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9" r:id="rId7"/>
    <p:sldId id="263" r:id="rId8"/>
    <p:sldId id="266" r:id="rId9"/>
    <p:sldId id="271" r:id="rId10"/>
    <p:sldId id="270" r:id="rId11"/>
    <p:sldId id="273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7C4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howGuides="1">
      <p:cViewPr varScale="1">
        <p:scale>
          <a:sx n="99" d="100"/>
          <a:sy n="99" d="100"/>
        </p:scale>
        <p:origin x="20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F18D-F05E-47DD-8133-946B9A184440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DB5D-2964-4B8C-859D-B6457B16DB3A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E26E-63C9-4500-A7B0-CBEBC4293308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6974-4AA1-4803-AC2C-C334C8D27CF4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5FF3-BE1A-4B7F-8668-D1630C3DDA60}" type="datetime1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D5FE-8997-422A-867C-D8DE57D3106F}" type="datetime1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D3238-F08D-4A06-80DA-2DF4D987090E}" type="datetime1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2C2A-43D7-40ED-B6B5-D9EBF88CA425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013F-FB13-4B04-9D76-92610EECEC9A}" type="datetime1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9D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222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443930E-B9FE-452B-8BA3-5D8C324E38D7}" type="datetime1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Kép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05800" y="116632"/>
            <a:ext cx="588368" cy="389494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2932584" y="95935"/>
            <a:ext cx="5373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Joining Up Users for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Maximising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the Profile, the Innovation and the Necessary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Globalisation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of JIVE</a:t>
            </a:r>
          </a:p>
          <a:p>
            <a:pPr algn="r"/>
            <a:r>
              <a:rPr lang="en-US" sz="1200" b="1" i="0" dirty="0">
                <a:solidFill>
                  <a:schemeClr val="bg1">
                    <a:lumMod val="50000"/>
                  </a:schemeClr>
                </a:solidFill>
              </a:rPr>
              <a:t>JUMPING JIVE 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-730884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409424-0D31-4CF9-8C54-594218F561C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2" y="95935"/>
            <a:ext cx="604413" cy="7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9DB7C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7.02347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234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C53D86-099B-734B-AC76-9DA32B10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/>
              <a:t>JUMPING JIVE </a:t>
            </a:r>
            <a:br>
              <a:rPr lang="en-US" dirty="0"/>
            </a:br>
            <a:r>
              <a:rPr lang="en-US" dirty="0"/>
              <a:t>WP7 – The Future of VLBI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0F999F7-528F-4242-941D-FF614F806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Tiziana</a:t>
            </a:r>
            <a:r>
              <a:rPr lang="en-US" sz="2400" dirty="0"/>
              <a:t> </a:t>
            </a:r>
            <a:r>
              <a:rPr lang="en-US" sz="2400" dirty="0" err="1"/>
              <a:t>Venturi</a:t>
            </a:r>
            <a:endParaRPr lang="en-US" sz="2400" dirty="0"/>
          </a:p>
          <a:p>
            <a:r>
              <a:rPr lang="en-US" sz="2400" dirty="0"/>
              <a:t>INAF, </a:t>
            </a:r>
            <a:r>
              <a:rPr lang="en-US" sz="2400" dirty="0" err="1"/>
              <a:t>Istituto</a:t>
            </a:r>
            <a:r>
              <a:rPr lang="en-US" sz="2400" dirty="0"/>
              <a:t> di </a:t>
            </a:r>
            <a:r>
              <a:rPr lang="en-US" sz="2400" dirty="0" err="1"/>
              <a:t>Radioastronomia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Co-leaders: M. Lindqvist (OSO), Z. </a:t>
            </a:r>
            <a:r>
              <a:rPr lang="en-US" sz="2400" dirty="0" err="1"/>
              <a:t>Paragi</a:t>
            </a:r>
            <a:r>
              <a:rPr lang="en-US" sz="2400" dirty="0"/>
              <a:t> (JIVE)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9F9CB6-1B19-5043-BFFC-76EBFB2E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B8A70F-2A3A-974D-85AF-FBF479D3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E5DAF-7AE5-2942-B8BB-2FA1235C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General considerations on the achievements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9B48D0-B435-5F41-A1EA-C740B5FF60B7}"/>
              </a:ext>
            </a:extLst>
          </p:cNvPr>
          <p:cNvSpPr txBox="1"/>
          <p:nvPr/>
        </p:nvSpPr>
        <p:spPr>
          <a:xfrm>
            <a:off x="685800" y="22098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recognised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one of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current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scientific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roadmaps,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several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independent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communities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recommendations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technological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acknowledged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by the EVN Board of Directors and are a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reference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upgrades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technological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operational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EVN</a:t>
            </a: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several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meetings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workshops, with the goal to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increase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awareness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scientific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unique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potentials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VLBI,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well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various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stakeholders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officers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basis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inclusion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VLBI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operations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arrays,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such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uGMRT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MeerKAT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09B8F1-0750-3A43-8196-F04B7971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BD3E4D-3D13-544F-9F0E-DCB92095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3023474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E5DAF-7AE5-2942-B8BB-2FA1235C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In Summary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9B48D0-B435-5F41-A1EA-C740B5FF60B7}"/>
              </a:ext>
            </a:extLst>
          </p:cNvPr>
          <p:cNvSpPr txBox="1"/>
          <p:nvPr/>
        </p:nvSpPr>
        <p:spPr>
          <a:xfrm>
            <a:off x="685800" y="22098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successful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which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strengthened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VLBI community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brainstorming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during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various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meetings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extremely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fruitful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several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levels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just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scientific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Young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bright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taken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part in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process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providing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invaluable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injection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ideas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enthusiasm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Unfortunately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pandemic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situation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affected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meetings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person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community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successfully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reached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anyways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great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rewarding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experience</a:t>
            </a: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09B8F1-0750-3A43-8196-F04B7971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BD3E4D-3D13-544F-9F0E-DCB92095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403159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A39EF9A-4052-CF47-A12C-6C482669F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1F1122-2B2E-D849-9837-6D6FD4AD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CA02C9-1471-534E-B86B-71C841C26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23370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A94973-5578-9249-817C-1DA2F4396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Goals of the WP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DC758E-58B1-1346-BD29-CB380618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dirty="0"/>
              <a:t>Revision of the scientific roadmap for VLBI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FD84363-E92C-F644-9CEE-5131E5AC1CAE}"/>
              </a:ext>
            </a:extLst>
          </p:cNvPr>
          <p:cNvSpPr txBox="1"/>
          <p:nvPr/>
        </p:nvSpPr>
        <p:spPr>
          <a:xfrm>
            <a:off x="682625" y="2535957"/>
            <a:ext cx="793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of the progress in the field of astrophysics and the changes in the radio astronomy landscape it is timely to revisit the EVN science case. </a:t>
            </a:r>
            <a:r>
              <a:rPr lang="en-US" dirty="0">
                <a:solidFill>
                  <a:srgbClr val="FF0000"/>
                </a:solidFill>
              </a:rPr>
              <a:t>In consultation with the user community and global partners</a:t>
            </a:r>
            <a:r>
              <a:rPr lang="en-US" dirty="0"/>
              <a:t> we will define the most important science areas for future VLBI array.</a:t>
            </a:r>
          </a:p>
        </p:txBody>
      </p:sp>
      <p:pic>
        <p:nvPicPr>
          <p:cNvPr id="14" name="Picture 14" descr="Deliverables2.png">
            <a:extLst>
              <a:ext uri="{FF2B5EF4-FFF2-40B4-BE49-F238E27FC236}">
                <a16:creationId xmlns:a16="http://schemas.microsoft.com/office/drawing/2014/main" id="{75F2169B-7802-7944-A69E-F147202F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1801"/>
            <a:ext cx="8315995" cy="176817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5" name="Rettangolo arrotondato 14">
            <a:extLst>
              <a:ext uri="{FF2B5EF4-FFF2-40B4-BE49-F238E27FC236}">
                <a16:creationId xmlns:a16="http://schemas.microsoft.com/office/drawing/2014/main" id="{989D5C9B-4537-E348-B304-E741B6EDCFB3}"/>
              </a:ext>
            </a:extLst>
          </p:cNvPr>
          <p:cNvSpPr/>
          <p:nvPr/>
        </p:nvSpPr>
        <p:spPr>
          <a:xfrm>
            <a:off x="533400" y="5257800"/>
            <a:ext cx="8153400" cy="40217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785447E-B5AA-FD43-8ACC-5A88BA1B77E3}"/>
              </a:ext>
            </a:extLst>
          </p:cNvPr>
          <p:cNvSpPr txBox="1"/>
          <p:nvPr/>
        </p:nvSpPr>
        <p:spPr>
          <a:xfrm>
            <a:off x="4114800" y="5257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main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deliverable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634DF1E-D503-BB42-88AA-44872253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193D6A3-FD7B-8A49-B9C6-EF2B6DEB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241975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807F802-C12C-7A48-A5AF-32C9054AF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Relations to other WPs in the project</a:t>
            </a:r>
            <a:br>
              <a:rPr lang="en-US" sz="3200" dirty="0"/>
            </a:br>
            <a:r>
              <a:rPr lang="en-US" sz="2800" dirty="0"/>
              <a:t>Capacity of doing science</a:t>
            </a:r>
          </a:p>
        </p:txBody>
      </p:sp>
      <p:pic>
        <p:nvPicPr>
          <p:cNvPr id="12" name="Picture 4" descr="WPs.png">
            <a:extLst>
              <a:ext uri="{FF2B5EF4-FFF2-40B4-BE49-F238E27FC236}">
                <a16:creationId xmlns:a16="http://schemas.microsoft.com/office/drawing/2014/main" id="{8EFD911D-F0FC-5249-ACCA-51D8352D2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61" y="2736628"/>
            <a:ext cx="3635977" cy="3283172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DCDDB077-05FF-A84A-A80E-1ED810D0C8F5}"/>
              </a:ext>
            </a:extLst>
          </p:cNvPr>
          <p:cNvSpPr/>
          <p:nvPr/>
        </p:nvSpPr>
        <p:spPr>
          <a:xfrm>
            <a:off x="3530600" y="3122725"/>
            <a:ext cx="666750" cy="444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74BABFD-7AC6-1C47-BCE8-3D500FA459CC}"/>
              </a:ext>
            </a:extLst>
          </p:cNvPr>
          <p:cNvSpPr/>
          <p:nvPr/>
        </p:nvSpPr>
        <p:spPr>
          <a:xfrm>
            <a:off x="4810125" y="3433875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08A03791-CFED-5E4C-B088-C1551D1CAE17}"/>
              </a:ext>
            </a:extLst>
          </p:cNvPr>
          <p:cNvSpPr/>
          <p:nvPr/>
        </p:nvSpPr>
        <p:spPr>
          <a:xfrm>
            <a:off x="2635250" y="3862500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026FD66-4C84-384F-A6D2-681CBA493B8B}"/>
              </a:ext>
            </a:extLst>
          </p:cNvPr>
          <p:cNvSpPr txBox="1"/>
          <p:nvPr/>
        </p:nvSpPr>
        <p:spPr>
          <a:xfrm>
            <a:off x="5476875" y="3354500"/>
            <a:ext cx="18002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WP9 </a:t>
            </a:r>
            <a:r>
              <a:rPr lang="mr-IN" sz="1600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 Capacity for VLBI in Africa </a:t>
            </a: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45442256-63AD-5D4A-8195-51540F076E92}"/>
              </a:ext>
            </a:extLst>
          </p:cNvPr>
          <p:cNvSpPr/>
          <p:nvPr/>
        </p:nvSpPr>
        <p:spPr>
          <a:xfrm>
            <a:off x="4498975" y="2805225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A3757DF-DBEB-BD44-BD41-7B1A9CF29349}"/>
              </a:ext>
            </a:extLst>
          </p:cNvPr>
          <p:cNvSpPr txBox="1"/>
          <p:nvPr/>
        </p:nvSpPr>
        <p:spPr>
          <a:xfrm>
            <a:off x="5165725" y="2805225"/>
            <a:ext cx="301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WP10 </a:t>
            </a:r>
            <a:r>
              <a:rPr lang="mr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VLBI with the SKA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4A527520-C826-674A-A933-215FFBED8078}"/>
              </a:ext>
            </a:extLst>
          </p:cNvPr>
          <p:cNvSpPr txBox="1"/>
          <p:nvPr/>
        </p:nvSpPr>
        <p:spPr>
          <a:xfrm>
            <a:off x="990600" y="3656125"/>
            <a:ext cx="160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WP6 </a:t>
            </a:r>
            <a:r>
              <a:rPr lang="mr-IN" sz="1600" dirty="0">
                <a:solidFill>
                  <a:srgbClr val="595959"/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rgbClr val="595959"/>
                </a:solidFill>
                <a:latin typeface="Arial"/>
                <a:cs typeface="Arial"/>
              </a:rPr>
              <a:t> Geodetic capabilities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96BE88-063A-FE44-8982-A3EC37648C81}"/>
              </a:ext>
            </a:extLst>
          </p:cNvPr>
          <p:cNvCxnSpPr>
            <a:stCxn id="13" idx="7"/>
            <a:endCxn id="17" idx="2"/>
          </p:cNvCxnSpPr>
          <p:nvPr/>
        </p:nvCxnSpPr>
        <p:spPr>
          <a:xfrm flipV="1">
            <a:off x="4099707" y="3027475"/>
            <a:ext cx="399268" cy="1603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5C27CBBE-3438-2743-8C34-3AAABC5C8EF8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>
            <a:off x="4197350" y="3344975"/>
            <a:ext cx="612775" cy="3111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4">
            <a:extLst>
              <a:ext uri="{FF2B5EF4-FFF2-40B4-BE49-F238E27FC236}">
                <a16:creationId xmlns:a16="http://schemas.microsoft.com/office/drawing/2014/main" id="{DB9D5AB6-DCD0-3E49-9598-6E87049F651C}"/>
              </a:ext>
            </a:extLst>
          </p:cNvPr>
          <p:cNvCxnSpPr/>
          <p:nvPr/>
        </p:nvCxnSpPr>
        <p:spPr>
          <a:xfrm flipH="1">
            <a:off x="3181350" y="3583100"/>
            <a:ext cx="349250" cy="29527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6">
            <a:extLst>
              <a:ext uri="{FF2B5EF4-FFF2-40B4-BE49-F238E27FC236}">
                <a16:creationId xmlns:a16="http://schemas.microsoft.com/office/drawing/2014/main" id="{4F4FFCD2-EF5E-F043-978C-6EA6C49B71F0}"/>
              </a:ext>
            </a:extLst>
          </p:cNvPr>
          <p:cNvCxnSpPr>
            <a:stCxn id="17" idx="5"/>
            <a:endCxn id="14" idx="7"/>
          </p:cNvCxnSpPr>
          <p:nvPr/>
        </p:nvCxnSpPr>
        <p:spPr>
          <a:xfrm>
            <a:off x="5068082" y="3184629"/>
            <a:ext cx="311150" cy="314342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A469B1CF-6B57-D341-8482-77003344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76813AD-C193-6947-9E02-3DCB0A6E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70193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BA8E8D-B496-E84B-B586-322B7E92D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Workplan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4629CB0-E6CB-7442-8D2F-06B952372494}"/>
              </a:ext>
            </a:extLst>
          </p:cNvPr>
          <p:cNvSpPr/>
          <p:nvPr/>
        </p:nvSpPr>
        <p:spPr>
          <a:xfrm>
            <a:off x="3270250" y="2035175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0E40548-A01C-DA4A-83C5-FB031338E806}"/>
              </a:ext>
            </a:extLst>
          </p:cNvPr>
          <p:cNvSpPr/>
          <p:nvPr/>
        </p:nvSpPr>
        <p:spPr>
          <a:xfrm>
            <a:off x="3313112" y="5334000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E54AE941-55A5-DE46-A773-17B7693C58B6}"/>
              </a:ext>
            </a:extLst>
          </p:cNvPr>
          <p:cNvSpPr/>
          <p:nvPr/>
        </p:nvSpPr>
        <p:spPr>
          <a:xfrm>
            <a:off x="2217737" y="3313112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7F94917-4200-B94E-B104-85993136FF06}"/>
              </a:ext>
            </a:extLst>
          </p:cNvPr>
          <p:cNvSpPr/>
          <p:nvPr/>
        </p:nvSpPr>
        <p:spPr>
          <a:xfrm>
            <a:off x="2690812" y="3983037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F478FB2-B923-2E49-80CB-3186A2424FDB}"/>
              </a:ext>
            </a:extLst>
          </p:cNvPr>
          <p:cNvSpPr/>
          <p:nvPr/>
        </p:nvSpPr>
        <p:spPr>
          <a:xfrm>
            <a:off x="1812925" y="3983037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844E0DE5-F4F6-D042-A4A4-F469D6C03489}"/>
              </a:ext>
            </a:extLst>
          </p:cNvPr>
          <p:cNvSpPr/>
          <p:nvPr/>
        </p:nvSpPr>
        <p:spPr>
          <a:xfrm>
            <a:off x="5826125" y="3352800"/>
            <a:ext cx="1539875" cy="1209675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1953A7A0-2F20-0E49-89DD-0D12FE08FC27}"/>
              </a:ext>
            </a:extLst>
          </p:cNvPr>
          <p:cNvSpPr txBox="1"/>
          <p:nvPr/>
        </p:nvSpPr>
        <p:spPr>
          <a:xfrm>
            <a:off x="3802062" y="2193925"/>
            <a:ext cx="169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WP7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B1FF140-94CF-8D49-8A7B-16FE226D04D4}"/>
              </a:ext>
            </a:extLst>
          </p:cNvPr>
          <p:cNvSpPr txBox="1"/>
          <p:nvPr/>
        </p:nvSpPr>
        <p:spPr>
          <a:xfrm>
            <a:off x="2444750" y="3463925"/>
            <a:ext cx="68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WP6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16A7EEFF-0B82-0346-96B5-286FB9728D74}"/>
              </a:ext>
            </a:extLst>
          </p:cNvPr>
          <p:cNvSpPr txBox="1"/>
          <p:nvPr/>
        </p:nvSpPr>
        <p:spPr>
          <a:xfrm>
            <a:off x="1968500" y="4210050"/>
            <a:ext cx="62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WP9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B749023E-88AE-654B-82D6-BFC9B4BDE4AA}"/>
              </a:ext>
            </a:extLst>
          </p:cNvPr>
          <p:cNvSpPr txBox="1"/>
          <p:nvPr/>
        </p:nvSpPr>
        <p:spPr>
          <a:xfrm>
            <a:off x="2860674" y="4210050"/>
            <a:ext cx="87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WP10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F5E2FB5D-252B-8547-B407-3D8B78508739}"/>
              </a:ext>
            </a:extLst>
          </p:cNvPr>
          <p:cNvSpPr txBox="1"/>
          <p:nvPr/>
        </p:nvSpPr>
        <p:spPr>
          <a:xfrm>
            <a:off x="6096000" y="3484979"/>
            <a:ext cx="10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Team of selected experts </a:t>
            </a: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id="{AA2A61BF-7F01-9843-B711-E140622EAAD2}"/>
              </a:ext>
            </a:extLst>
          </p:cNvPr>
          <p:cNvCxnSpPr>
            <a:stCxn id="14" idx="5"/>
            <a:endCxn id="12" idx="2"/>
          </p:cNvCxnSpPr>
          <p:nvPr/>
        </p:nvCxnSpPr>
        <p:spPr>
          <a:xfrm flipV="1">
            <a:off x="3076971" y="2717800"/>
            <a:ext cx="1558529" cy="595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6">
            <a:extLst>
              <a:ext uri="{FF2B5EF4-FFF2-40B4-BE49-F238E27FC236}">
                <a16:creationId xmlns:a16="http://schemas.microsoft.com/office/drawing/2014/main" id="{56BE61BE-C1E0-9546-A7E6-3E58B0A7C799}"/>
              </a:ext>
            </a:extLst>
          </p:cNvPr>
          <p:cNvCxnSpPr>
            <a:stCxn id="17" idx="4"/>
            <a:endCxn id="12" idx="2"/>
          </p:cNvCxnSpPr>
          <p:nvPr/>
        </p:nvCxnSpPr>
        <p:spPr>
          <a:xfrm flipH="1" flipV="1">
            <a:off x="4635500" y="2717800"/>
            <a:ext cx="1493044" cy="63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wn Arrow 27">
            <a:extLst>
              <a:ext uri="{FF2B5EF4-FFF2-40B4-BE49-F238E27FC236}">
                <a16:creationId xmlns:a16="http://schemas.microsoft.com/office/drawing/2014/main" id="{D0EB354E-8DEA-864B-BDD7-B05471E25EFC}"/>
              </a:ext>
            </a:extLst>
          </p:cNvPr>
          <p:cNvSpPr/>
          <p:nvPr/>
        </p:nvSpPr>
        <p:spPr>
          <a:xfrm>
            <a:off x="4452937" y="4645024"/>
            <a:ext cx="428625" cy="61912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CA04A27C-01AE-0442-9DFB-0D07515EC1E5}"/>
              </a:ext>
            </a:extLst>
          </p:cNvPr>
          <p:cNvSpPr txBox="1"/>
          <p:nvPr/>
        </p:nvSpPr>
        <p:spPr>
          <a:xfrm>
            <a:off x="3492500" y="5530850"/>
            <a:ext cx="236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Final document</a:t>
            </a:r>
          </a:p>
        </p:txBody>
      </p:sp>
      <p:sp>
        <p:nvSpPr>
          <p:cNvPr id="27" name="Hexagon 31">
            <a:extLst>
              <a:ext uri="{FF2B5EF4-FFF2-40B4-BE49-F238E27FC236}">
                <a16:creationId xmlns:a16="http://schemas.microsoft.com/office/drawing/2014/main" id="{23D7BED8-A691-8F47-BB2C-6436B732C918}"/>
              </a:ext>
            </a:extLst>
          </p:cNvPr>
          <p:cNvSpPr/>
          <p:nvPr/>
        </p:nvSpPr>
        <p:spPr>
          <a:xfrm>
            <a:off x="3968749" y="3432175"/>
            <a:ext cx="1397001" cy="1098550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32">
            <a:extLst>
              <a:ext uri="{FF2B5EF4-FFF2-40B4-BE49-F238E27FC236}">
                <a16:creationId xmlns:a16="http://schemas.microsoft.com/office/drawing/2014/main" id="{C45E8046-BD8B-DB45-8D50-835282A82404}"/>
              </a:ext>
            </a:extLst>
          </p:cNvPr>
          <p:cNvSpPr txBox="1"/>
          <p:nvPr/>
        </p:nvSpPr>
        <p:spPr>
          <a:xfrm>
            <a:off x="4032250" y="3611979"/>
            <a:ext cx="1238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Users community</a:t>
            </a:r>
          </a:p>
        </p:txBody>
      </p:sp>
      <p:cxnSp>
        <p:nvCxnSpPr>
          <p:cNvPr id="29" name="Straight Arrow Connector 34">
            <a:extLst>
              <a:ext uri="{FF2B5EF4-FFF2-40B4-BE49-F238E27FC236}">
                <a16:creationId xmlns:a16="http://schemas.microsoft.com/office/drawing/2014/main" id="{FECF863A-39C4-D748-AE82-6E555468B2FB}"/>
              </a:ext>
            </a:extLst>
          </p:cNvPr>
          <p:cNvCxnSpPr>
            <a:endCxn id="12" idx="2"/>
          </p:cNvCxnSpPr>
          <p:nvPr/>
        </p:nvCxnSpPr>
        <p:spPr>
          <a:xfrm flipV="1">
            <a:off x="4635500" y="2717800"/>
            <a:ext cx="0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BE96C4DE-B563-BE4D-8BD5-1BE9D02C985C}"/>
              </a:ext>
            </a:extLst>
          </p:cNvPr>
          <p:cNvSpPr/>
          <p:nvPr/>
        </p:nvSpPr>
        <p:spPr>
          <a:xfrm>
            <a:off x="6324600" y="2209800"/>
            <a:ext cx="533400" cy="27305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Esagono orizzontale 30">
            <a:extLst>
              <a:ext uri="{FF2B5EF4-FFF2-40B4-BE49-F238E27FC236}">
                <a16:creationId xmlns:a16="http://schemas.microsoft.com/office/drawing/2014/main" id="{FE73C6C2-C5DE-DF49-987F-7711C3C296CD}"/>
              </a:ext>
            </a:extLst>
          </p:cNvPr>
          <p:cNvSpPr/>
          <p:nvPr/>
        </p:nvSpPr>
        <p:spPr>
          <a:xfrm>
            <a:off x="7162800" y="1904999"/>
            <a:ext cx="1422400" cy="1038225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C141A68-F89C-F746-963B-5BB98F124271}"/>
              </a:ext>
            </a:extLst>
          </p:cNvPr>
          <p:cNvSpPr txBox="1"/>
          <p:nvPr/>
        </p:nvSpPr>
        <p:spPr>
          <a:xfrm>
            <a:off x="7162800" y="2158425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with CBD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FB63186B-B771-C542-9468-DCC5365E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14856FE9-32F5-8740-92A2-89197B63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51897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E0790FA-D33D-E947-BE48-B7D64AF8B010}"/>
              </a:ext>
            </a:extLst>
          </p:cNvPr>
          <p:cNvSpPr/>
          <p:nvPr/>
        </p:nvSpPr>
        <p:spPr>
          <a:xfrm>
            <a:off x="3479048" y="2286000"/>
            <a:ext cx="2493452" cy="26836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B5C8EEA-400A-AC4D-8D6A-8FBAEFA09E83}"/>
              </a:ext>
            </a:extLst>
          </p:cNvPr>
          <p:cNvSpPr txBox="1"/>
          <p:nvPr/>
        </p:nvSpPr>
        <p:spPr>
          <a:xfrm>
            <a:off x="3488645" y="2490586"/>
            <a:ext cx="243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Core team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and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experts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 meet in a 1-2 day brainstorming meeting: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to identify key science areas and technological  developments;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to discuss how to involve the community at large</a:t>
            </a:r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84684E03-0E92-E647-9588-FFF2A85AB875}"/>
              </a:ext>
            </a:extLst>
          </p:cNvPr>
          <p:cNvSpPr/>
          <p:nvPr/>
        </p:nvSpPr>
        <p:spPr>
          <a:xfrm>
            <a:off x="2569306" y="2777684"/>
            <a:ext cx="893247" cy="377955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2">
            <a:extLst>
              <a:ext uri="{FF2B5EF4-FFF2-40B4-BE49-F238E27FC236}">
                <a16:creationId xmlns:a16="http://schemas.microsoft.com/office/drawing/2014/main" id="{94A53AB8-4AD8-544D-98D7-377429562472}"/>
              </a:ext>
            </a:extLst>
          </p:cNvPr>
          <p:cNvSpPr/>
          <p:nvPr/>
        </p:nvSpPr>
        <p:spPr>
          <a:xfrm>
            <a:off x="6021982" y="2792802"/>
            <a:ext cx="893247" cy="377955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90D6230-B230-9C46-8660-8E43788D4A56}"/>
              </a:ext>
            </a:extLst>
          </p:cNvPr>
          <p:cNvSpPr/>
          <p:nvPr/>
        </p:nvSpPr>
        <p:spPr>
          <a:xfrm>
            <a:off x="347774" y="2286001"/>
            <a:ext cx="2130812" cy="17328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FD78CC6-3D36-2D46-A6EF-6CB4F3EA9C38}"/>
              </a:ext>
            </a:extLst>
          </p:cNvPr>
          <p:cNvSpPr txBox="1"/>
          <p:nvPr/>
        </p:nvSpPr>
        <p:spPr>
          <a:xfrm>
            <a:off x="347773" y="2487401"/>
            <a:ext cx="213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Core team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of max 10 experts identifies key science areas and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experts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for the various sections/chapters  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009FA89-C433-7543-8CEF-F11706BB66A2}"/>
              </a:ext>
            </a:extLst>
          </p:cNvPr>
          <p:cNvSpPr/>
          <p:nvPr/>
        </p:nvSpPr>
        <p:spPr>
          <a:xfrm>
            <a:off x="7010056" y="2422939"/>
            <a:ext cx="1895730" cy="11115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CB38B395-E861-D044-8149-6E3730502E4F}"/>
              </a:ext>
            </a:extLst>
          </p:cNvPr>
          <p:cNvSpPr txBox="1"/>
          <p:nvPr/>
        </p:nvSpPr>
        <p:spPr>
          <a:xfrm>
            <a:off x="6890431" y="2745904"/>
            <a:ext cx="20261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rPr>
              <a:t>The write up of the document starts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492BEA7B-18A3-0048-8980-80D29558887A}"/>
              </a:ext>
            </a:extLst>
          </p:cNvPr>
          <p:cNvSpPr txBox="1"/>
          <p:nvPr/>
        </p:nvSpPr>
        <p:spPr>
          <a:xfrm>
            <a:off x="83869" y="4392294"/>
            <a:ext cx="2901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Beswick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T.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Bogdanovic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W.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Brisken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P.Charlot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M.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Lindqvist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 A.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Lobanov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Z.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Paragi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A.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Szomoru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T. Venturi</a:t>
            </a:r>
          </a:p>
        </p:txBody>
      </p:sp>
      <p:sp>
        <p:nvSpPr>
          <p:cNvPr id="20" name="Down Arrow 5">
            <a:extLst>
              <a:ext uri="{FF2B5EF4-FFF2-40B4-BE49-F238E27FC236}">
                <a16:creationId xmlns:a16="http://schemas.microsoft.com/office/drawing/2014/main" id="{11453DB5-341B-C04B-93FE-00DB5A93E241}"/>
              </a:ext>
            </a:extLst>
          </p:cNvPr>
          <p:cNvSpPr/>
          <p:nvPr/>
        </p:nvSpPr>
        <p:spPr>
          <a:xfrm>
            <a:off x="1402011" y="4134333"/>
            <a:ext cx="164943" cy="29095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A3552BC-ACEB-B046-8D53-031A4B305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Implementation plan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3C26FE93-5C46-0749-8F3C-DF86B273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F428D754-62D8-F14C-8CC3-9BDD5B7E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191830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ACBD86-09B4-AF44-943E-5560906D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Meetings in preparation of the document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F93347-A6D7-2D4F-BB14-1ED68B65FE7B}"/>
              </a:ext>
            </a:extLst>
          </p:cNvPr>
          <p:cNvSpPr txBox="1"/>
          <p:nvPr/>
        </p:nvSpPr>
        <p:spPr>
          <a:xfrm>
            <a:off x="762000" y="2133600"/>
            <a:ext cx="75655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VLBI session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</a:rPr>
              <a:t> the meeting: 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eMERLIN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 and EVN in the SKA era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(Jodrell Bank, 11-12 September 2017)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1.5 days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F2F meeting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(Zaandam, 28 February – 1 March 2018)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Special Session SS11 @ EWASS 2018: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Exploring the Universe: a European vision for the future of VLBI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(Liverpool, 4 April 2018)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Open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dicussion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on the EVN Vision Document at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14</a:t>
            </a:r>
            <a:r>
              <a:rPr lang="en-US" sz="1600" b="1" baseline="30000" dirty="0">
                <a:solidFill>
                  <a:schemeClr val="bg1">
                    <a:lumMod val="50000"/>
                  </a:schemeClr>
                </a:solidFill>
                <a:cs typeface="Arial"/>
              </a:rPr>
              <a:t>th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 EVN Symposium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in Granada (8-11 October 2018)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Meeting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of the WP leaders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to assemble the first version of the document (Bologna, 21-23 January 2019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EVN Closed Session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at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SKA-VLBI Key Science Projects and Operations Workshop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(SKAO, 14-17 October 2019)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/>
              </a:rPr>
              <a:t>F2F Meeting of the WP leaders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to review the document and prepare an advanced version (Bologna, 28-30 January 2020)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6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Document completed in June 2020 and published 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cs typeface="Arial"/>
              </a:rPr>
              <a:t>arXiv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Arial"/>
              </a:rPr>
              <a:t> in July 2020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https://arxiv.org/abs/2007.02347</a:t>
            </a:r>
            <a:endParaRPr lang="en-GB" sz="1600" dirty="0"/>
          </a:p>
          <a:p>
            <a:endParaRPr lang="en-US" sz="1600" dirty="0">
              <a:solidFill>
                <a:schemeClr val="bg1">
                  <a:lumMod val="50000"/>
                </a:schemeClr>
              </a:solidFill>
              <a:cs typeface="Arial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it-IT" sz="160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F6BFC16-38EA-A64A-A48A-1B7E77E3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2AFB9B6-F552-874C-A997-F5D72E10A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354988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ACBD86-09B4-AF44-943E-5560906D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The deliverable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3831D54-D873-E643-B197-22700A361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3672000" cy="3962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27B9F903-1C9F-2941-B328-C9A1D0570AB1}"/>
              </a:ext>
            </a:extLst>
          </p:cNvPr>
          <p:cNvSpPr/>
          <p:nvPr/>
        </p:nvSpPr>
        <p:spPr>
          <a:xfrm>
            <a:off x="304800" y="1755259"/>
            <a:ext cx="3672000" cy="10252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2FF196-BEC6-224A-A8C2-E6188902F6A2}"/>
              </a:ext>
            </a:extLst>
          </p:cNvPr>
          <p:cNvSpPr txBox="1">
            <a:spLocks/>
          </p:cNvSpPr>
          <p:nvPr/>
        </p:nvSpPr>
        <p:spPr>
          <a:xfrm>
            <a:off x="4572000" y="1600200"/>
            <a:ext cx="4495800" cy="33329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Great community effort</a:t>
            </a:r>
            <a:endParaRPr lang="en-GB" sz="1600" dirty="0">
              <a:cs typeface="Arial" panose="020B0604020202020204" pitchFamily="34" charset="0"/>
            </a:endParaRPr>
          </a:p>
          <a:p>
            <a:pPr marL="898525" indent="0">
              <a:buFont typeface="Arial" panose="020B0604020202020204" pitchFamily="34" charset="0"/>
              <a:buNone/>
            </a:pPr>
            <a:r>
              <a:rPr lang="en-GB" sz="1600" dirty="0">
                <a:cs typeface="Arial" panose="020B0604020202020204" pitchFamily="34" charset="0"/>
                <a:hlinkClick r:id="rId3"/>
              </a:rPr>
              <a:t>https://arxiv.org/abs/2007.02347</a:t>
            </a:r>
            <a:endParaRPr lang="en-GB" sz="1600" dirty="0"/>
          </a:p>
          <a:p>
            <a:pPr marL="0" indent="0">
              <a:buNone/>
            </a:pPr>
            <a:endParaRPr lang="it-IT" sz="1600" dirty="0"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Main topics: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Cosmology</a:t>
            </a:r>
            <a:endParaRPr lang="en-US" sz="1600" dirty="0"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Galaxy formation and evolution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Innermost regions of AGN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Explosive phenomena, transients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Stars and stellar masers in the Milky Way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>
                <a:solidFill>
                  <a:srgbClr val="09417A"/>
                </a:solidFill>
                <a:cs typeface="Arial" panose="020B0604020202020204" pitchFamily="34" charset="0"/>
              </a:rPr>
              <a:t>Earth and Space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Moreover: 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overview of the current facilities; 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synergy with other ground and space observatories;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suggestions for a technological roadmap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4326CA-6097-014A-BA7A-85AFEBB82493}"/>
              </a:ext>
            </a:extLst>
          </p:cNvPr>
          <p:cNvSpPr txBox="1"/>
          <p:nvPr/>
        </p:nvSpPr>
        <p:spPr>
          <a:xfrm>
            <a:off x="0" y="5715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An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amazing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broadening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of the science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where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VLBI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plays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a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unique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role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compared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to 15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years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ago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B333E46-3C5C-D642-B7A8-7409558B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8A1247E-C173-C949-B5E4-026A0BC2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416680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E5DAF-7AE5-2942-B8BB-2FA1235C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General considerations on the achievements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9B48D0-B435-5F41-A1EA-C740B5FF60B7}"/>
              </a:ext>
            </a:extLst>
          </p:cNvPr>
          <p:cNvSpPr txBox="1"/>
          <p:nvPr/>
        </p:nvSpPr>
        <p:spPr>
          <a:xfrm>
            <a:off x="685800" y="22098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workplan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turned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out to be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successful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carefully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followed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throughout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which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allowed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timely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submission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deliverables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including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one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document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finalized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a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mixed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approach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top-down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beginning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(WP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leaders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core team),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a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consultation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the community</a:t>
            </a: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response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interest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joining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effort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about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70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people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involved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mainly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from partner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countries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also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from the US, East Asia South Africa and Australia), with ~20%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women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272761-E738-5E4E-A16F-F07728EB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EFE27C-53D8-0D42-AE19-17ED46DF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77691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E5DAF-7AE5-2942-B8BB-2FA1235CF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General considerations on the achievements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9B48D0-B435-5F41-A1EA-C740B5FF60B7}"/>
              </a:ext>
            </a:extLst>
          </p:cNvPr>
          <p:cNvSpPr txBox="1"/>
          <p:nvPr/>
        </p:nvSpPr>
        <p:spPr>
          <a:xfrm>
            <a:off x="685800" y="2209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synergy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with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WPs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project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both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terms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contribution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other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WP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leaders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coordination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actions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Very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communication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information flow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among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WPs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with positive impact on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Shared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effort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among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the WP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leaders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great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team) and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chapter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coordinators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contributors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partners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have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taken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part in the 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activity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D58D9E6-BA47-3F43-93F5-BC629E7E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/>
              <a:t>12/10/2021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7F558D-55C5-B647-88D0-1634AA58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/>
              <a:t>JUMPING JIVE – Final Review - Online</a:t>
            </a:r>
          </a:p>
        </p:txBody>
      </p:sp>
    </p:spTree>
    <p:extLst>
      <p:ext uri="{BB962C8B-B14F-4D97-AF65-F5344CB8AC3E}">
        <p14:creationId xmlns:p14="http://schemas.microsoft.com/office/powerpoint/2010/main" val="34370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J-presentation.potx" id="{8C5FEA8E-6F50-46B1-A663-CA86B25412AC}" vid="{06AF2EA6-ED1B-4AA1-AD03-45958ADEF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JJ-presentation</Template>
  <TotalTime>630</TotalTime>
  <Words>958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Office Theme</vt:lpstr>
      <vt:lpstr>JUMPING JIVE  WP7 – The Future of VLBI</vt:lpstr>
      <vt:lpstr>Goals of the WP</vt:lpstr>
      <vt:lpstr>Relations to other WPs in the project Capacity of doing science</vt:lpstr>
      <vt:lpstr>Workplan</vt:lpstr>
      <vt:lpstr>Implementation plan</vt:lpstr>
      <vt:lpstr>Meetings in preparation of the document</vt:lpstr>
      <vt:lpstr>The deliverable</vt:lpstr>
      <vt:lpstr>General considerations on the achievements</vt:lpstr>
      <vt:lpstr>General considerations on the achievements</vt:lpstr>
      <vt:lpstr>General considerations on the achievements</vt:lpstr>
      <vt:lpstr>In Summary</vt:lpstr>
      <vt:lpstr>THANK YOU FOR YOUR ATTENTION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Giuseppe Cimo</dc:creator>
  <cp:lastModifiedBy>Giuseppe Cimo</cp:lastModifiedBy>
  <cp:revision>6</cp:revision>
  <dcterms:created xsi:type="dcterms:W3CDTF">2018-02-22T09:05:19Z</dcterms:created>
  <dcterms:modified xsi:type="dcterms:W3CDTF">2021-10-07T07:15:47Z</dcterms:modified>
</cp:coreProperties>
</file>