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6381360"/>
            <a:ext cx="9140400" cy="356400"/>
          </a:xfrm>
          <a:prstGeom prst="rect">
            <a:avLst/>
          </a:prstGeom>
          <a:solidFill>
            <a:srgbClr val="9D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Kép 6"/>
          <p:cNvPicPr/>
          <p:nvPr/>
        </p:nvPicPr>
        <p:blipFill>
          <a:blip r:embed="rId14"/>
          <a:stretch/>
        </p:blipFill>
        <p:spPr>
          <a:xfrm rot="10800000">
            <a:off x="11819880" y="2454840"/>
            <a:ext cx="584640" cy="38592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2932560" y="95760"/>
            <a:ext cx="5369760" cy="4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1000" b="0" i="1" strike="noStrike" spc="-1">
                <a:solidFill>
                  <a:srgbClr val="808080"/>
                </a:solidFill>
                <a:latin typeface="Calibri"/>
                <a:ea typeface="DejaVu Sans"/>
              </a:rPr>
              <a:t>Joining Up Users for Maximising the Profile, the Innovation and the Necessary Globalisation of JIVE</a:t>
            </a:r>
            <a:endParaRPr lang="es-ES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200" b="1" strike="noStrike" spc="-1">
                <a:solidFill>
                  <a:srgbClr val="808080"/>
                </a:solidFill>
                <a:latin typeface="Calibri"/>
                <a:ea typeface="DejaVu Sans"/>
              </a:rPr>
              <a:t>JUMPING JIVE </a:t>
            </a:r>
            <a:r>
              <a:rPr lang="es-ES" sz="1200" b="0" i="1" strike="noStrike" spc="-1">
                <a:solidFill>
                  <a:srgbClr val="808080"/>
                </a:solidFill>
                <a:latin typeface="Calibri"/>
                <a:ea typeface="DejaVu Sans"/>
              </a:rPr>
              <a:t>-730884</a:t>
            </a:r>
            <a:endParaRPr lang="es-ES" sz="1200" b="0" strike="noStrike" spc="-1">
              <a:latin typeface="Arial"/>
            </a:endParaRPr>
          </a:p>
        </p:txBody>
      </p:sp>
      <p:pic>
        <p:nvPicPr>
          <p:cNvPr id="3" name="Picture 10"/>
          <p:cNvPicPr/>
          <p:nvPr/>
        </p:nvPicPr>
        <p:blipFill>
          <a:blip r:embed="rId15"/>
          <a:stretch/>
        </p:blipFill>
        <p:spPr>
          <a:xfrm>
            <a:off x="249840" y="95760"/>
            <a:ext cx="600840" cy="76032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57200" y="1501920"/>
            <a:ext cx="7997400" cy="14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>
                <a:solidFill>
                  <a:srgbClr val="9DB7C4"/>
                </a:solidFill>
                <a:latin typeface="Century Gothic"/>
                <a:ea typeface="DejaVu Sans"/>
              </a:rPr>
              <a:t>JUMPING JIVE WP5: Integrating New Elements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403640" y="3429000"/>
            <a:ext cx="6213240" cy="17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>
                <a:solidFill>
                  <a:srgbClr val="8B8B8B"/>
                </a:solidFill>
                <a:latin typeface="Calibri"/>
                <a:ea typeface="DejaVu Sans"/>
              </a:rPr>
              <a:t>Pablo de Vicente,   Bob Campbell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D1BAD7A-8BD2-44D1-84D2-4FAB0E37AAD9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718047B-F862-4198-AC21-91F7261B51BB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1</a:t>
            </a:fld>
            <a:endParaRPr lang="es-ES" sz="1200" b="0" strike="noStrike" spc="-1">
              <a:latin typeface="Arial"/>
            </a:endParaRPr>
          </a:p>
        </p:txBody>
      </p:sp>
      <p:pic>
        <p:nvPicPr>
          <p:cNvPr id="47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655560" y="836640"/>
            <a:ext cx="330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WP5 tasks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BA910FF5-8B6F-4E59-BC55-A72FE36D1B30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5E7C2EC-6AA1-477E-AEE5-B8639358235E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655920" y="1776240"/>
            <a:ext cx="7837200" cy="38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27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Task 1:  </a:t>
            </a:r>
            <a:r>
              <a:rPr lang="es-ES" sz="2400" b="1" strike="noStrike" spc="-1">
                <a:solidFill>
                  <a:srgbClr val="8B8B8B"/>
                </a:solidFill>
                <a:latin typeface="Calibri"/>
                <a:ea typeface="DejaVu Sans"/>
              </a:rPr>
              <a:t>Enhancements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 at EVN and affiliated telescopes.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Task 2:  </a:t>
            </a:r>
            <a:r>
              <a:rPr lang="es-ES" sz="2400" b="1" strike="noStrike" spc="-1">
                <a:solidFill>
                  <a:srgbClr val="8B8B8B"/>
                </a:solidFill>
                <a:latin typeface="Calibri"/>
                <a:ea typeface="DejaVu Sans"/>
              </a:rPr>
              <a:t>Supporting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 new telescopes and creating an inventory of potential new facilities that could join the EVN in a short-term period.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Task 3:  </a:t>
            </a:r>
            <a:r>
              <a:rPr lang="es-ES" sz="2400" b="1" strike="noStrike" spc="-1">
                <a:solidFill>
                  <a:srgbClr val="8B8B8B"/>
                </a:solidFill>
                <a:latin typeface="Calibri"/>
                <a:ea typeface="DejaVu Sans"/>
              </a:rPr>
              <a:t>Improving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 the station feedback from the pipeline and archive.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53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55560" y="692640"/>
            <a:ext cx="762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Task 1 Overview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A10E3434-F676-42C2-A593-6E153B8DFCEC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756259-6575-4832-A573-4AB852890AF6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3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656280" y="1484640"/>
            <a:ext cx="7837200" cy="447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1" u="sng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</a:t>
            </a:r>
            <a:r>
              <a:rPr lang="es-ES" sz="2400" b="0" u="sng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Incorporate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new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stations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operationally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e-MERLIN;  4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bands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at Kunming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2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Hardware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developments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New receivers:   Q-band (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Ys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, T6,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Ef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, KVN);  X (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Tr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);  P (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Jb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)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Digital back-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end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/ firmware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testing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3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e-VLBI:  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3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Russian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stations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,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Sardinia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, KVN, e-MERLIN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100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Gbps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network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capacity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into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Dwingeloo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3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Continuous-calibration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systems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3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FlexBuff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/ e-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shipping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  (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all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but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4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stations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)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 dirty="0">
              <a:latin typeface="Arial"/>
            </a:endParaRPr>
          </a:p>
        </p:txBody>
      </p:sp>
      <p:pic>
        <p:nvPicPr>
          <p:cNvPr id="59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52" y="3816424"/>
            <a:ext cx="1864584" cy="24928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020272" y="3284984"/>
            <a:ext cx="936104" cy="4356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655560" y="692640"/>
            <a:ext cx="762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Task 1 Impact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7C0F6E47-112C-4FF0-9904-9A6DDA914308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63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C239FDE-CF19-4984-966B-0062D60D3DE4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4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64" name="CustomShape 5"/>
          <p:cNvSpPr/>
          <p:nvPr/>
        </p:nvSpPr>
        <p:spPr>
          <a:xfrm>
            <a:off x="656280" y="1340640"/>
            <a:ext cx="7837200" cy="50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1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</a:t>
            </a:r>
            <a:r>
              <a:rPr lang="es-ES" sz="2400" b="0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 JUMPING JIVE 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Support Scientist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Coordinate/review tests  //  liaise with stations</a:t>
            </a:r>
            <a:endParaRPr lang="es-E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2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Users benefit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Array Composition</a:t>
            </a:r>
            <a:endParaRPr lang="es-ES" sz="24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More short baselines, east Asian telescopes</a:t>
            </a:r>
            <a:endParaRPr lang="es-ES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Improving frequency coverage</a:t>
            </a:r>
            <a:endParaRPr lang="es-ES" sz="20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e-VLBI:  array close to matching  the disk-based one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Network capabilities</a:t>
            </a:r>
            <a:endParaRPr lang="es-ES" sz="24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4 Gbps for </a:t>
            </a:r>
            <a:r>
              <a:rPr lang="es-ES" sz="2000" b="0" strike="noStrike" spc="-1">
                <a:solidFill>
                  <a:srgbClr val="8B8B8B"/>
                </a:solidFill>
                <a:latin typeface="Lucida Sans Unicode"/>
                <a:ea typeface="DejaVu Sans"/>
              </a:rPr>
              <a:t>λ≤</a:t>
            </a: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6cm</a:t>
            </a:r>
            <a:endParaRPr lang="es-ES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Better band-pass shapes, improved set-up reliability</a:t>
            </a:r>
            <a:endParaRPr lang="es-ES" sz="20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Continuous-cal:</a:t>
            </a:r>
            <a:endParaRPr lang="es-ES" sz="24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improved amplitude calibration,   ease of scheduling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000" b="0" strike="noStrike" spc="-1">
              <a:latin typeface="Arial"/>
            </a:endParaRPr>
          </a:p>
        </p:txBody>
      </p:sp>
      <p:pic>
        <p:nvPicPr>
          <p:cNvPr id="65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655560" y="692640"/>
            <a:ext cx="762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Task 2 Overview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BC98C5D-AC10-4FA5-8103-2C138151F1FC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61615B7-DF16-4CE8-B863-236C9C9147B5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5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70" name="CustomShape 5"/>
          <p:cNvSpPr/>
          <p:nvPr/>
        </p:nvSpPr>
        <p:spPr>
          <a:xfrm>
            <a:off x="656280" y="1405352"/>
            <a:ext cx="7837200" cy="447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1" u="sng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New </a:t>
            </a:r>
            <a:r>
              <a:rPr lang="es-ES" sz="2400" b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stations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that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could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join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/</a:t>
            </a:r>
            <a:r>
              <a:rPr lang="es-ES" sz="2400" b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participate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with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the</a:t>
            </a:r>
            <a:r>
              <a:rPr lang="es-ES" sz="2400" b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1" strike="noStrike" spc="-1" dirty="0" smtClean="0">
                <a:solidFill>
                  <a:srgbClr val="8B8B8B"/>
                </a:solidFill>
                <a:latin typeface="Calibri"/>
                <a:ea typeface="DejaVu Sans"/>
              </a:rPr>
              <a:t>EVN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AutoNum type="arabicPeriod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New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construction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:  </a:t>
            </a:r>
            <a:r>
              <a:rPr lang="es-ES" sz="2400" b="0" i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e.g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.,   TNRT 40m (TH), 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MeerKAT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(ZA)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AutoNum type="arabicPeriod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Geodetic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antennas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:   </a:t>
            </a:r>
            <a:r>
              <a:rPr lang="es-ES" sz="2400" b="0" i="1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e.g</a:t>
            </a:r>
            <a:r>
              <a:rPr lang="es-ES" sz="2400" b="0" i="1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.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,  Santa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Maria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RAEGE (PT)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AutoNum type="arabicPeriod" startAt="3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Repurposed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communication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antennas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Kuntunse (GH), 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Zolochiv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 (UA)     [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have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joined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NMEs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]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Hellenic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 (GR)</a:t>
            </a: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AutoNum type="arabicPeriod" startAt="3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Other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: 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uGMRT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 (IN),    ROT 54/2.6m  (AM)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 dirty="0">
              <a:latin typeface="Arial"/>
            </a:endParaRPr>
          </a:p>
        </p:txBody>
      </p:sp>
      <p:pic>
        <p:nvPicPr>
          <p:cNvPr id="71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9" y="4733786"/>
            <a:ext cx="2568085" cy="1592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113930"/>
            <a:ext cx="1810362" cy="2212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53" y="4620268"/>
            <a:ext cx="2068419" cy="1706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55560" y="692640"/>
            <a:ext cx="762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Task 2 Impact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E44E00AB-539C-4C40-9D58-AAC3C3125643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CDC0E55-D6B3-442E-A072-9F2C2EDDD114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6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656280" y="1340640"/>
            <a:ext cx="7837200" cy="50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1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</a:t>
            </a:r>
            <a:r>
              <a:rPr lang="es-ES" sz="2400" b="0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 Knowledge Exchange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EVN </a:t>
            </a:r>
            <a:r>
              <a:rPr lang="es-ES" sz="2400" b="0" strike="noStrike" spc="-1">
                <a:solidFill>
                  <a:srgbClr val="8B8B8B"/>
                </a:solidFill>
                <a:latin typeface="Wingdings"/>
                <a:ea typeface="DejaVu Sans"/>
              </a:rPr>
              <a:t>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 new sites</a:t>
            </a:r>
            <a:endParaRPr lang="es-ES" sz="24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Technical Advisory Committees,  Site Visits   </a:t>
            </a:r>
            <a:endParaRPr lang="es-ES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International Conferences   (</a:t>
            </a:r>
            <a:r>
              <a:rPr lang="es-ES" sz="2000" b="0" i="1" strike="noStrike" spc="-1">
                <a:solidFill>
                  <a:srgbClr val="8B8B8B"/>
                </a:solidFill>
                <a:latin typeface="Calibri"/>
                <a:ea typeface="DejaVu Sans"/>
              </a:rPr>
              <a:t>e.g.</a:t>
            </a: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,  uGMRT, Zolochiv)</a:t>
            </a:r>
            <a:endParaRPr lang="es-ES" sz="20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Training Visits  (</a:t>
            </a:r>
            <a:r>
              <a:rPr lang="es-ES" sz="2000" b="0" i="1" strike="noStrike" spc="-1">
                <a:solidFill>
                  <a:srgbClr val="8B8B8B"/>
                </a:solidFill>
                <a:latin typeface="Calibri"/>
                <a:ea typeface="DejaVu Sans"/>
              </a:rPr>
              <a:t>e.g.</a:t>
            </a: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, Kuntunse — along with WP9)</a:t>
            </a:r>
            <a:endParaRPr lang="es-ES" sz="20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New sites </a:t>
            </a:r>
            <a:r>
              <a:rPr lang="es-ES" sz="2400" b="0" strike="noStrike" spc="-1">
                <a:solidFill>
                  <a:srgbClr val="8B8B8B"/>
                </a:solidFill>
                <a:latin typeface="Wingdings"/>
                <a:ea typeface="DejaVu Sans"/>
              </a:rPr>
              <a:t>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 EVN</a:t>
            </a:r>
            <a:endParaRPr lang="es-ES" sz="2400" b="0" strike="noStrike" spc="-1">
              <a:latin typeface="Arial"/>
            </a:endParaRPr>
          </a:p>
          <a:p>
            <a:pPr marL="1257480" lvl="2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8B8B8B"/>
                </a:solidFill>
                <a:latin typeface="Calibri"/>
                <a:ea typeface="DejaVu Sans"/>
              </a:rPr>
              <a:t>Station personnel participating in EVN TOG &amp; CBD meetings, as well as IVS TOW workshops</a:t>
            </a:r>
            <a:endParaRPr lang="es-ES" sz="20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2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Path for EVN growth / globalization of JIVE   (</a:t>
            </a:r>
            <a:r>
              <a:rPr lang="es-ES" sz="2400" b="0" i="1" strike="noStrike" spc="-1">
                <a:solidFill>
                  <a:srgbClr val="8B8B8B"/>
                </a:solidFill>
                <a:latin typeface="Calibri"/>
                <a:ea typeface="DejaVu Sans"/>
              </a:rPr>
              <a:t>e.g.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, WP3)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EAVN,   towards  LBA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AVN,  road to SKA-MID   (</a:t>
            </a:r>
            <a:r>
              <a:rPr lang="es-ES" sz="2400" b="0" i="1" strike="noStrike" spc="-1">
                <a:solidFill>
                  <a:srgbClr val="8B8B8B"/>
                </a:solidFill>
                <a:latin typeface="Calibri"/>
                <a:ea typeface="DejaVu Sans"/>
              </a:rPr>
              <a:t>e.g.</a:t>
            </a: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, WP10)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77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55560" y="692640"/>
            <a:ext cx="762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Task 3 Overview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9CBA731-EF71-46F9-988B-927CC204919B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77121C4-CF36-44E3-A784-944231FAD358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656280" y="1484640"/>
            <a:ext cx="7837200" cy="447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1" u="sng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</a:t>
            </a:r>
            <a:r>
              <a:rPr lang="es-ES" sz="2400" b="0" u="sng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Databases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designed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to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drive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station-based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presentation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Automatic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loading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:  pre- and post-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correlation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sources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2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Front-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end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web interface: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grafana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Customizable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station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querying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,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dashboards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3"/>
            </a:pP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mattermost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chosen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as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intra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-EVN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communication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channel</a:t>
            </a:r>
            <a:endParaRPr lang="es-ES" sz="2400" b="0" strike="noStrike" spc="-1" dirty="0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Server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installed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at JIVE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for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EVN-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wide</a:t>
            </a:r>
            <a:r>
              <a:rPr lang="es-ES" sz="2400" b="0" strike="noStrike" spc="-1" dirty="0">
                <a:solidFill>
                  <a:srgbClr val="8B8B8B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8B8B8B"/>
                </a:solidFill>
                <a:latin typeface="Calibri"/>
                <a:ea typeface="DejaVu Sans"/>
              </a:rPr>
              <a:t>access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 dirty="0">
              <a:latin typeface="Arial"/>
            </a:endParaRPr>
          </a:p>
        </p:txBody>
      </p:sp>
      <p:pic>
        <p:nvPicPr>
          <p:cNvPr id="83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56778"/>
            <a:ext cx="3240360" cy="1278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8" y="5013176"/>
            <a:ext cx="2551648" cy="1313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55560" y="692640"/>
            <a:ext cx="762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Task 3 Impact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15B0096-2BDA-4DB3-AAEC-F5C508C898DC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C3C22B3-4F18-4447-9DB1-6763F2CBCC57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656280" y="1340640"/>
            <a:ext cx="7837200" cy="50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1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</a:t>
            </a:r>
            <a:r>
              <a:rPr lang="es-ES" sz="2400" b="0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 Station uptake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9 station-specific dashboards,  plus one for the VLBA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2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On-going discussions about how to improve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Computation of statistics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What to collect/present in light of equipment evolution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2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Implications of a centralized monitoring system  (WP8)</a:t>
            </a:r>
            <a:endParaRPr lang="es-ES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89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55560" y="692640"/>
            <a:ext cx="76212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3200" b="1" strike="noStrike" spc="-1">
                <a:solidFill>
                  <a:srgbClr val="8B8B8B"/>
                </a:solidFill>
                <a:latin typeface="Calibri"/>
                <a:ea typeface="DejaVu Sans"/>
              </a:rPr>
              <a:t>Use of Resources //  1-sentence take-away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B11ECFB-0D04-4F32-8CBB-463096249B44}" type="datetime1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07/10/2021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3124080" y="6356520"/>
            <a:ext cx="28918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JUMPING JIVE Final Review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6553080" y="6356520"/>
            <a:ext cx="21301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D01A1C4-32D9-4633-9910-47CDBE22EDA1}" type="slidenum">
              <a:rPr lang="es-E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656280" y="1365480"/>
            <a:ext cx="8026920" cy="50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1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1</a:t>
            </a:r>
            <a:r>
              <a:rPr lang="es-ES" sz="2400" b="0" u="sng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 JUMPING JIVE  Support Scientist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80% WP5;  2  distinct people over the 4+ years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Handle tests;  confer with stations;  TOG presentations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Designed the new capabilities in Task 3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StarSymbol"/>
              <a:buAutoNum type="arabicPeriod" startAt="2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Travel support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Vital aspect — fosters community building</a:t>
            </a:r>
            <a:endParaRPr lang="es-ES" sz="2400" b="0" strike="noStrike" spc="-1">
              <a:latin typeface="Arial"/>
            </a:endParaRP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COVID-19 restrictions curtailed personal/hands-on visits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Groundwork laid for JIVE playing a principal role in the Global VLBI Alliance, an IAU working group.</a:t>
            </a:r>
            <a:endParaRPr lang="es-ES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95" name="Picture 1"/>
          <p:cNvPicPr/>
          <p:nvPr/>
        </p:nvPicPr>
        <p:blipFill>
          <a:blip r:embed="rId2"/>
          <a:stretch/>
        </p:blipFill>
        <p:spPr>
          <a:xfrm>
            <a:off x="8421840" y="87480"/>
            <a:ext cx="689760" cy="46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JJ-presentation</Template>
  <TotalTime>0</TotalTime>
  <Words>562</Words>
  <Application>Microsoft Office PowerPoint</Application>
  <PresentationFormat>On-screen Show (4:3)</PresentationFormat>
  <Paragraphs>107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Giuseppe Cimo</dc:creator>
  <cp:lastModifiedBy>Bob Campbell</cp:lastModifiedBy>
  <cp:revision>118</cp:revision>
  <dcterms:created xsi:type="dcterms:W3CDTF">2018-02-22T09:05:19Z</dcterms:created>
  <dcterms:modified xsi:type="dcterms:W3CDTF">2021-10-07T10:34:58Z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