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9" r:id="rId3"/>
    <p:sldId id="264" r:id="rId4"/>
    <p:sldId id="265" r:id="rId5"/>
    <p:sldId id="266" r:id="rId6"/>
    <p:sldId id="263" r:id="rId7"/>
    <p:sldId id="267" r:id="rId8"/>
    <p:sldId id="268" r:id="rId9"/>
    <p:sldId id="257" r:id="rId10"/>
    <p:sldId id="260" r:id="rId11"/>
    <p:sldId id="258" r:id="rId12"/>
    <p:sldId id="262" r:id="rId13"/>
    <p:sldId id="273" r:id="rId14"/>
    <p:sldId id="272" r:id="rId15"/>
    <p:sldId id="259" r:id="rId16"/>
    <p:sldId id="270" r:id="rId17"/>
    <p:sldId id="261"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3600"/>
    <a:srgbClr val="421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5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47B31-265C-4A74-8237-95BC966D7781}"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FCB72-B0DE-4A17-AC95-FEE58A4CBEFC}" type="slidenum">
              <a:rPr lang="en-US" smtClean="0"/>
              <a:t>‹#›</a:t>
            </a:fld>
            <a:endParaRPr lang="en-US"/>
          </a:p>
        </p:txBody>
      </p:sp>
    </p:spTree>
    <p:extLst>
      <p:ext uri="{BB962C8B-B14F-4D97-AF65-F5344CB8AC3E}">
        <p14:creationId xmlns:p14="http://schemas.microsoft.com/office/powerpoint/2010/main" val="366408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6D9ABF36-2117-4354-90EC-D7700C2646BB}" type="slidenum">
              <a:rPr lang="ru-RU" smtClean="0"/>
              <a:pPr/>
              <a:t>5</a:t>
            </a:fld>
            <a:endParaRPr lang="ru-RU"/>
          </a:p>
        </p:txBody>
      </p:sp>
    </p:spTree>
    <p:extLst>
      <p:ext uri="{BB962C8B-B14F-4D97-AF65-F5344CB8AC3E}">
        <p14:creationId xmlns:p14="http://schemas.microsoft.com/office/powerpoint/2010/main" val="26340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AFCB72-B0DE-4A17-AC95-FEE58A4CBEFC}" type="slidenum">
              <a:rPr lang="en-US" smtClean="0"/>
              <a:t>10</a:t>
            </a:fld>
            <a:endParaRPr lang="en-US"/>
          </a:p>
        </p:txBody>
      </p:sp>
    </p:spTree>
    <p:extLst>
      <p:ext uri="{BB962C8B-B14F-4D97-AF65-F5344CB8AC3E}">
        <p14:creationId xmlns:p14="http://schemas.microsoft.com/office/powerpoint/2010/main" val="188648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E73B7-3613-4297-A223-B4BFE3E7FE40}" type="datetime1">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316010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306D3-B806-4C3B-BA9D-8F1759EDC3D1}" type="datetime1">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397071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5BBC1-280F-49D3-A6C2-7264C62C314C}" type="datetime1">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140947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45B73-A4B8-4E0E-B16C-27A113A4A4C2}" type="datetime1">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93325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EC09F-F900-4815-B47B-73C89443F767}" type="datetime1">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244545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576478-5E3E-4B7C-A9CD-07A1AA3A1D8D}" type="datetime1">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169444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41E60-B8CC-4C60-8FEC-19F1695CCC6B}" type="datetime1">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378314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FEBA99-F297-46A0-8E62-1BD191B7743F}" type="datetime1">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8878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93D00-88D3-4FB1-81D6-55CDB7771272}" type="datetime1">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98987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F4B98-777E-413B-8D20-399C45CE891D}" type="datetime1">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225130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6902D-021C-4212-BA63-0732A9052684}" type="datetime1">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19F5A-CE3C-4B0D-BEA1-F245D09D0EA0}" type="slidenum">
              <a:rPr lang="en-US" smtClean="0"/>
              <a:t>‹#›</a:t>
            </a:fld>
            <a:endParaRPr lang="en-US"/>
          </a:p>
        </p:txBody>
      </p:sp>
    </p:spTree>
    <p:extLst>
      <p:ext uri="{BB962C8B-B14F-4D97-AF65-F5344CB8AC3E}">
        <p14:creationId xmlns:p14="http://schemas.microsoft.com/office/powerpoint/2010/main" val="359158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alpha val="4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98EC9-758F-4ECF-B859-925ACC70B272}" type="datetime1">
              <a:rPr lang="en-US" smtClean="0"/>
              <a:t>10/13/2018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19F5A-CE3C-4B0D-BEA1-F245D09D0EA0}" type="slidenum">
              <a:rPr lang="en-US" smtClean="0"/>
              <a:t>‹#›</a:t>
            </a:fld>
            <a:endParaRPr lang="en-US"/>
          </a:p>
        </p:txBody>
      </p:sp>
    </p:spTree>
    <p:extLst>
      <p:ext uri="{BB962C8B-B14F-4D97-AF65-F5344CB8AC3E}">
        <p14:creationId xmlns:p14="http://schemas.microsoft.com/office/powerpoint/2010/main" val="352860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ntenna@seua.am"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10073833" cy="2387600"/>
          </a:xfrm>
        </p:spPr>
        <p:txBody>
          <a:bodyPr/>
          <a:lstStyle/>
          <a:p>
            <a:r>
              <a:rPr lang="en-US" b="1" dirty="0" smtClean="0">
                <a:solidFill>
                  <a:schemeClr val="accent2">
                    <a:lumMod val="50000"/>
                  </a:schemeClr>
                </a:solidFill>
                <a:latin typeface="Sylfaen" panose="010A0502050306030303" pitchFamily="18" charset="0"/>
              </a:rPr>
              <a:t>Presentation of ROT-54/2.6</a:t>
            </a:r>
            <a:endParaRPr lang="en-US" b="1" dirty="0">
              <a:solidFill>
                <a:schemeClr val="accent2">
                  <a:lumMod val="50000"/>
                </a:schemeClr>
              </a:solidFill>
              <a:latin typeface="Sylfaen" panose="010A0502050306030303" pitchFamily="18" charset="0"/>
            </a:endParaRPr>
          </a:p>
        </p:txBody>
      </p:sp>
      <p:sp>
        <p:nvSpPr>
          <p:cNvPr id="3" name="Subtitle 2"/>
          <p:cNvSpPr>
            <a:spLocks noGrp="1"/>
          </p:cNvSpPr>
          <p:nvPr>
            <p:ph type="subTitle" idx="1"/>
          </p:nvPr>
        </p:nvSpPr>
        <p:spPr>
          <a:xfrm>
            <a:off x="1813367" y="4987524"/>
            <a:ext cx="9144000" cy="985013"/>
          </a:xfrm>
        </p:spPr>
        <p:txBody>
          <a:bodyPr>
            <a:normAutofit fontScale="85000" lnSpcReduction="20000"/>
          </a:bodyPr>
          <a:lstStyle/>
          <a:p>
            <a:r>
              <a:rPr lang="en-US" b="1" dirty="0" smtClean="0">
                <a:solidFill>
                  <a:schemeClr val="accent2">
                    <a:lumMod val="50000"/>
                  </a:schemeClr>
                </a:solidFill>
              </a:rPr>
              <a:t>Dr. </a:t>
            </a:r>
            <a:r>
              <a:rPr lang="en-US" b="1" dirty="0" err="1" smtClean="0">
                <a:solidFill>
                  <a:schemeClr val="accent2">
                    <a:lumMod val="50000"/>
                  </a:schemeClr>
                </a:solidFill>
              </a:rPr>
              <a:t>Arevik</a:t>
            </a:r>
            <a:r>
              <a:rPr lang="en-US" b="1" dirty="0" smtClean="0">
                <a:solidFill>
                  <a:schemeClr val="accent2">
                    <a:lumMod val="50000"/>
                  </a:schemeClr>
                </a:solidFill>
              </a:rPr>
              <a:t> </a:t>
            </a:r>
            <a:r>
              <a:rPr lang="en-US" b="1" dirty="0" err="1" smtClean="0">
                <a:solidFill>
                  <a:schemeClr val="accent2">
                    <a:lumMod val="50000"/>
                  </a:schemeClr>
                </a:solidFill>
              </a:rPr>
              <a:t>Sargsyan</a:t>
            </a:r>
            <a:endParaRPr lang="en-US" b="1" dirty="0" smtClean="0">
              <a:solidFill>
                <a:schemeClr val="accent2">
                  <a:lumMod val="50000"/>
                </a:schemeClr>
              </a:solidFill>
            </a:endParaRPr>
          </a:p>
          <a:p>
            <a:r>
              <a:rPr lang="hy-AM" b="1" dirty="0" smtClean="0">
                <a:solidFill>
                  <a:schemeClr val="accent2">
                    <a:lumMod val="50000"/>
                  </a:schemeClr>
                </a:solidFill>
              </a:rPr>
              <a:t>Jurisdiction Armenia Program </a:t>
            </a:r>
            <a:endParaRPr lang="en-US" b="1" dirty="0" smtClean="0">
              <a:solidFill>
                <a:schemeClr val="accent2">
                  <a:lumMod val="50000"/>
                </a:schemeClr>
              </a:solidFill>
            </a:endParaRPr>
          </a:p>
          <a:p>
            <a:r>
              <a:rPr lang="en-US" sz="2000" b="1" dirty="0" smtClean="0">
                <a:solidFill>
                  <a:schemeClr val="accent2">
                    <a:lumMod val="50000"/>
                  </a:schemeClr>
                </a:solidFill>
              </a:rPr>
              <a:t>EVN </a:t>
            </a:r>
            <a:r>
              <a:rPr lang="en-US" sz="2000" b="1" dirty="0">
                <a:solidFill>
                  <a:schemeClr val="accent2">
                    <a:lumMod val="50000"/>
                  </a:schemeClr>
                </a:solidFill>
              </a:rPr>
              <a:t>Technical and Operations Group Meeting, Granada (Spain), October 4-5, 2018</a:t>
            </a:r>
          </a:p>
          <a:p>
            <a:endParaRPr lang="en-US"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BA919F5A-CE3C-4B0D-BEA1-F245D09D0EA0}" type="slidenum">
              <a:rPr lang="en-US" smtClean="0"/>
              <a:t>1</a:t>
            </a:fld>
            <a:endParaRPr lang="en-US"/>
          </a:p>
        </p:txBody>
      </p:sp>
    </p:spTree>
    <p:extLst>
      <p:ext uri="{BB962C8B-B14F-4D97-AF65-F5344CB8AC3E}">
        <p14:creationId xmlns:p14="http://schemas.microsoft.com/office/powerpoint/2010/main" val="2732536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771"/>
            <a:ext cx="10515600" cy="1493918"/>
          </a:xfrm>
        </p:spPr>
        <p:txBody>
          <a:bodyPr>
            <a:normAutofit fontScale="90000"/>
          </a:bodyPr>
          <a:lstStyle/>
          <a:p>
            <a:r>
              <a:rPr lang="en-US" sz="2700" b="1" dirty="0" smtClean="0"/>
              <a:t>     </a:t>
            </a:r>
            <a:br>
              <a:rPr lang="en-US" sz="2700" b="1" dirty="0" smtClean="0"/>
            </a:br>
            <a:r>
              <a:rPr lang="en-US" sz="2700" b="1" dirty="0" smtClean="0"/>
              <a:t>The </a:t>
            </a:r>
            <a:r>
              <a:rPr lang="en-US" sz="2700" b="1" dirty="0"/>
              <a:t>main symmetry axis is oriented towards a direction +25° to “South” leaving 15° with respect to the local zenith at 40°, the latitude of the location of the telescope. A beam pointing is available from 35° elevation (“South”) to 85° elevation (“Nord”). </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BA919F5A-CE3C-4B0D-BEA1-F245D09D0EA0}" type="slidenum">
              <a:rPr lang="en-US" smtClean="0"/>
              <a:t>10</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2043655"/>
            <a:ext cx="5526024" cy="4144518"/>
          </a:xfrm>
          <a:prstGeom prst="rect">
            <a:avLst/>
          </a:prstGeom>
        </p:spPr>
      </p:pic>
      <p:pic>
        <p:nvPicPr>
          <p:cNvPr id="4" name="Содержимое 3" descr="resear2"/>
          <p:cNvPicPr>
            <a:picLocks/>
          </p:cNvPicPr>
          <p:nvPr/>
        </p:nvPicPr>
        <p:blipFill>
          <a:blip r:embed="rId4" cstate="print"/>
          <a:srcRect/>
          <a:stretch>
            <a:fillRect/>
          </a:stretch>
        </p:blipFill>
        <p:spPr bwMode="auto">
          <a:xfrm>
            <a:off x="10885748" y="4620369"/>
            <a:ext cx="936104" cy="1735981"/>
          </a:xfrm>
          <a:prstGeom prst="rect">
            <a:avLst/>
          </a:prstGeom>
          <a:noFill/>
          <a:ln w="9525">
            <a:noFill/>
            <a:miter lim="800000"/>
            <a:headEnd/>
            <a:tailEnd/>
          </a:ln>
        </p:spPr>
      </p:pic>
    </p:spTree>
    <p:extLst>
      <p:ext uri="{BB962C8B-B14F-4D97-AF65-F5344CB8AC3E}">
        <p14:creationId xmlns:p14="http://schemas.microsoft.com/office/powerpoint/2010/main" val="180030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BA919F5A-CE3C-4B0D-BEA1-F245D09D0EA0}" type="slidenum">
              <a:rPr lang="en-US" smtClean="0"/>
              <a:t>11</a:t>
            </a:fld>
            <a:endParaRPr lang="en-US"/>
          </a:p>
        </p:txBody>
      </p:sp>
      <p:pic>
        <p:nvPicPr>
          <p:cNvPr id="3" name="Picture 2"/>
          <p:cNvPicPr>
            <a:picLocks noChangeAspect="1"/>
          </p:cNvPicPr>
          <p:nvPr/>
        </p:nvPicPr>
        <p:blipFill>
          <a:blip r:embed="rId2"/>
          <a:stretch>
            <a:fillRect/>
          </a:stretch>
        </p:blipFill>
        <p:spPr>
          <a:xfrm>
            <a:off x="1055099" y="1243238"/>
            <a:ext cx="5833381" cy="5285578"/>
          </a:xfrm>
          <a:prstGeom prst="rect">
            <a:avLst/>
          </a:prstGeom>
        </p:spPr>
      </p:pic>
      <p:pic>
        <p:nvPicPr>
          <p:cNvPr id="4" name="Picture 3"/>
          <p:cNvPicPr>
            <a:picLocks noChangeAspect="1"/>
          </p:cNvPicPr>
          <p:nvPr/>
        </p:nvPicPr>
        <p:blipFill>
          <a:blip r:embed="rId3"/>
          <a:stretch>
            <a:fillRect/>
          </a:stretch>
        </p:blipFill>
        <p:spPr>
          <a:xfrm>
            <a:off x="6228853" y="783951"/>
            <a:ext cx="5519451" cy="4149375"/>
          </a:xfrm>
          <a:prstGeom prst="rect">
            <a:avLst/>
          </a:prstGeom>
        </p:spPr>
      </p:pic>
    </p:spTree>
    <p:extLst>
      <p:ext uri="{BB962C8B-B14F-4D97-AF65-F5344CB8AC3E}">
        <p14:creationId xmlns:p14="http://schemas.microsoft.com/office/powerpoint/2010/main" val="329014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algn="ctr"/>
            <a:r>
              <a:rPr lang="en-US" sz="4000" b="1" dirty="0" smtClean="0">
                <a:solidFill>
                  <a:schemeClr val="accent2">
                    <a:lumMod val="50000"/>
                  </a:schemeClr>
                </a:solidFill>
                <a:latin typeface="Sylfaen" panose="010A0502050306030303" pitchFamily="18" charset="0"/>
              </a:rPr>
              <a:t>Today’s situation</a:t>
            </a:r>
            <a:endParaRPr lang="en-US" sz="4000" b="1" dirty="0">
              <a:solidFill>
                <a:schemeClr val="accent2">
                  <a:lumMod val="50000"/>
                </a:schemeClr>
              </a:solidFill>
              <a:latin typeface="Sylfaen" panose="010A0502050306030303" pitchFamily="18" charset="0"/>
            </a:endParaRPr>
          </a:p>
        </p:txBody>
      </p:sp>
      <p:sp>
        <p:nvSpPr>
          <p:cNvPr id="3" name="Content Placeholder 2"/>
          <p:cNvSpPr>
            <a:spLocks noGrp="1"/>
          </p:cNvSpPr>
          <p:nvPr>
            <p:ph idx="1"/>
          </p:nvPr>
        </p:nvSpPr>
        <p:spPr/>
        <p:txBody>
          <a:bodyPr/>
          <a:lstStyle/>
          <a:p>
            <a:r>
              <a:rPr lang="en-US" dirty="0"/>
              <a:t>The spherical main reflector is in a very </a:t>
            </a:r>
            <a:r>
              <a:rPr lang="en-US" dirty="0" smtClean="0"/>
              <a:t>reasonable </a:t>
            </a:r>
            <a:r>
              <a:rPr lang="en-US" dirty="0"/>
              <a:t>state, with perspective for further improvement </a:t>
            </a:r>
            <a:endParaRPr lang="en-US" dirty="0" smtClean="0"/>
          </a:p>
          <a:p>
            <a:r>
              <a:rPr lang="en-US" dirty="0"/>
              <a:t>The current status of the control of the sub-reflector and telescope assembly (movable part) is, that there is no control possible. </a:t>
            </a:r>
            <a:endParaRPr lang="en-US" dirty="0" smtClean="0"/>
          </a:p>
          <a:p>
            <a:r>
              <a:rPr lang="en-US" dirty="0" smtClean="0"/>
              <a:t>There </a:t>
            </a:r>
            <a:r>
              <a:rPr lang="en-US" dirty="0"/>
              <a:t>has been no movement of the </a:t>
            </a:r>
            <a:r>
              <a:rPr lang="en-US" dirty="0" err="1"/>
              <a:t>cardan</a:t>
            </a:r>
            <a:r>
              <a:rPr lang="en-US" dirty="0"/>
              <a:t> suspension in the last 6 years. </a:t>
            </a:r>
            <a:endParaRPr lang="en-US" dirty="0" smtClean="0"/>
          </a:p>
          <a:p>
            <a:r>
              <a:rPr lang="en-US" dirty="0"/>
              <a:t>A main issue is, that one side of the East-West axis inside </a:t>
            </a:r>
            <a:r>
              <a:rPr lang="en-US" dirty="0" smtClean="0"/>
              <a:t>the</a:t>
            </a:r>
          </a:p>
          <a:p>
            <a:pPr marL="0" indent="0">
              <a:buNone/>
            </a:pPr>
            <a:r>
              <a:rPr lang="en-US" dirty="0" smtClean="0"/>
              <a:t>    </a:t>
            </a:r>
            <a:r>
              <a:rPr lang="en-US" dirty="0" err="1" smtClean="0"/>
              <a:t>cardan</a:t>
            </a:r>
            <a:r>
              <a:rPr lang="en-US" dirty="0" smtClean="0"/>
              <a:t> </a:t>
            </a:r>
            <a:r>
              <a:rPr lang="en-US" dirty="0"/>
              <a:t>housing has a defect control arm. </a:t>
            </a:r>
          </a:p>
        </p:txBody>
      </p:sp>
      <p:sp>
        <p:nvSpPr>
          <p:cNvPr id="5" name="Slide Number Placeholder 4"/>
          <p:cNvSpPr>
            <a:spLocks noGrp="1"/>
          </p:cNvSpPr>
          <p:nvPr>
            <p:ph type="sldNum" sz="quarter" idx="12"/>
          </p:nvPr>
        </p:nvSpPr>
        <p:spPr/>
        <p:txBody>
          <a:bodyPr/>
          <a:lstStyle/>
          <a:p>
            <a:fld id="{BA919F5A-CE3C-4B0D-BEA1-F245D09D0EA0}" type="slidenum">
              <a:rPr lang="en-US" smtClean="0"/>
              <a:t>12</a:t>
            </a:fld>
            <a:endParaRPr lang="en-US"/>
          </a:p>
        </p:txBody>
      </p:sp>
      <p:pic>
        <p:nvPicPr>
          <p:cNvPr id="4" name="Содержимое 3" descr="resear2"/>
          <p:cNvPicPr>
            <a:picLocks/>
          </p:cNvPicPr>
          <p:nvPr/>
        </p:nvPicPr>
        <p:blipFill>
          <a:blip r:embed="rId2" cstate="print"/>
          <a:srcRect/>
          <a:stretch>
            <a:fillRect/>
          </a:stretch>
        </p:blipFill>
        <p:spPr bwMode="auto">
          <a:xfrm>
            <a:off x="11023667" y="4620369"/>
            <a:ext cx="936104" cy="1735981"/>
          </a:xfrm>
          <a:prstGeom prst="rect">
            <a:avLst/>
          </a:prstGeom>
          <a:noFill/>
          <a:ln w="9525">
            <a:noFill/>
            <a:miter lim="800000"/>
            <a:headEnd/>
            <a:tailEnd/>
          </a:ln>
        </p:spPr>
      </p:pic>
    </p:spTree>
    <p:extLst>
      <p:ext uri="{BB962C8B-B14F-4D97-AF65-F5344CB8AC3E}">
        <p14:creationId xmlns:p14="http://schemas.microsoft.com/office/powerpoint/2010/main" val="37789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en-US" b="1" dirty="0" smtClean="0">
                <a:solidFill>
                  <a:schemeClr val="accent2">
                    <a:lumMod val="50000"/>
                  </a:schemeClr>
                </a:solidFill>
                <a:latin typeface="Sylfaen" panose="010A0502050306030303" pitchFamily="18" charset="0"/>
              </a:rPr>
              <a:t>Predictable future</a:t>
            </a:r>
            <a:endParaRPr lang="en-US" b="1" dirty="0">
              <a:solidFill>
                <a:schemeClr val="accent2">
                  <a:lumMod val="50000"/>
                </a:schemeClr>
              </a:solidFill>
              <a:latin typeface="Sylfaen" panose="010A0502050306030303" pitchFamily="18" charset="0"/>
            </a:endParaRPr>
          </a:p>
        </p:txBody>
      </p:sp>
      <p:sp>
        <p:nvSpPr>
          <p:cNvPr id="3" name="Content Placeholder 2"/>
          <p:cNvSpPr>
            <a:spLocks noGrp="1"/>
          </p:cNvSpPr>
          <p:nvPr>
            <p:ph idx="1"/>
          </p:nvPr>
        </p:nvSpPr>
        <p:spPr>
          <a:xfrm>
            <a:off x="838200" y="2187574"/>
            <a:ext cx="10515600" cy="4351338"/>
          </a:xfrm>
        </p:spPr>
        <p:txBody>
          <a:bodyPr/>
          <a:lstStyle/>
          <a:p>
            <a:pPr marL="0" indent="0">
              <a:buNone/>
            </a:pPr>
            <a:r>
              <a:rPr lang="en-US" dirty="0"/>
              <a:t>W</a:t>
            </a:r>
            <a:r>
              <a:rPr lang="en-US" dirty="0" smtClean="0"/>
              <a:t>e </a:t>
            </a:r>
            <a:r>
              <a:rPr lang="en-US" dirty="0"/>
              <a:t>are going to collaborate with JIVE and join to the EVN </a:t>
            </a:r>
            <a:r>
              <a:rPr lang="en-US" dirty="0" smtClean="0"/>
              <a:t>soon</a:t>
            </a:r>
            <a:r>
              <a:rPr lang="en-US" dirty="0"/>
              <a:t>.</a:t>
            </a:r>
          </a:p>
          <a:p>
            <a:pPr marL="0" indent="0">
              <a:buNone/>
            </a:pP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BA919F5A-CE3C-4B0D-BEA1-F245D09D0EA0}" type="slidenum">
              <a:rPr lang="en-US" smtClean="0"/>
              <a:t>13</a:t>
            </a:fld>
            <a:endParaRPr lang="en-US"/>
          </a:p>
        </p:txBody>
      </p:sp>
      <p:pic>
        <p:nvPicPr>
          <p:cNvPr id="4" name="Содержимое 3" descr="resear2"/>
          <p:cNvPicPr>
            <a:picLocks/>
          </p:cNvPicPr>
          <p:nvPr/>
        </p:nvPicPr>
        <p:blipFill>
          <a:blip r:embed="rId2" cstate="print"/>
          <a:srcRect/>
          <a:stretch>
            <a:fillRect/>
          </a:stretch>
        </p:blipFill>
        <p:spPr bwMode="auto">
          <a:xfrm>
            <a:off x="10885748" y="4620369"/>
            <a:ext cx="936104" cy="1735981"/>
          </a:xfrm>
          <a:prstGeom prst="rect">
            <a:avLst/>
          </a:prstGeom>
          <a:noFill/>
          <a:ln w="9525">
            <a:noFill/>
            <a:miter lim="800000"/>
            <a:headEnd/>
            <a:tailEnd/>
          </a:ln>
        </p:spPr>
      </p:pic>
      <p:pic>
        <p:nvPicPr>
          <p:cNvPr id="1026" name="Picture 2" descr="ÐÐ°ÑÑÐ¸Ð½ÐºÐ¸ Ð¿Ð¾ Ð·Ð°Ð¿ÑÐ¾ÑÑ JIVE E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460" y="3122766"/>
            <a:ext cx="5916934" cy="350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0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30" y="423783"/>
            <a:ext cx="10515600" cy="1325563"/>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en-US" b="1" dirty="0" smtClean="0">
                <a:solidFill>
                  <a:schemeClr val="accent2">
                    <a:lumMod val="50000"/>
                  </a:schemeClr>
                </a:solidFill>
                <a:latin typeface="Sylfaen" panose="010A0502050306030303" pitchFamily="18" charset="0"/>
              </a:rPr>
              <a:t>Predictable future</a:t>
            </a:r>
            <a:endParaRPr lang="en-US" b="1" dirty="0">
              <a:solidFill>
                <a:schemeClr val="accent2">
                  <a:lumMod val="50000"/>
                </a:schemeClr>
              </a:solidFill>
              <a:latin typeface="Sylfaen" panose="010A0502050306030303" pitchFamily="18" charset="0"/>
            </a:endParaRPr>
          </a:p>
        </p:txBody>
      </p:sp>
      <p:sp>
        <p:nvSpPr>
          <p:cNvPr id="3" name="Content Placeholder 2"/>
          <p:cNvSpPr>
            <a:spLocks noGrp="1"/>
          </p:cNvSpPr>
          <p:nvPr>
            <p:ph idx="1"/>
          </p:nvPr>
        </p:nvSpPr>
        <p:spPr>
          <a:xfrm>
            <a:off x="525683" y="1749346"/>
            <a:ext cx="10515600" cy="4351338"/>
          </a:xfrm>
        </p:spPr>
        <p:txBody>
          <a:bodyPr/>
          <a:lstStyle/>
          <a:p>
            <a:pPr>
              <a:buNone/>
            </a:pPr>
            <a:r>
              <a:rPr lang="en-US" dirty="0" smtClean="0"/>
              <a:t>    As </a:t>
            </a:r>
            <a:r>
              <a:rPr lang="en-US" dirty="0"/>
              <a:t>the 54m spherical telescope ROT - 54/2.6 have a low antenna temperature (~5</a:t>
            </a:r>
            <a:r>
              <a:rPr lang="en-US" baseline="30000" dirty="0"/>
              <a:t>o</a:t>
            </a:r>
            <a:r>
              <a:rPr lang="en-US" dirty="0"/>
              <a:t> </a:t>
            </a:r>
            <a:r>
              <a:rPr lang="en-US" dirty="0" smtClean="0"/>
              <a:t>K, even less than it), </a:t>
            </a:r>
            <a:r>
              <a:rPr lang="en-US" dirty="0"/>
              <a:t>its radio-noise will not exceed the level of 1-2 </a:t>
            </a:r>
            <a:r>
              <a:rPr lang="en-US" dirty="0" err="1"/>
              <a:t>mJy</a:t>
            </a:r>
            <a:r>
              <a:rPr lang="en-US" dirty="0"/>
              <a:t>, if the receiver will have the band pass of 1 GHz and the integration time of 1 sec. </a:t>
            </a:r>
            <a:endParaRPr lang="en-US" dirty="0" smtClean="0"/>
          </a:p>
          <a:p>
            <a:pPr>
              <a:buNone/>
            </a:pPr>
            <a:r>
              <a:rPr lang="en-US" dirty="0"/>
              <a:t> </a:t>
            </a:r>
            <a:r>
              <a:rPr lang="en-US" dirty="0" smtClean="0"/>
              <a:t>  The </a:t>
            </a:r>
            <a:r>
              <a:rPr lang="en-US" dirty="0"/>
              <a:t>radio telescope will enable to study very weak objects (the sensitivity of VLA is in the same order</a:t>
            </a:r>
            <a:r>
              <a:rPr lang="en-US" dirty="0" smtClean="0"/>
              <a:t>).</a:t>
            </a:r>
            <a:r>
              <a:rPr lang="en-US" dirty="0"/>
              <a:t> For space objects it is possible to do the simultaneous radio and optical observations. This study will help to complete the results obtained with the best radio telescopes and make a new Catalog of radio sources.</a:t>
            </a:r>
            <a:endParaRPr lang="ru-RU" dirty="0"/>
          </a:p>
        </p:txBody>
      </p:sp>
      <p:sp>
        <p:nvSpPr>
          <p:cNvPr id="5" name="Slide Number Placeholder 4"/>
          <p:cNvSpPr>
            <a:spLocks noGrp="1"/>
          </p:cNvSpPr>
          <p:nvPr>
            <p:ph type="sldNum" sz="quarter" idx="12"/>
          </p:nvPr>
        </p:nvSpPr>
        <p:spPr/>
        <p:txBody>
          <a:bodyPr/>
          <a:lstStyle/>
          <a:p>
            <a:fld id="{BA919F5A-CE3C-4B0D-BEA1-F245D09D0EA0}" type="slidenum">
              <a:rPr lang="en-US" smtClean="0"/>
              <a:t>14</a:t>
            </a:fld>
            <a:endParaRPr lang="en-US"/>
          </a:p>
        </p:txBody>
      </p:sp>
      <p:pic>
        <p:nvPicPr>
          <p:cNvPr id="4" name="Содержимое 3" descr="resear2"/>
          <p:cNvPicPr>
            <a:picLocks/>
          </p:cNvPicPr>
          <p:nvPr/>
        </p:nvPicPr>
        <p:blipFill>
          <a:blip r:embed="rId2" cstate="print"/>
          <a:srcRect/>
          <a:stretch>
            <a:fillRect/>
          </a:stretch>
        </p:blipFill>
        <p:spPr bwMode="auto">
          <a:xfrm>
            <a:off x="10885748" y="4620369"/>
            <a:ext cx="936104" cy="1735981"/>
          </a:xfrm>
          <a:prstGeom prst="rect">
            <a:avLst/>
          </a:prstGeom>
          <a:noFill/>
          <a:ln w="9525">
            <a:noFill/>
            <a:miter lim="800000"/>
            <a:headEnd/>
            <a:tailEnd/>
          </a:ln>
        </p:spPr>
      </p:pic>
    </p:spTree>
    <p:extLst>
      <p:ext uri="{BB962C8B-B14F-4D97-AF65-F5344CB8AC3E}">
        <p14:creationId xmlns:p14="http://schemas.microsoft.com/office/powerpoint/2010/main" val="99862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en-US" b="1" dirty="0" smtClean="0">
                <a:solidFill>
                  <a:schemeClr val="accent2">
                    <a:lumMod val="50000"/>
                  </a:schemeClr>
                </a:solidFill>
                <a:latin typeface="Sylfaen" panose="010A0502050306030303" pitchFamily="18" charset="0"/>
              </a:rPr>
              <a:t>Predictable future</a:t>
            </a:r>
            <a:endParaRPr lang="en-US" b="1" dirty="0">
              <a:solidFill>
                <a:schemeClr val="accent2">
                  <a:lumMod val="50000"/>
                </a:schemeClr>
              </a:solidFill>
              <a:latin typeface="Sylfaen" panose="010A0502050306030303" pitchFamily="18" charset="0"/>
            </a:endParaRPr>
          </a:p>
        </p:txBody>
      </p:sp>
      <p:sp>
        <p:nvSpPr>
          <p:cNvPr id="3" name="Content Placeholder 2"/>
          <p:cNvSpPr>
            <a:spLocks noGrp="1"/>
          </p:cNvSpPr>
          <p:nvPr>
            <p:ph idx="1"/>
          </p:nvPr>
        </p:nvSpPr>
        <p:spPr>
          <a:xfrm>
            <a:off x="838200" y="2187574"/>
            <a:ext cx="10515600" cy="4351338"/>
          </a:xfrm>
        </p:spPr>
        <p:txBody>
          <a:bodyPr/>
          <a:lstStyle/>
          <a:p>
            <a:pPr marL="0" indent="0">
              <a:buNone/>
            </a:pPr>
            <a:r>
              <a:rPr lang="en-US" dirty="0"/>
              <a:t>With a perspective for utilization up into the millimeter wave regime, the </a:t>
            </a:r>
            <a:r>
              <a:rPr lang="en-US" dirty="0" smtClean="0"/>
              <a:t>ROT- 54/2.6 </a:t>
            </a:r>
            <a:r>
              <a:rPr lang="en-US" dirty="0"/>
              <a:t>radio </a:t>
            </a:r>
            <a:r>
              <a:rPr lang="en-US" dirty="0" smtClean="0"/>
              <a:t>optical telescope’s antenna </a:t>
            </a:r>
            <a:r>
              <a:rPr lang="en-US" dirty="0"/>
              <a:t>can be “electrically “ larger than the Arecibo antenna. </a:t>
            </a:r>
          </a:p>
        </p:txBody>
      </p:sp>
      <p:sp>
        <p:nvSpPr>
          <p:cNvPr id="5" name="Slide Number Placeholder 4"/>
          <p:cNvSpPr>
            <a:spLocks noGrp="1"/>
          </p:cNvSpPr>
          <p:nvPr>
            <p:ph type="sldNum" sz="quarter" idx="12"/>
          </p:nvPr>
        </p:nvSpPr>
        <p:spPr/>
        <p:txBody>
          <a:bodyPr/>
          <a:lstStyle/>
          <a:p>
            <a:fld id="{BA919F5A-CE3C-4B0D-BEA1-F245D09D0EA0}" type="slidenum">
              <a:rPr lang="en-US" smtClean="0"/>
              <a:t>15</a:t>
            </a:fld>
            <a:endParaRPr lang="en-US"/>
          </a:p>
        </p:txBody>
      </p:sp>
      <p:pic>
        <p:nvPicPr>
          <p:cNvPr id="4" name="Содержимое 3" descr="resear2"/>
          <p:cNvPicPr>
            <a:picLocks/>
          </p:cNvPicPr>
          <p:nvPr/>
        </p:nvPicPr>
        <p:blipFill>
          <a:blip r:embed="rId2" cstate="print"/>
          <a:srcRect/>
          <a:stretch>
            <a:fillRect/>
          </a:stretch>
        </p:blipFill>
        <p:spPr bwMode="auto">
          <a:xfrm>
            <a:off x="10885748" y="4620369"/>
            <a:ext cx="936104" cy="1735981"/>
          </a:xfrm>
          <a:prstGeom prst="rect">
            <a:avLst/>
          </a:prstGeom>
          <a:noFill/>
          <a:ln w="9525">
            <a:noFill/>
            <a:miter lim="800000"/>
            <a:headEnd/>
            <a:tailEnd/>
          </a:ln>
        </p:spPr>
      </p:pic>
      <p:pic>
        <p:nvPicPr>
          <p:cNvPr id="6" name="Content Placeholder 3" descr="arecibo.jpg"/>
          <p:cNvPicPr>
            <a:picLocks noChangeAspect="1"/>
          </p:cNvPicPr>
          <p:nvPr/>
        </p:nvPicPr>
        <p:blipFill>
          <a:blip r:embed="rId3" cstate="print"/>
          <a:stretch>
            <a:fillRect/>
          </a:stretch>
        </p:blipFill>
        <p:spPr>
          <a:xfrm>
            <a:off x="6461967" y="3426669"/>
            <a:ext cx="3156595" cy="2500994"/>
          </a:xfrm>
          <a:prstGeom prst="rect">
            <a:avLst/>
          </a:prstGeom>
        </p:spPr>
      </p:pic>
    </p:spTree>
    <p:extLst>
      <p:ext uri="{BB962C8B-B14F-4D97-AF65-F5344CB8AC3E}">
        <p14:creationId xmlns:p14="http://schemas.microsoft.com/office/powerpoint/2010/main" val="421698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otpult"/>
          <p:cNvPicPr>
            <a:picLocks noChangeAspect="1" noChangeArrowheads="1"/>
          </p:cNvPicPr>
          <p:nvPr/>
        </p:nvPicPr>
        <p:blipFill>
          <a:blip r:embed="rId2" cstate="print"/>
          <a:srcRect/>
          <a:stretch>
            <a:fillRect/>
          </a:stretch>
        </p:blipFill>
        <p:spPr bwMode="auto">
          <a:xfrm>
            <a:off x="541675" y="1560576"/>
            <a:ext cx="5288978" cy="3596640"/>
          </a:xfrm>
          <a:prstGeom prst="rect">
            <a:avLst/>
          </a:prstGeom>
          <a:noFill/>
          <a:ln w="9525">
            <a:noFill/>
            <a:miter lim="800000"/>
            <a:headEnd/>
            <a:tailEnd/>
          </a:ln>
        </p:spPr>
      </p:pic>
      <p:pic>
        <p:nvPicPr>
          <p:cNvPr id="3" name="Содержимое 3" descr="resear2"/>
          <p:cNvPicPr>
            <a:picLocks/>
          </p:cNvPicPr>
          <p:nvPr/>
        </p:nvPicPr>
        <p:blipFill>
          <a:blip r:embed="rId3" cstate="print"/>
          <a:srcRect/>
          <a:stretch>
            <a:fillRect/>
          </a:stretch>
        </p:blipFill>
        <p:spPr bwMode="auto">
          <a:xfrm>
            <a:off x="10924032" y="4474465"/>
            <a:ext cx="1008732" cy="188188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B3EB696-3F6D-44E2-8163-BD247D36D4B8}" type="slidenum">
              <a:rPr lang="ru-RU" smtClean="0"/>
              <a:pPr/>
              <a:t>16</a:t>
            </a:fld>
            <a:endParaRPr lang="ru-RU"/>
          </a:p>
        </p:txBody>
      </p:sp>
      <p:sp>
        <p:nvSpPr>
          <p:cNvPr id="6" name="TextBox 5"/>
          <p:cNvSpPr txBox="1"/>
          <p:nvPr/>
        </p:nvSpPr>
        <p:spPr>
          <a:xfrm>
            <a:off x="6817296" y="1988480"/>
            <a:ext cx="4536504" cy="1261884"/>
          </a:xfrm>
          <a:prstGeom prst="rect">
            <a:avLst/>
          </a:prstGeom>
          <a:noFill/>
        </p:spPr>
        <p:txBody>
          <a:bodyPr wrap="square" rtlCol="0">
            <a:spAutoFit/>
          </a:bodyPr>
          <a:lstStyle/>
          <a:p>
            <a:pPr algn="ctr"/>
            <a:r>
              <a:rPr lang="en-US" sz="2800" b="1" i="1" dirty="0">
                <a:solidFill>
                  <a:schemeClr val="accent2">
                    <a:lumMod val="50000"/>
                  </a:schemeClr>
                </a:solidFill>
                <a:effectLst>
                  <a:outerShdw blurRad="38100" dist="38100" dir="2700000" algn="tl">
                    <a:srgbClr val="000000">
                      <a:alpha val="43137"/>
                    </a:srgbClr>
                  </a:outerShdw>
                </a:effectLst>
                <a:latin typeface="+mj-lt"/>
              </a:rPr>
              <a:t>Road Map</a:t>
            </a:r>
            <a:endParaRPr lang="hy-AM" sz="2800" b="1" i="1" dirty="0">
              <a:solidFill>
                <a:schemeClr val="accent2">
                  <a:lumMod val="50000"/>
                </a:schemeClr>
              </a:solidFill>
              <a:effectLst>
                <a:outerShdw blurRad="38100" dist="38100" dir="2700000" algn="tl">
                  <a:srgbClr val="000000">
                    <a:alpha val="43137"/>
                  </a:srgbClr>
                </a:outerShdw>
              </a:effectLst>
              <a:latin typeface="+mj-lt"/>
            </a:endParaRPr>
          </a:p>
          <a:p>
            <a:endParaRPr lang="hy-AM" sz="2400" b="1" dirty="0">
              <a:latin typeface="Sylfaen" pitchFamily="18" charset="0"/>
            </a:endParaRPr>
          </a:p>
          <a:p>
            <a:r>
              <a:rPr lang="en-US" sz="2400" b="1" dirty="0">
                <a:latin typeface="Sylfaen" pitchFamily="18" charset="0"/>
              </a:rPr>
              <a:t>The ROT’s upgrade is necessary</a:t>
            </a:r>
            <a:r>
              <a:rPr lang="en-US" b="1" dirty="0">
                <a:latin typeface="Sylfaen" pitchFamily="18" charset="0"/>
              </a:rPr>
              <a:t>. </a:t>
            </a:r>
          </a:p>
        </p:txBody>
      </p:sp>
    </p:spTree>
    <p:extLst>
      <p:ext uri="{BB962C8B-B14F-4D97-AF65-F5344CB8AC3E}">
        <p14:creationId xmlns:p14="http://schemas.microsoft.com/office/powerpoint/2010/main" val="252610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608"/>
            <a:ext cx="10515600" cy="1060704"/>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pPr algn="ctr"/>
            <a:r>
              <a:rPr lang="en-US" sz="3600" dirty="0" smtClean="0">
                <a:solidFill>
                  <a:schemeClr val="accent2">
                    <a:lumMod val="50000"/>
                  </a:schemeClr>
                </a:solidFill>
                <a:latin typeface="Sylfaen" pitchFamily="18" charset="0"/>
              </a:rPr>
              <a:t/>
            </a:r>
            <a:br>
              <a:rPr lang="en-US" sz="3600" dirty="0" smtClean="0">
                <a:solidFill>
                  <a:schemeClr val="accent2">
                    <a:lumMod val="50000"/>
                  </a:schemeClr>
                </a:solidFill>
                <a:latin typeface="Sylfaen" pitchFamily="18" charset="0"/>
              </a:rPr>
            </a:br>
            <a:r>
              <a:rPr lang="en-US" sz="3600" dirty="0" smtClean="0">
                <a:solidFill>
                  <a:schemeClr val="accent2">
                    <a:lumMod val="50000"/>
                  </a:schemeClr>
                </a:solidFill>
                <a:latin typeface="Sylfaen" pitchFamily="18" charset="0"/>
              </a:rPr>
              <a:t>For </a:t>
            </a:r>
            <a:r>
              <a:rPr lang="en-US" sz="3600" dirty="0">
                <a:solidFill>
                  <a:schemeClr val="accent2">
                    <a:lumMod val="50000"/>
                  </a:schemeClr>
                </a:solidFill>
                <a:latin typeface="Sylfaen" pitchFamily="18" charset="0"/>
              </a:rPr>
              <a:t>the  upgrade to be done, some crucial points can be identified: </a:t>
            </a:r>
            <a:r>
              <a:rPr lang="ru-RU" sz="3600" dirty="0">
                <a:latin typeface="Sylfaen" pitchFamily="18" charset="0"/>
              </a:rPr>
              <a:t/>
            </a:r>
            <a:br>
              <a:rPr lang="ru-RU" sz="3600" dirty="0">
                <a:latin typeface="Sylfaen" pitchFamily="18" charset="0"/>
              </a:rPr>
            </a:br>
            <a:endParaRPr lang="en-US" sz="3600" dirty="0"/>
          </a:p>
        </p:txBody>
      </p:sp>
      <p:sp>
        <p:nvSpPr>
          <p:cNvPr id="3" name="Content Placeholder 2"/>
          <p:cNvSpPr>
            <a:spLocks noGrp="1"/>
          </p:cNvSpPr>
          <p:nvPr>
            <p:ph idx="1"/>
          </p:nvPr>
        </p:nvSpPr>
        <p:spPr/>
        <p:txBody>
          <a:bodyPr>
            <a:normAutofit fontScale="85000" lnSpcReduction="20000"/>
          </a:bodyPr>
          <a:lstStyle/>
          <a:p>
            <a:r>
              <a:rPr lang="en-US" dirty="0"/>
              <a:t>A main issue is, that one side of the East-West axis inside the </a:t>
            </a:r>
            <a:r>
              <a:rPr lang="en-US" dirty="0" err="1"/>
              <a:t>cardan</a:t>
            </a:r>
            <a:r>
              <a:rPr lang="en-US" dirty="0"/>
              <a:t> housing has a defect control arm. </a:t>
            </a:r>
          </a:p>
          <a:p>
            <a:r>
              <a:rPr lang="en-US" dirty="0"/>
              <a:t>A lubrication and inspection of moving parts is important. </a:t>
            </a:r>
          </a:p>
          <a:p>
            <a:pPr lvl="0"/>
            <a:r>
              <a:rPr lang="en-US" dirty="0" smtClean="0"/>
              <a:t>Renovation </a:t>
            </a:r>
            <a:r>
              <a:rPr lang="en-US" dirty="0"/>
              <a:t>and test of the radio telescope's 28 automatic control systems.</a:t>
            </a:r>
            <a:endParaRPr lang="ru-RU" dirty="0"/>
          </a:p>
          <a:p>
            <a:pPr lvl="0"/>
            <a:r>
              <a:rPr lang="en-US" dirty="0"/>
              <a:t>Upgrade and tests of the </a:t>
            </a:r>
            <a:r>
              <a:rPr lang="en-US" dirty="0" smtClean="0"/>
              <a:t>interfaces.</a:t>
            </a:r>
            <a:endParaRPr lang="ru-RU" dirty="0"/>
          </a:p>
          <a:p>
            <a:pPr lvl="0"/>
            <a:r>
              <a:rPr lang="en-US" dirty="0"/>
              <a:t>Upgrading of the arsenal of receivers.</a:t>
            </a:r>
            <a:endParaRPr lang="ru-RU" dirty="0"/>
          </a:p>
          <a:p>
            <a:r>
              <a:rPr lang="en-US" dirty="0"/>
              <a:t>Modernization of the pointing and guiding system of the radio telescope </a:t>
            </a:r>
            <a:r>
              <a:rPr lang="hy-AM" dirty="0"/>
              <a:t>using </a:t>
            </a:r>
            <a:r>
              <a:rPr lang="en-US" dirty="0"/>
              <a:t>the  new computing system.</a:t>
            </a:r>
            <a:endParaRPr lang="ru-RU" dirty="0"/>
          </a:p>
          <a:p>
            <a:pPr lvl="0"/>
            <a:r>
              <a:rPr lang="en-US" dirty="0" smtClean="0"/>
              <a:t>Implementation </a:t>
            </a:r>
            <a:r>
              <a:rPr lang="en-US" dirty="0"/>
              <a:t>of the data-analysis system, use of new methods of digital analysis of the observation data and for deviation corrections too.</a:t>
            </a:r>
            <a:endParaRPr lang="ru-RU" dirty="0"/>
          </a:p>
          <a:p>
            <a:pPr lvl="0"/>
            <a:r>
              <a:rPr lang="en-US" dirty="0" smtClean="0"/>
              <a:t>Preparation </a:t>
            </a:r>
            <a:r>
              <a:rPr lang="en-US" dirty="0"/>
              <a:t>of the scientific programs, scientific collaborations, fund</a:t>
            </a:r>
            <a:r>
              <a:rPr lang="hy-AM" dirty="0"/>
              <a:t>rising</a:t>
            </a:r>
            <a:r>
              <a:rPr lang="en-US" dirty="0"/>
              <a:t>.</a:t>
            </a:r>
            <a:r>
              <a:rPr lang="hy-AM" dirty="0"/>
              <a:t> </a:t>
            </a:r>
            <a:endParaRPr lang="ru-RU" dirty="0"/>
          </a:p>
          <a:p>
            <a:pPr lvl="0"/>
            <a:r>
              <a:rPr lang="en-US" dirty="0"/>
              <a:t>etc.</a:t>
            </a:r>
            <a:endParaRPr lang="ru-RU" dirty="0"/>
          </a:p>
          <a:p>
            <a:pPr marL="0" indent="0">
              <a:buNone/>
            </a:pPr>
            <a:endParaRPr lang="en-US" dirty="0"/>
          </a:p>
        </p:txBody>
      </p:sp>
      <p:sp>
        <p:nvSpPr>
          <p:cNvPr id="5" name="Slide Number Placeholder 4"/>
          <p:cNvSpPr>
            <a:spLocks noGrp="1"/>
          </p:cNvSpPr>
          <p:nvPr>
            <p:ph type="sldNum" sz="quarter" idx="12"/>
          </p:nvPr>
        </p:nvSpPr>
        <p:spPr/>
        <p:txBody>
          <a:bodyPr/>
          <a:lstStyle/>
          <a:p>
            <a:fld id="{BA919F5A-CE3C-4B0D-BEA1-F245D09D0EA0}" type="slidenum">
              <a:rPr lang="en-US" smtClean="0"/>
              <a:t>17</a:t>
            </a:fld>
            <a:endParaRPr lang="en-US"/>
          </a:p>
        </p:txBody>
      </p:sp>
      <p:pic>
        <p:nvPicPr>
          <p:cNvPr id="4" name="Содержимое 3" descr="resear2"/>
          <p:cNvPicPr>
            <a:picLocks/>
          </p:cNvPicPr>
          <p:nvPr/>
        </p:nvPicPr>
        <p:blipFill>
          <a:blip r:embed="rId2" cstate="print"/>
          <a:srcRect/>
          <a:stretch>
            <a:fillRect/>
          </a:stretch>
        </p:blipFill>
        <p:spPr bwMode="auto">
          <a:xfrm>
            <a:off x="11056436" y="4530675"/>
            <a:ext cx="936104" cy="1735981"/>
          </a:xfrm>
          <a:prstGeom prst="rect">
            <a:avLst/>
          </a:prstGeom>
          <a:noFill/>
          <a:ln w="9525">
            <a:noFill/>
            <a:miter lim="800000"/>
            <a:headEnd/>
            <a:tailEnd/>
          </a:ln>
        </p:spPr>
      </p:pic>
    </p:spTree>
    <p:extLst>
      <p:ext uri="{BB962C8B-B14F-4D97-AF65-F5344CB8AC3E}">
        <p14:creationId xmlns:p14="http://schemas.microsoft.com/office/powerpoint/2010/main" val="245692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3728" y="414527"/>
            <a:ext cx="9144000" cy="1144715"/>
          </a:xfrm>
        </p:spPr>
        <p:txBody>
          <a:bodyPr/>
          <a:lstStyle/>
          <a:p>
            <a:r>
              <a:rPr lang="en-US" b="1" dirty="0" smtClean="0">
                <a:solidFill>
                  <a:schemeClr val="bg1"/>
                </a:solidFill>
                <a:latin typeface="Sylfaen" panose="010A0502050306030303" pitchFamily="18" charset="0"/>
              </a:rPr>
              <a:t>Presentation of ROT-54/2.6</a:t>
            </a:r>
            <a:endParaRPr lang="en-US" b="1" dirty="0">
              <a:solidFill>
                <a:schemeClr val="bg1"/>
              </a:solidFill>
              <a:latin typeface="Sylfaen" panose="010A0502050306030303" pitchFamily="18" charset="0"/>
            </a:endParaRPr>
          </a:p>
        </p:txBody>
      </p:sp>
      <p:sp>
        <p:nvSpPr>
          <p:cNvPr id="3" name="Subtitle 2"/>
          <p:cNvSpPr>
            <a:spLocks noGrp="1"/>
          </p:cNvSpPr>
          <p:nvPr>
            <p:ph type="subTitle" idx="1"/>
          </p:nvPr>
        </p:nvSpPr>
        <p:spPr>
          <a:xfrm>
            <a:off x="0" y="5889083"/>
            <a:ext cx="4201610" cy="968917"/>
          </a:xfrm>
          <a:solidFill>
            <a:schemeClr val="bg2">
              <a:lumMod val="75000"/>
            </a:schemeClr>
          </a:solidFill>
        </p:spPr>
        <p:txBody>
          <a:bodyPr>
            <a:normAutofit/>
          </a:bodyPr>
          <a:lstStyle/>
          <a:p>
            <a:r>
              <a:rPr lang="en-US" b="1" dirty="0" err="1" smtClean="0">
                <a:solidFill>
                  <a:srgbClr val="C00000"/>
                </a:solidFill>
              </a:rPr>
              <a:t>Arevik</a:t>
            </a:r>
            <a:r>
              <a:rPr lang="en-US" b="1" dirty="0" smtClean="0">
                <a:solidFill>
                  <a:srgbClr val="C00000"/>
                </a:solidFill>
              </a:rPr>
              <a:t> </a:t>
            </a:r>
            <a:r>
              <a:rPr lang="en-US" b="1" dirty="0" err="1" smtClean="0">
                <a:solidFill>
                  <a:srgbClr val="C00000"/>
                </a:solidFill>
              </a:rPr>
              <a:t>Sargsyan</a:t>
            </a:r>
            <a:endParaRPr lang="en-US" b="1" dirty="0" smtClean="0">
              <a:solidFill>
                <a:srgbClr val="C00000"/>
              </a:solidFill>
            </a:endParaRPr>
          </a:p>
          <a:p>
            <a:r>
              <a:rPr lang="en-US" sz="2800" b="1" dirty="0" smtClean="0">
                <a:solidFill>
                  <a:srgbClr val="C00000"/>
                </a:solidFill>
                <a:latin typeface="Aharoni" panose="02010803020104030203" pitchFamily="2" charset="-79"/>
                <a:cs typeface="Aharoni" panose="02010803020104030203" pitchFamily="2" charset="-79"/>
                <a:hlinkClick r:id="rId3"/>
              </a:rPr>
              <a:t>antenna@seua.am</a:t>
            </a:r>
            <a:r>
              <a:rPr lang="en-US" sz="2800" b="1" dirty="0" smtClean="0">
                <a:solidFill>
                  <a:srgbClr val="C00000"/>
                </a:solidFill>
                <a:latin typeface="Aharoni" panose="02010803020104030203" pitchFamily="2" charset="-79"/>
                <a:cs typeface="Aharoni" panose="02010803020104030203" pitchFamily="2" charset="-79"/>
              </a:rPr>
              <a:t> </a:t>
            </a:r>
            <a:endParaRPr lang="en-US" sz="2800" b="1" dirty="0">
              <a:solidFill>
                <a:srgbClr val="C00000"/>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2"/>
          </p:nvPr>
        </p:nvSpPr>
        <p:spPr/>
        <p:txBody>
          <a:bodyPr/>
          <a:lstStyle/>
          <a:p>
            <a:fld id="{BA919F5A-CE3C-4B0D-BEA1-F245D09D0EA0}" type="slidenum">
              <a:rPr lang="en-US" smtClean="0"/>
              <a:t>18</a:t>
            </a:fld>
            <a:endParaRPr lang="en-US" dirty="0"/>
          </a:p>
        </p:txBody>
      </p:sp>
    </p:spTree>
    <p:extLst>
      <p:ext uri="{BB962C8B-B14F-4D97-AF65-F5344CB8AC3E}">
        <p14:creationId xmlns:p14="http://schemas.microsoft.com/office/powerpoint/2010/main" val="336588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967" y="764704"/>
            <a:ext cx="5963485" cy="1872208"/>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pPr algn="l"/>
            <a:r>
              <a:rPr lang="en-US" sz="2800" b="1" dirty="0">
                <a:solidFill>
                  <a:schemeClr val="accent2">
                    <a:lumMod val="50000"/>
                  </a:schemeClr>
                </a:solidFill>
              </a:rPr>
              <a:t>Radio Optical Telescope ROT-54/2.6</a:t>
            </a:r>
            <a:r>
              <a:rPr lang="hy-AM" sz="2800" b="1" dirty="0">
                <a:solidFill>
                  <a:schemeClr val="accent2">
                    <a:lumMod val="50000"/>
                  </a:schemeClr>
                </a:solidFill>
              </a:rPr>
              <a:t> </a:t>
            </a:r>
            <a:r>
              <a:rPr lang="hy-AM" sz="1800" dirty="0">
                <a:solidFill>
                  <a:schemeClr val="accent2">
                    <a:lumMod val="50000"/>
                  </a:schemeClr>
                </a:solidFill>
              </a:rPr>
              <a:t>(National Institute of Metrology, Armenia)</a:t>
            </a:r>
            <a:r>
              <a:rPr lang="ru-RU" sz="2400" dirty="0">
                <a:solidFill>
                  <a:schemeClr val="accent2">
                    <a:lumMod val="50000"/>
                  </a:schemeClr>
                </a:solidFill>
              </a:rPr>
              <a:t/>
            </a:r>
            <a:br>
              <a:rPr lang="ru-RU" sz="2400" dirty="0">
                <a:solidFill>
                  <a:schemeClr val="accent2">
                    <a:lumMod val="50000"/>
                  </a:schemeClr>
                </a:solidFill>
              </a:rPr>
            </a:br>
            <a:r>
              <a:rPr lang="en-US" sz="2400" i="1" dirty="0">
                <a:solidFill>
                  <a:schemeClr val="accent2">
                    <a:lumMod val="50000"/>
                  </a:schemeClr>
                </a:solidFill>
              </a:rPr>
              <a:t> </a:t>
            </a:r>
            <a:r>
              <a:rPr lang="ru-RU" sz="2400" dirty="0">
                <a:solidFill>
                  <a:schemeClr val="accent2">
                    <a:lumMod val="50000"/>
                  </a:schemeClr>
                </a:solidFill>
              </a:rPr>
              <a:t/>
            </a:r>
            <a:br>
              <a:rPr lang="ru-RU" sz="2400" dirty="0">
                <a:solidFill>
                  <a:schemeClr val="accent2">
                    <a:lumMod val="50000"/>
                  </a:schemeClr>
                </a:solidFill>
              </a:rPr>
            </a:br>
            <a:r>
              <a:rPr lang="en-US" sz="1800" i="1" dirty="0">
                <a:solidFill>
                  <a:schemeClr val="accent2">
                    <a:lumMod val="50000"/>
                  </a:schemeClr>
                </a:solidFill>
              </a:rPr>
              <a:t> </a:t>
            </a:r>
            <a:r>
              <a:rPr lang="ru-RU" sz="1800" dirty="0">
                <a:solidFill>
                  <a:schemeClr val="accent2">
                    <a:lumMod val="50000"/>
                  </a:schemeClr>
                </a:solidFill>
              </a:rPr>
              <a:t/>
            </a:r>
            <a:br>
              <a:rPr lang="ru-RU" sz="1800" dirty="0">
                <a:solidFill>
                  <a:schemeClr val="accent2">
                    <a:lumMod val="50000"/>
                  </a:schemeClr>
                </a:solidFill>
              </a:rPr>
            </a:br>
            <a:endParaRPr lang="en-US" sz="2000" dirty="0">
              <a:solidFill>
                <a:schemeClr val="accent2">
                  <a:lumMod val="50000"/>
                </a:schemeClr>
              </a:solidFill>
            </a:endParaRPr>
          </a:p>
        </p:txBody>
      </p:sp>
      <p:sp>
        <p:nvSpPr>
          <p:cNvPr id="6" name="Content Placeholder 5"/>
          <p:cNvSpPr>
            <a:spLocks noGrp="1"/>
          </p:cNvSpPr>
          <p:nvPr>
            <p:ph idx="1"/>
          </p:nvPr>
        </p:nvSpPr>
        <p:spPr>
          <a:xfrm>
            <a:off x="5205984" y="2492712"/>
            <a:ext cx="6729984" cy="3936473"/>
          </a:xfrm>
        </p:spPr>
        <p:txBody>
          <a:bodyPr>
            <a:normAutofit/>
          </a:bodyPr>
          <a:lstStyle/>
          <a:p>
            <a:pPr marL="0" indent="0">
              <a:buNone/>
            </a:pPr>
            <a:r>
              <a:rPr lang="hy-AM" sz="2400" i="1" dirty="0">
                <a:solidFill>
                  <a:srgbClr val="421E06"/>
                </a:solidFill>
              </a:rPr>
              <a:t>      </a:t>
            </a:r>
            <a:r>
              <a:rPr lang="en-US" sz="2400" b="1" i="1" dirty="0">
                <a:solidFill>
                  <a:srgbClr val="6C3600"/>
                </a:solidFill>
                <a:latin typeface="+mj-lt"/>
              </a:rPr>
              <a:t>Placed on the mount</a:t>
            </a:r>
            <a:r>
              <a:rPr lang="hy-AM" sz="2400" b="1" i="1" dirty="0">
                <a:solidFill>
                  <a:srgbClr val="6C3600"/>
                </a:solidFill>
                <a:latin typeface="+mj-lt"/>
              </a:rPr>
              <a:t> </a:t>
            </a:r>
            <a:r>
              <a:rPr lang="en-US" sz="2400" b="1" i="1" dirty="0" err="1" smtClean="0">
                <a:solidFill>
                  <a:srgbClr val="6C3600"/>
                </a:solidFill>
                <a:latin typeface="+mj-lt"/>
              </a:rPr>
              <a:t>Aragats</a:t>
            </a:r>
            <a:r>
              <a:rPr lang="en-US" sz="2400" b="1" i="1" dirty="0" smtClean="0">
                <a:solidFill>
                  <a:srgbClr val="6C3600"/>
                </a:solidFill>
                <a:latin typeface="+mj-lt"/>
              </a:rPr>
              <a:t>, Armenia,  </a:t>
            </a:r>
          </a:p>
          <a:p>
            <a:pPr marL="0" indent="0">
              <a:buNone/>
            </a:pPr>
            <a:endParaRPr lang="en-US" sz="2000" b="1" i="1" dirty="0" smtClean="0">
              <a:solidFill>
                <a:srgbClr val="6C3600"/>
              </a:solidFill>
            </a:endParaRPr>
          </a:p>
          <a:p>
            <a:r>
              <a:rPr lang="en-US" sz="1900" dirty="0" smtClean="0">
                <a:solidFill>
                  <a:srgbClr val="FF0000"/>
                </a:solidFill>
              </a:rPr>
              <a:t>The </a:t>
            </a:r>
            <a:r>
              <a:rPr lang="en-US" sz="1900" dirty="0">
                <a:solidFill>
                  <a:srgbClr val="FF0000"/>
                </a:solidFill>
              </a:rPr>
              <a:t>Longitude: </a:t>
            </a:r>
            <a:r>
              <a:rPr lang="en-US" sz="1900" dirty="0" smtClean="0">
                <a:solidFill>
                  <a:srgbClr val="FF0000"/>
                </a:solidFill>
              </a:rPr>
              <a:t>40.3508609°</a:t>
            </a:r>
            <a:endParaRPr lang="en-US" sz="1900" dirty="0">
              <a:solidFill>
                <a:srgbClr val="FF0000"/>
              </a:solidFill>
            </a:endParaRPr>
          </a:p>
          <a:p>
            <a:r>
              <a:rPr lang="en-US" sz="1900" dirty="0">
                <a:solidFill>
                  <a:srgbClr val="FF0000"/>
                </a:solidFill>
              </a:rPr>
              <a:t>The Latitude: </a:t>
            </a:r>
            <a:r>
              <a:rPr lang="en-US" sz="1900" dirty="0" smtClean="0">
                <a:solidFill>
                  <a:srgbClr val="FF0000"/>
                </a:solidFill>
              </a:rPr>
              <a:t>44.2417924°</a:t>
            </a:r>
            <a:endParaRPr lang="en-US" sz="1900" dirty="0">
              <a:solidFill>
                <a:srgbClr val="FF0000"/>
              </a:solidFill>
            </a:endParaRPr>
          </a:p>
          <a:p>
            <a:r>
              <a:rPr lang="en-US" sz="1900" dirty="0">
                <a:solidFill>
                  <a:srgbClr val="FF0000"/>
                </a:solidFill>
              </a:rPr>
              <a:t>The Altitude: 1711 m</a:t>
            </a:r>
          </a:p>
          <a:p>
            <a:pPr>
              <a:buNone/>
            </a:pPr>
            <a:r>
              <a:rPr lang="hy-AM" sz="2400" b="1" i="1" dirty="0" smtClean="0">
                <a:solidFill>
                  <a:schemeClr val="accent2">
                    <a:lumMod val="50000"/>
                  </a:schemeClr>
                </a:solidFill>
              </a:rPr>
              <a:t> </a:t>
            </a:r>
            <a:r>
              <a:rPr lang="en-US" sz="2400" b="1" i="1" dirty="0" smtClean="0">
                <a:solidFill>
                  <a:schemeClr val="accent2">
                    <a:lumMod val="50000"/>
                  </a:schemeClr>
                </a:solidFill>
              </a:rPr>
              <a:t>  </a:t>
            </a:r>
          </a:p>
          <a:p>
            <a:pPr>
              <a:buNone/>
            </a:pPr>
            <a:r>
              <a:rPr lang="en-US" sz="2400" b="1" i="1" dirty="0" smtClean="0">
                <a:solidFill>
                  <a:schemeClr val="accent2">
                    <a:lumMod val="50000"/>
                  </a:schemeClr>
                </a:solidFill>
                <a:latin typeface="+mj-lt"/>
              </a:rPr>
              <a:t>    </a:t>
            </a:r>
            <a:r>
              <a:rPr lang="en-US" sz="2400" b="1" i="1" dirty="0">
                <a:solidFill>
                  <a:srgbClr val="6C3600"/>
                </a:solidFill>
                <a:latin typeface="+mj-lt"/>
              </a:rPr>
              <a:t>giant Spherical Antenna</a:t>
            </a:r>
            <a:r>
              <a:rPr lang="hy-AM" sz="2400" b="1" i="1" dirty="0">
                <a:solidFill>
                  <a:srgbClr val="6C3600"/>
                </a:solidFill>
                <a:latin typeface="+mj-lt"/>
              </a:rPr>
              <a:t> </a:t>
            </a:r>
            <a:r>
              <a:rPr lang="en-US" sz="2400" b="1" i="1" dirty="0">
                <a:solidFill>
                  <a:srgbClr val="6C3600"/>
                </a:solidFill>
                <a:latin typeface="+mj-lt"/>
              </a:rPr>
              <a:t>is a unique instrument for studying the</a:t>
            </a:r>
            <a:r>
              <a:rPr lang="hy-AM" sz="2400" b="1" i="1" dirty="0">
                <a:solidFill>
                  <a:srgbClr val="6C3600"/>
                </a:solidFill>
                <a:latin typeface="+mj-lt"/>
              </a:rPr>
              <a:t> </a:t>
            </a:r>
            <a:r>
              <a:rPr lang="en-US" sz="2400" b="1" i="1" dirty="0">
                <a:solidFill>
                  <a:srgbClr val="6C3600"/>
                </a:solidFill>
                <a:latin typeface="+mj-lt"/>
              </a:rPr>
              <a:t>Universe (Radio Astronomy) and for Deep</a:t>
            </a:r>
            <a:r>
              <a:rPr lang="hy-AM" sz="2400" b="1" i="1" dirty="0">
                <a:solidFill>
                  <a:srgbClr val="6C3600"/>
                </a:solidFill>
                <a:latin typeface="+mj-lt"/>
              </a:rPr>
              <a:t> </a:t>
            </a:r>
            <a:r>
              <a:rPr lang="en-US" sz="2400" b="1" i="1" dirty="0">
                <a:solidFill>
                  <a:srgbClr val="6C3600"/>
                </a:solidFill>
                <a:latin typeface="+mj-lt"/>
              </a:rPr>
              <a:t>Space Communication.</a:t>
            </a:r>
            <a:endParaRPr lang="ru-RU" sz="2400" b="1" i="1" dirty="0">
              <a:solidFill>
                <a:srgbClr val="6C3600"/>
              </a:solidFill>
              <a:latin typeface="+mj-lt"/>
            </a:endParaRPr>
          </a:p>
        </p:txBody>
      </p:sp>
      <p:sp>
        <p:nvSpPr>
          <p:cNvPr id="5" name="Slide Number Placeholder 4"/>
          <p:cNvSpPr>
            <a:spLocks noGrp="1"/>
          </p:cNvSpPr>
          <p:nvPr>
            <p:ph type="sldNum" sz="quarter" idx="12"/>
          </p:nvPr>
        </p:nvSpPr>
        <p:spPr/>
        <p:txBody>
          <a:bodyPr/>
          <a:lstStyle/>
          <a:p>
            <a:fld id="{1CADD6F6-AB7C-4296-BFED-ADB31F4AC95E}" type="slidenum">
              <a:rPr lang="ru-RU" smtClean="0"/>
              <a:pPr/>
              <a:t>2</a:t>
            </a:fld>
            <a:endParaRPr lang="ru-RU"/>
          </a:p>
        </p:txBody>
      </p:sp>
      <p:pic>
        <p:nvPicPr>
          <p:cNvPr id="7" name="Рисунок 6" descr="ROT 321"/>
          <p:cNvPicPr/>
          <p:nvPr/>
        </p:nvPicPr>
        <p:blipFill>
          <a:blip r:embed="rId2" cstate="print"/>
          <a:srcRect/>
          <a:stretch>
            <a:fillRect/>
          </a:stretch>
        </p:blipFill>
        <p:spPr bwMode="auto">
          <a:xfrm>
            <a:off x="579704" y="254928"/>
            <a:ext cx="4394632" cy="4353648"/>
          </a:xfrm>
          <a:prstGeom prst="rect">
            <a:avLst/>
          </a:prstGeom>
          <a:noFill/>
          <a:ln w="9525">
            <a:noFill/>
            <a:miter lim="800000"/>
            <a:headEnd/>
            <a:tailEnd/>
          </a:ln>
        </p:spPr>
      </p:pic>
    </p:spTree>
    <p:extLst>
      <p:ext uri="{BB962C8B-B14F-4D97-AF65-F5344CB8AC3E}">
        <p14:creationId xmlns:p14="http://schemas.microsoft.com/office/powerpoint/2010/main" val="273736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pPr algn="ctr"/>
            <a:r>
              <a:rPr lang="en-US" u="sng" dirty="0" smtClean="0"/>
              <a:t/>
            </a:r>
            <a:br>
              <a:rPr lang="en-US" u="sng" dirty="0" smtClean="0"/>
            </a:br>
            <a:r>
              <a:rPr lang="en-US" dirty="0" smtClean="0">
                <a:solidFill>
                  <a:schemeClr val="accent2">
                    <a:lumMod val="50000"/>
                  </a:schemeClr>
                </a:solidFill>
                <a:latin typeface="Sylfaen" pitchFamily="18" charset="0"/>
              </a:rPr>
              <a:t>ROT</a:t>
            </a:r>
            <a:r>
              <a:rPr lang="hy-AM" dirty="0" smtClean="0">
                <a:solidFill>
                  <a:schemeClr val="accent2">
                    <a:lumMod val="50000"/>
                  </a:schemeClr>
                </a:solidFill>
                <a:latin typeface="Sylfaen" pitchFamily="18" charset="0"/>
              </a:rPr>
              <a:t>-54/2.6 </a:t>
            </a:r>
            <a:r>
              <a:rPr lang="en-US" dirty="0" smtClean="0">
                <a:solidFill>
                  <a:schemeClr val="accent2">
                    <a:lumMod val="50000"/>
                  </a:schemeClr>
                </a:solidFill>
                <a:latin typeface="Sylfaen" pitchFamily="18" charset="0"/>
              </a:rPr>
              <a:t> history</a:t>
            </a:r>
            <a:r>
              <a:rPr lang="hy-AM" dirty="0" smtClean="0">
                <a:solidFill>
                  <a:schemeClr val="accent2">
                    <a:lumMod val="50000"/>
                  </a:schemeClr>
                </a:solidFill>
                <a:latin typeface="Sylfaen" pitchFamily="18" charset="0"/>
              </a:rPr>
              <a:t>-1</a:t>
            </a:r>
            <a:r>
              <a:rPr lang="ru-RU" dirty="0" smtClean="0">
                <a:solidFill>
                  <a:schemeClr val="accent2">
                    <a:lumMod val="50000"/>
                  </a:schemeClr>
                </a:solidFill>
                <a:latin typeface="Sylfaen" pitchFamily="18" charset="0"/>
              </a:rPr>
              <a:t/>
            </a:r>
            <a:br>
              <a:rPr lang="ru-RU" dirty="0" smtClean="0">
                <a:solidFill>
                  <a:schemeClr val="accent2">
                    <a:lumMod val="50000"/>
                  </a:schemeClr>
                </a:solidFill>
                <a:latin typeface="Sylfaen" pitchFamily="18" charset="0"/>
              </a:rPr>
            </a:br>
            <a:endParaRPr lang="ru-RU" dirty="0">
              <a:solidFill>
                <a:schemeClr val="accent2">
                  <a:lumMod val="50000"/>
                </a:schemeClr>
              </a:solidFill>
              <a:latin typeface="Sylfaen" pitchFamily="18" charset="0"/>
            </a:endParaRPr>
          </a:p>
        </p:txBody>
      </p:sp>
      <p:sp>
        <p:nvSpPr>
          <p:cNvPr id="3" name="Содержимое 2"/>
          <p:cNvSpPr>
            <a:spLocks noGrp="1"/>
          </p:cNvSpPr>
          <p:nvPr>
            <p:ph idx="1"/>
          </p:nvPr>
        </p:nvSpPr>
        <p:spPr>
          <a:xfrm>
            <a:off x="532435" y="1521521"/>
            <a:ext cx="10821365" cy="4647272"/>
          </a:xfrm>
        </p:spPr>
        <p:txBody>
          <a:bodyPr>
            <a:normAutofit/>
          </a:bodyPr>
          <a:lstStyle/>
          <a:p>
            <a:r>
              <a:rPr lang="hy-AM" dirty="0" smtClean="0"/>
              <a:t>T</a:t>
            </a:r>
            <a:r>
              <a:rPr lang="en-US" dirty="0" smtClean="0"/>
              <a:t>he construction</a:t>
            </a:r>
            <a:r>
              <a:rPr lang="hy-AM" dirty="0" smtClean="0"/>
              <a:t>:</a:t>
            </a:r>
            <a:r>
              <a:rPr lang="en-US" dirty="0" smtClean="0"/>
              <a:t> </a:t>
            </a:r>
            <a:r>
              <a:rPr lang="hy-AM" dirty="0" smtClean="0"/>
              <a:t>1980-1985</a:t>
            </a:r>
          </a:p>
          <a:p>
            <a:r>
              <a:rPr lang="en-US" dirty="0" smtClean="0"/>
              <a:t>Finishing adjusting works in </a:t>
            </a:r>
            <a:r>
              <a:rPr lang="hy-AM" dirty="0" smtClean="0"/>
              <a:t>1987</a:t>
            </a:r>
          </a:p>
          <a:p>
            <a:r>
              <a:rPr lang="en-US" sz="2100" dirty="0"/>
              <a:t>By State Committee of  USSR under the Inventions this type of radio telescopes as exception of the invention was appropriated a name of the author. Thus  systems of this type refer to as  </a:t>
            </a:r>
            <a:r>
              <a:rPr lang="en-US" sz="2100" dirty="0" smtClean="0"/>
              <a:t>"</a:t>
            </a:r>
            <a:r>
              <a:rPr lang="en-US" sz="2100" b="1" dirty="0" err="1" smtClean="0"/>
              <a:t>Herouni</a:t>
            </a:r>
            <a:r>
              <a:rPr lang="en-US" sz="2100" b="1" dirty="0" smtClean="0"/>
              <a:t> </a:t>
            </a:r>
            <a:r>
              <a:rPr lang="en-US" sz="2100" b="1" dirty="0"/>
              <a:t>Mirror Radio Telescope </a:t>
            </a:r>
            <a:r>
              <a:rPr lang="en-US" sz="2100" dirty="0"/>
              <a:t>“</a:t>
            </a:r>
            <a:endParaRPr lang="hy-AM" dirty="0" smtClean="0"/>
          </a:p>
          <a:p>
            <a:r>
              <a:rPr lang="en-US" dirty="0" smtClean="0"/>
              <a:t>The terrible earthquake in </a:t>
            </a:r>
            <a:r>
              <a:rPr lang="hy-AM" dirty="0" smtClean="0"/>
              <a:t>1988 </a:t>
            </a:r>
            <a:r>
              <a:rPr lang="en-US" dirty="0" smtClean="0"/>
              <a:t>does not destroy Antenna fortunately</a:t>
            </a:r>
            <a:endParaRPr lang="hy-AM" dirty="0" smtClean="0"/>
          </a:p>
          <a:p>
            <a:r>
              <a:rPr lang="en-US" dirty="0" smtClean="0"/>
              <a:t>Planned observations headed by Prof. Paris </a:t>
            </a:r>
            <a:r>
              <a:rPr lang="en-US" dirty="0" err="1" smtClean="0"/>
              <a:t>Herouni</a:t>
            </a:r>
            <a:r>
              <a:rPr lang="en-US" dirty="0" smtClean="0"/>
              <a:t> started (</a:t>
            </a:r>
            <a:r>
              <a:rPr lang="hy-AM" dirty="0" smtClean="0"/>
              <a:t>1987-1990</a:t>
            </a:r>
            <a:r>
              <a:rPr lang="en-US" dirty="0" smtClean="0"/>
              <a:t>). It was red superstar flax detected,  many presentations were conducted in USSR and abroad</a:t>
            </a:r>
            <a:endParaRPr lang="hy-AM" dirty="0" smtClean="0"/>
          </a:p>
          <a:p>
            <a:endParaRPr lang="ru-RU" dirty="0"/>
          </a:p>
        </p:txBody>
      </p:sp>
      <p:sp>
        <p:nvSpPr>
          <p:cNvPr id="5" name="Slide Number Placeholder 4"/>
          <p:cNvSpPr>
            <a:spLocks noGrp="1"/>
          </p:cNvSpPr>
          <p:nvPr>
            <p:ph type="sldNum" sz="quarter" idx="12"/>
          </p:nvPr>
        </p:nvSpPr>
        <p:spPr/>
        <p:txBody>
          <a:bodyPr/>
          <a:lstStyle/>
          <a:p>
            <a:fld id="{1CADD6F6-AB7C-4296-BFED-ADB31F4AC95E}" type="slidenum">
              <a:rPr lang="ru-RU" smtClean="0"/>
              <a:pPr/>
              <a:t>3</a:t>
            </a:fld>
            <a:endParaRPr lang="ru-RU"/>
          </a:p>
        </p:txBody>
      </p:sp>
      <p:pic>
        <p:nvPicPr>
          <p:cNvPr id="4" name="Содержимое 3" descr="resear2"/>
          <p:cNvPicPr>
            <a:picLocks/>
          </p:cNvPicPr>
          <p:nvPr/>
        </p:nvPicPr>
        <p:blipFill>
          <a:blip r:embed="rId2" cstate="print"/>
          <a:srcRect/>
          <a:stretch>
            <a:fillRect/>
          </a:stretch>
        </p:blipFill>
        <p:spPr bwMode="auto">
          <a:xfrm>
            <a:off x="11024929" y="4764385"/>
            <a:ext cx="949424" cy="1591965"/>
          </a:xfrm>
          <a:prstGeom prst="rect">
            <a:avLst/>
          </a:prstGeom>
          <a:noFill/>
          <a:ln w="9525">
            <a:noFill/>
            <a:miter lim="800000"/>
            <a:headEnd/>
            <a:tailEnd/>
          </a:ln>
        </p:spPr>
      </p:pic>
    </p:spTree>
    <p:extLst>
      <p:ext uri="{BB962C8B-B14F-4D97-AF65-F5344CB8AC3E}">
        <p14:creationId xmlns:p14="http://schemas.microsoft.com/office/powerpoint/2010/main" val="305398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2423633"/>
              </p:ext>
            </p:extLst>
          </p:nvPr>
        </p:nvGraphicFramePr>
        <p:xfrm>
          <a:off x="578734" y="590310"/>
          <a:ext cx="9792182" cy="5571763"/>
        </p:xfrm>
        <a:graphic>
          <a:graphicData uri="http://schemas.openxmlformats.org/drawingml/2006/table">
            <a:tbl>
              <a:tblPr/>
              <a:tblGrid>
                <a:gridCol w="2581155"/>
                <a:gridCol w="1261640"/>
                <a:gridCol w="1180618"/>
                <a:gridCol w="1018572"/>
                <a:gridCol w="1353397"/>
                <a:gridCol w="1198400"/>
                <a:gridCol w="1198400"/>
              </a:tblGrid>
              <a:tr h="506109">
                <a:tc rowSpan="2">
                  <a:txBody>
                    <a:bodyPr/>
                    <a:lstStyle/>
                    <a:p>
                      <a:pPr indent="342900" algn="ctr">
                        <a:lnSpc>
                          <a:spcPct val="150000"/>
                        </a:lnSpc>
                        <a:spcAft>
                          <a:spcPts val="0"/>
                        </a:spcAft>
                      </a:pPr>
                      <a:endParaRPr lang="en-AU" sz="900" b="1" dirty="0">
                        <a:latin typeface="Baltica"/>
                        <a:ea typeface="Times New Roman"/>
                        <a:cs typeface="Times New Roman"/>
                      </a:endParaRPr>
                    </a:p>
                    <a:p>
                      <a:pPr indent="342900" algn="ctr">
                        <a:lnSpc>
                          <a:spcPct val="150000"/>
                        </a:lnSpc>
                        <a:spcAft>
                          <a:spcPts val="0"/>
                        </a:spcAft>
                      </a:pPr>
                      <a:r>
                        <a:rPr lang="en-AU" sz="1400" b="1" dirty="0" smtClean="0">
                          <a:latin typeface="Baltica"/>
                          <a:ea typeface="Times New Roman"/>
                          <a:cs typeface="Times New Roman"/>
                        </a:rPr>
                        <a:t>Parameter</a:t>
                      </a:r>
                      <a:endParaRPr lang="ru-RU" sz="14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indent="342900" algn="ctr">
                        <a:lnSpc>
                          <a:spcPct val="150000"/>
                        </a:lnSpc>
                        <a:spcAft>
                          <a:spcPts val="0"/>
                        </a:spcAft>
                      </a:pPr>
                      <a:r>
                        <a:rPr lang="en-AU" sz="1000" b="1" dirty="0" smtClean="0">
                          <a:latin typeface="Baltica"/>
                          <a:ea typeface="Times New Roman"/>
                          <a:cs typeface="Times New Roman"/>
                        </a:rPr>
                        <a:t>Wavelength (mm)</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93773">
                <a:tc vMerge="1">
                  <a:txBody>
                    <a:bodyPr/>
                    <a:lstStyle/>
                    <a:p>
                      <a:endParaRPr lang="ru-RU"/>
                    </a:p>
                  </a:txBody>
                  <a:tcPr/>
                </a:tc>
                <a:tc>
                  <a:txBody>
                    <a:bodyPr/>
                    <a:lstStyle/>
                    <a:p>
                      <a:pPr indent="342900" algn="ctr">
                        <a:lnSpc>
                          <a:spcPct val="150000"/>
                        </a:lnSpc>
                        <a:spcAft>
                          <a:spcPts val="0"/>
                        </a:spcAft>
                      </a:pPr>
                      <a:r>
                        <a:rPr lang="en-AU" sz="1000" b="1" dirty="0">
                          <a:latin typeface="Baltica"/>
                          <a:ea typeface="Times New Roman"/>
                          <a:cs typeface="Times New Roman"/>
                        </a:rPr>
                        <a:t>200</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a:latin typeface="Baltica"/>
                          <a:ea typeface="Times New Roman"/>
                          <a:cs typeface="Times New Roman"/>
                        </a:rPr>
                        <a:t>30</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a:latin typeface="Baltica"/>
                          <a:ea typeface="Times New Roman"/>
                          <a:cs typeface="Times New Roman"/>
                        </a:rPr>
                        <a:t>8</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3</a:t>
                      </a:r>
                    </a:p>
                    <a:p>
                      <a:pPr marL="0" marR="0" indent="342900" algn="ctr" defTabSz="914400" rtl="0" eaLnBrk="1" fontAlgn="auto" latinLnBrk="0" hangingPunct="1">
                        <a:lnSpc>
                          <a:spcPct val="150000"/>
                        </a:lnSpc>
                        <a:spcBef>
                          <a:spcPts val="0"/>
                        </a:spcBef>
                        <a:spcAft>
                          <a:spcPts val="0"/>
                        </a:spcAft>
                        <a:buClrTx/>
                        <a:buSzTx/>
                        <a:buFontTx/>
                        <a:buNone/>
                        <a:tabLst/>
                        <a:defRPr/>
                      </a:pPr>
                      <a:r>
                        <a:rPr lang="en-AU" sz="1000" b="1" dirty="0" smtClean="0">
                          <a:latin typeface="Baltica"/>
                          <a:ea typeface="Times New Roman"/>
                          <a:cs typeface="Times New Roman"/>
                        </a:rPr>
                        <a:t>(expected)</a:t>
                      </a:r>
                      <a:endParaRPr lang="ru-RU" sz="1100" b="1" dirty="0" smtClean="0">
                        <a:latin typeface="Nork New"/>
                        <a:ea typeface="Times New Roman"/>
                        <a:cs typeface="Times New Roman"/>
                      </a:endParaRPr>
                    </a:p>
                    <a:p>
                      <a:pPr indent="342900" algn="ctr">
                        <a:lnSpc>
                          <a:spcPct val="150000"/>
                        </a:lnSpc>
                        <a:spcAft>
                          <a:spcPts val="0"/>
                        </a:spcAft>
                      </a:pP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2</a:t>
                      </a:r>
                    </a:p>
                    <a:p>
                      <a:pPr marL="0" marR="0" indent="342900" algn="ctr" defTabSz="914400" rtl="0" eaLnBrk="1" fontAlgn="auto" latinLnBrk="0" hangingPunct="1">
                        <a:lnSpc>
                          <a:spcPct val="150000"/>
                        </a:lnSpc>
                        <a:spcBef>
                          <a:spcPts val="0"/>
                        </a:spcBef>
                        <a:spcAft>
                          <a:spcPts val="0"/>
                        </a:spcAft>
                        <a:buClrTx/>
                        <a:buSzTx/>
                        <a:buFontTx/>
                        <a:buNone/>
                        <a:tabLst/>
                        <a:defRPr/>
                      </a:pPr>
                      <a:r>
                        <a:rPr lang="en-AU" sz="1000" b="1" dirty="0" smtClean="0">
                          <a:latin typeface="Baltica"/>
                          <a:ea typeface="Times New Roman"/>
                          <a:cs typeface="Times New Roman"/>
                        </a:rPr>
                        <a:t>(expected)</a:t>
                      </a:r>
                      <a:endParaRPr lang="ru-RU" sz="1100" b="1" dirty="0" smtClean="0">
                        <a:latin typeface="Nork New"/>
                        <a:ea typeface="Times New Roman"/>
                        <a:cs typeface="Times New Roman"/>
                      </a:endParaRPr>
                    </a:p>
                    <a:p>
                      <a:pPr indent="342900" algn="ctr">
                        <a:lnSpc>
                          <a:spcPct val="150000"/>
                        </a:lnSpc>
                        <a:spcAft>
                          <a:spcPts val="0"/>
                        </a:spcAft>
                      </a:pP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a:latin typeface="Baltica"/>
                          <a:ea typeface="Times New Roman"/>
                          <a:cs typeface="Times New Roman"/>
                        </a:rPr>
                        <a:t>1 </a:t>
                      </a:r>
                      <a:r>
                        <a:rPr lang="hy-AM" sz="1000" b="1" dirty="0" smtClean="0">
                          <a:latin typeface="Baltica"/>
                          <a:ea typeface="Times New Roman"/>
                          <a:cs typeface="Times New Roman"/>
                        </a:rPr>
                        <a:t>  </a:t>
                      </a:r>
                      <a:r>
                        <a:rPr lang="hy-AM" sz="1000" b="1" baseline="0" dirty="0" smtClean="0">
                          <a:latin typeface="Baltica"/>
                          <a:ea typeface="Times New Roman"/>
                          <a:cs typeface="Times New Roman"/>
                        </a:rPr>
                        <a:t>  </a:t>
                      </a:r>
                      <a:r>
                        <a:rPr lang="en-AU" sz="800" b="1" dirty="0" smtClean="0">
                          <a:latin typeface="Baltica"/>
                          <a:ea typeface="Times New Roman"/>
                          <a:cs typeface="Times New Roman"/>
                        </a:rPr>
                        <a:t>(expected)</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271">
                <a:tc>
                  <a:txBody>
                    <a:bodyPr/>
                    <a:lstStyle/>
                    <a:p>
                      <a:pPr indent="342900">
                        <a:lnSpc>
                          <a:spcPct val="150000"/>
                        </a:lnSpc>
                        <a:spcAft>
                          <a:spcPts val="0"/>
                        </a:spcAft>
                      </a:pPr>
                      <a:r>
                        <a:rPr lang="en-US" sz="1000" b="1" dirty="0" smtClean="0">
                          <a:latin typeface="Baltica"/>
                          <a:ea typeface="Times New Roman"/>
                          <a:cs typeface="Times New Roman"/>
                        </a:rPr>
                        <a:t>Beam width</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25'</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3.7'</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1'</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22''</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14''</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nSpc>
                          <a:spcPct val="150000"/>
                        </a:lnSpc>
                        <a:spcAft>
                          <a:spcPts val="0"/>
                        </a:spcAft>
                      </a:pPr>
                      <a:r>
                        <a:rPr lang="en-AU" sz="1000" b="1" dirty="0" smtClean="0">
                          <a:latin typeface="Baltica"/>
                          <a:ea typeface="Times New Roman"/>
                          <a:cs typeface="Times New Roman"/>
                        </a:rPr>
                        <a:t>7'</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773">
                <a:tc>
                  <a:txBody>
                    <a:bodyPr/>
                    <a:lstStyle/>
                    <a:p>
                      <a:pPr indent="342900">
                        <a:lnSpc>
                          <a:spcPct val="150000"/>
                        </a:lnSpc>
                        <a:spcAft>
                          <a:spcPts val="0"/>
                        </a:spcAft>
                      </a:pPr>
                      <a:r>
                        <a:rPr lang="en-AU" sz="1000" b="1" dirty="0" smtClean="0">
                          <a:latin typeface="Baltica"/>
                          <a:ea typeface="Times New Roman"/>
                          <a:cs typeface="Times New Roman"/>
                        </a:rPr>
                        <a:t>Effective surface, m</a:t>
                      </a:r>
                      <a:r>
                        <a:rPr lang="en-AU" sz="800" b="1" baseline="30000" dirty="0" smtClean="0">
                          <a:latin typeface="Baltica"/>
                          <a:ea typeface="Times New Roman"/>
                          <a:cs typeface="Times New Roman"/>
                        </a:rPr>
                        <a:t>2</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560</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560</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l">
                        <a:lnSpc>
                          <a:spcPct val="150000"/>
                        </a:lnSpc>
                        <a:spcAft>
                          <a:spcPts val="0"/>
                        </a:spcAft>
                      </a:pPr>
                      <a:r>
                        <a:rPr lang="en-AU" sz="1000" b="1" dirty="0" smtClean="0">
                          <a:latin typeface="Baltica"/>
                          <a:ea typeface="Times New Roman"/>
                          <a:cs typeface="Times New Roman"/>
                        </a:rPr>
                        <a:t>5</a:t>
                      </a:r>
                      <a:r>
                        <a:rPr lang="hy-AM" sz="1000" b="1" dirty="0" smtClean="0">
                          <a:latin typeface="Baltica"/>
                          <a:ea typeface="Times New Roman"/>
                          <a:cs typeface="Times New Roman"/>
                        </a:rPr>
                        <a:t>4</a:t>
                      </a:r>
                      <a:r>
                        <a:rPr lang="en-AU" sz="1000" b="1" dirty="0" smtClean="0">
                          <a:latin typeface="Baltica"/>
                          <a:ea typeface="Times New Roman"/>
                          <a:cs typeface="Times New Roman"/>
                        </a:rPr>
                        <a:t>0</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520</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a:latin typeface="Baltica"/>
                          <a:ea typeface="Times New Roman"/>
                          <a:cs typeface="Times New Roman"/>
                        </a:rPr>
                        <a:t>482</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nSpc>
                          <a:spcPct val="150000"/>
                        </a:lnSpc>
                        <a:spcAft>
                          <a:spcPts val="0"/>
                        </a:spcAft>
                      </a:pPr>
                      <a:r>
                        <a:rPr lang="en-AU" sz="1000" b="1" dirty="0">
                          <a:latin typeface="Baltica"/>
                          <a:ea typeface="Times New Roman"/>
                          <a:cs typeface="Times New Roman"/>
                        </a:rPr>
                        <a:t>350</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020">
                <a:tc>
                  <a:txBody>
                    <a:bodyPr/>
                    <a:lstStyle/>
                    <a:p>
                      <a:pPr indent="342900">
                        <a:lnSpc>
                          <a:spcPct val="150000"/>
                        </a:lnSpc>
                        <a:spcAft>
                          <a:spcPts val="0"/>
                        </a:spcAft>
                      </a:pPr>
                      <a:r>
                        <a:rPr lang="en-AU" sz="1000" b="1" dirty="0" smtClean="0">
                          <a:latin typeface="Baltica"/>
                          <a:ea typeface="Times New Roman"/>
                          <a:cs typeface="Times New Roman"/>
                        </a:rPr>
                        <a:t>Gain</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2</a:t>
                      </a:r>
                      <a:r>
                        <a:rPr lang="hy-AM" sz="1000" b="1" dirty="0" smtClean="0">
                          <a:latin typeface="Baltica"/>
                          <a:ea typeface="Times New Roman"/>
                          <a:cs typeface="Times New Roman"/>
                        </a:rPr>
                        <a:t>*</a:t>
                      </a:r>
                      <a:r>
                        <a:rPr lang="en-AU" sz="1000" b="1" dirty="0" smtClean="0">
                          <a:latin typeface="Baltica"/>
                          <a:ea typeface="Times New Roman"/>
                          <a:cs typeface="Times New Roman"/>
                        </a:rPr>
                        <a:t>10</a:t>
                      </a:r>
                      <a:r>
                        <a:rPr lang="en-AU" sz="800" b="1" baseline="30000" dirty="0" smtClean="0">
                          <a:latin typeface="Baltica"/>
                          <a:ea typeface="Times New Roman"/>
                          <a:cs typeface="Times New Roman"/>
                        </a:rPr>
                        <a:t>5</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8</a:t>
                      </a:r>
                      <a:r>
                        <a:rPr lang="hy-AM" sz="1000" b="1" dirty="0" smtClean="0">
                          <a:latin typeface="Baltica"/>
                          <a:ea typeface="Times New Roman"/>
                          <a:cs typeface="Times New Roman"/>
                        </a:rPr>
                        <a:t>*</a:t>
                      </a:r>
                      <a:r>
                        <a:rPr lang="en-AU" sz="1000" b="1" dirty="0" smtClean="0">
                          <a:latin typeface="Baltica"/>
                          <a:ea typeface="Times New Roman"/>
                          <a:cs typeface="Times New Roman"/>
                        </a:rPr>
                        <a:t>10</a:t>
                      </a:r>
                      <a:r>
                        <a:rPr lang="en-AU" sz="800" b="1" baseline="30000" dirty="0" smtClean="0">
                          <a:latin typeface="Baltica"/>
                          <a:ea typeface="Times New Roman"/>
                          <a:cs typeface="Times New Roman"/>
                        </a:rPr>
                        <a:t>6</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a:latin typeface="Baltica"/>
                          <a:ea typeface="Times New Roman"/>
                          <a:cs typeface="Times New Roman"/>
                        </a:rPr>
                        <a:t>10</a:t>
                      </a:r>
                      <a:r>
                        <a:rPr lang="en-AU" sz="800" b="1" baseline="30000" dirty="0">
                          <a:latin typeface="Baltica"/>
                          <a:ea typeface="Times New Roman"/>
                          <a:cs typeface="Times New Roman"/>
                        </a:rPr>
                        <a:t>8</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7</a:t>
                      </a:r>
                      <a:r>
                        <a:rPr lang="hy-AM" sz="1000" b="1" dirty="0" smtClean="0">
                          <a:latin typeface="Baltica"/>
                          <a:ea typeface="Times New Roman"/>
                          <a:cs typeface="Times New Roman"/>
                        </a:rPr>
                        <a:t>*</a:t>
                      </a:r>
                      <a:r>
                        <a:rPr lang="en-AU" sz="1000" b="1" dirty="0" smtClean="0">
                          <a:latin typeface="Baltica"/>
                          <a:ea typeface="Times New Roman"/>
                          <a:cs typeface="Times New Roman"/>
                        </a:rPr>
                        <a:t>10</a:t>
                      </a:r>
                      <a:r>
                        <a:rPr lang="en-AU" sz="800" b="1" baseline="30000" dirty="0" smtClean="0">
                          <a:latin typeface="Baltica"/>
                          <a:ea typeface="Times New Roman"/>
                          <a:cs typeface="Times New Roman"/>
                        </a:rPr>
                        <a:t>8</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dirty="0" smtClean="0">
                          <a:latin typeface="Baltica"/>
                          <a:ea typeface="Times New Roman"/>
                          <a:cs typeface="Times New Roman"/>
                        </a:rPr>
                        <a:t>1.5</a:t>
                      </a:r>
                      <a:r>
                        <a:rPr lang="hy-AM" sz="1000" b="1" dirty="0" smtClean="0">
                          <a:latin typeface="Baltica"/>
                          <a:ea typeface="Times New Roman"/>
                          <a:cs typeface="Times New Roman"/>
                        </a:rPr>
                        <a:t>*</a:t>
                      </a:r>
                      <a:r>
                        <a:rPr lang="en-AU" sz="1000" b="1" dirty="0" smtClean="0">
                          <a:latin typeface="Baltica"/>
                          <a:ea typeface="Times New Roman"/>
                          <a:cs typeface="Times New Roman"/>
                        </a:rPr>
                        <a:t>10</a:t>
                      </a:r>
                      <a:r>
                        <a:rPr lang="en-AU" sz="800" b="1" baseline="30000" dirty="0" smtClean="0">
                          <a:latin typeface="Baltica"/>
                          <a:ea typeface="Times New Roman"/>
                          <a:cs typeface="Times New Roman"/>
                        </a:rPr>
                        <a:t>9</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nSpc>
                          <a:spcPct val="150000"/>
                        </a:lnSpc>
                        <a:spcAft>
                          <a:spcPts val="0"/>
                        </a:spcAft>
                      </a:pPr>
                      <a:r>
                        <a:rPr lang="en-AU" sz="1000" b="1" dirty="0" smtClean="0">
                          <a:latin typeface="Baltica"/>
                          <a:ea typeface="Times New Roman"/>
                          <a:cs typeface="Times New Roman"/>
                        </a:rPr>
                        <a:t>4.4</a:t>
                      </a:r>
                      <a:r>
                        <a:rPr lang="hy-AM" sz="1000" b="1" dirty="0" smtClean="0">
                          <a:latin typeface="Baltica"/>
                          <a:ea typeface="Times New Roman"/>
                          <a:cs typeface="Times New Roman"/>
                        </a:rPr>
                        <a:t>*</a:t>
                      </a:r>
                      <a:r>
                        <a:rPr lang="en-AU" sz="1000" b="1" dirty="0" smtClean="0">
                          <a:latin typeface="Baltica"/>
                          <a:ea typeface="Times New Roman"/>
                          <a:cs typeface="Times New Roman"/>
                        </a:rPr>
                        <a:t>10</a:t>
                      </a:r>
                      <a:r>
                        <a:rPr lang="en-AU" sz="800" b="1" baseline="30000" dirty="0" smtClean="0">
                          <a:latin typeface="Baltica"/>
                          <a:ea typeface="Times New Roman"/>
                          <a:cs typeface="Times New Roman"/>
                        </a:rPr>
                        <a:t>9</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773">
                <a:tc>
                  <a:txBody>
                    <a:bodyPr/>
                    <a:lstStyle/>
                    <a:p>
                      <a:pPr indent="342900">
                        <a:lnSpc>
                          <a:spcPct val="150000"/>
                        </a:lnSpc>
                        <a:spcAft>
                          <a:spcPts val="0"/>
                        </a:spcAft>
                      </a:pPr>
                      <a:r>
                        <a:rPr lang="en-AU" sz="1000" b="1" dirty="0" smtClean="0">
                          <a:latin typeface="Baltica"/>
                          <a:ea typeface="Times New Roman"/>
                          <a:cs typeface="Times New Roman"/>
                        </a:rPr>
                        <a:t>Efficiency</a:t>
                      </a:r>
                      <a:r>
                        <a:rPr lang="en-AU" sz="1000" b="1" baseline="0" dirty="0" smtClean="0">
                          <a:latin typeface="Baltica"/>
                          <a:ea typeface="Times New Roman"/>
                          <a:cs typeface="Times New Roman"/>
                        </a:rPr>
                        <a:t> </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0.7</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0.7</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0.67</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0.65</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0.6</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nSpc>
                          <a:spcPct val="150000"/>
                        </a:lnSpc>
                        <a:spcAft>
                          <a:spcPts val="0"/>
                        </a:spcAft>
                      </a:pPr>
                      <a:r>
                        <a:rPr lang="en-AU" sz="1000" b="1" dirty="0">
                          <a:latin typeface="Baltica"/>
                          <a:ea typeface="Times New Roman"/>
                          <a:cs typeface="Times New Roman"/>
                        </a:rPr>
                        <a:t>0.4</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773">
                <a:tc>
                  <a:txBody>
                    <a:bodyPr/>
                    <a:lstStyle/>
                    <a:p>
                      <a:pPr indent="342900">
                        <a:lnSpc>
                          <a:spcPct val="150000"/>
                        </a:lnSpc>
                        <a:spcAft>
                          <a:spcPts val="0"/>
                        </a:spcAft>
                      </a:pPr>
                      <a:r>
                        <a:rPr lang="en-AU" sz="1000" b="1" dirty="0" smtClean="0">
                          <a:latin typeface="Baltica"/>
                          <a:ea typeface="Times New Roman"/>
                          <a:cs typeface="Times New Roman"/>
                        </a:rPr>
                        <a:t>Self noises , </a:t>
                      </a:r>
                      <a:r>
                        <a:rPr lang="hy-AM" sz="1000" b="1" dirty="0" smtClean="0">
                          <a:latin typeface="Baltica"/>
                          <a:ea typeface="Times New Roman"/>
                          <a:cs typeface="Times New Roman"/>
                        </a:rPr>
                        <a:t>K</a:t>
                      </a:r>
                      <a:r>
                        <a:rPr lang="hy-AM" sz="1000" b="1" baseline="30000" dirty="0" smtClean="0">
                          <a:latin typeface="Baltica"/>
                          <a:ea typeface="Times New Roman"/>
                          <a:cs typeface="Times New Roman"/>
                        </a:rPr>
                        <a:t>о</a:t>
                      </a:r>
                      <a:endParaRPr lang="ru-RU" sz="1000" b="1" baseline="30000"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5</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4</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2.8</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r>
                        <a:rPr lang="en-AU" sz="1000" b="1">
                          <a:latin typeface="Baltica"/>
                          <a:ea typeface="Times New Roman"/>
                          <a:cs typeface="Times New Roman"/>
                        </a:rPr>
                        <a:t>3</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42900" algn="ctr">
                        <a:lnSpc>
                          <a:spcPct val="150000"/>
                        </a:lnSpc>
                        <a:spcAft>
                          <a:spcPts val="0"/>
                        </a:spcAft>
                      </a:pPr>
                      <a:r>
                        <a:rPr lang="en-AU" sz="800" b="1" dirty="0" smtClean="0">
                          <a:latin typeface="Baltica"/>
                          <a:ea typeface="Times New Roman"/>
                          <a:cs typeface="Times New Roman"/>
                        </a:rPr>
                        <a:t>To be measured</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433244">
                <a:tc>
                  <a:txBody>
                    <a:bodyPr/>
                    <a:lstStyle/>
                    <a:p>
                      <a:pPr indent="342900">
                        <a:lnSpc>
                          <a:spcPct val="150000"/>
                        </a:lnSpc>
                        <a:spcAft>
                          <a:spcPts val="0"/>
                        </a:spcAft>
                      </a:pPr>
                      <a:r>
                        <a:rPr lang="en-US" sz="1000" b="1" dirty="0" smtClean="0">
                          <a:latin typeface="Baltica"/>
                          <a:ea typeface="Times New Roman"/>
                          <a:cs typeface="Times New Roman"/>
                        </a:rPr>
                        <a:t>Sensitivity </a:t>
                      </a:r>
                      <a:endParaRPr lang="ru-RU" sz="1000" b="1" dirty="0">
                        <a:latin typeface="Nork New"/>
                        <a:ea typeface="Times New Roman"/>
                        <a:cs typeface="Times New Roman"/>
                      </a:endParaRPr>
                    </a:p>
                    <a:p>
                      <a:pPr indent="342900">
                        <a:lnSpc>
                          <a:spcPct val="150000"/>
                        </a:lnSpc>
                        <a:spcAft>
                          <a:spcPts val="0"/>
                        </a:spcAft>
                      </a:pPr>
                      <a:r>
                        <a:rPr lang="en-AU" sz="1000" b="1" dirty="0" smtClean="0">
                          <a:latin typeface="Baltica"/>
                          <a:ea typeface="Times New Roman"/>
                          <a:cs typeface="Times New Roman"/>
                        </a:rPr>
                        <a:t>(</a:t>
                      </a:r>
                      <a:r>
                        <a:rPr lang="en-US" sz="800" b="1" dirty="0" smtClean="0">
                          <a:latin typeface="Baltica"/>
                          <a:ea typeface="Times New Roman"/>
                          <a:cs typeface="Times New Roman"/>
                        </a:rPr>
                        <a:t>ratio of Eff. Surf to self noises </a:t>
                      </a:r>
                      <a:r>
                        <a:rPr lang="en-AU" sz="1000" b="1" dirty="0" smtClean="0">
                          <a:latin typeface="Baltica"/>
                          <a:ea typeface="Times New Roman"/>
                          <a:cs typeface="Times New Roman"/>
                        </a:rPr>
                        <a:t>)</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endParaRPr lang="en-AU" sz="1000" b="1">
                        <a:solidFill>
                          <a:srgbClr val="00FF00"/>
                        </a:solidFill>
                        <a:latin typeface="Baltica"/>
                        <a:ea typeface="Times New Roman"/>
                        <a:cs typeface="Times New Roman"/>
                      </a:endParaRPr>
                    </a:p>
                    <a:p>
                      <a:pPr indent="342900" algn="ctr">
                        <a:lnSpc>
                          <a:spcPct val="150000"/>
                        </a:lnSpc>
                        <a:spcAft>
                          <a:spcPts val="0"/>
                        </a:spcAft>
                      </a:pPr>
                      <a:r>
                        <a:rPr lang="en-AU" sz="1000" b="1">
                          <a:latin typeface="Baltica"/>
                          <a:ea typeface="Times New Roman"/>
                          <a:cs typeface="Times New Roman"/>
                        </a:rPr>
                        <a:t>112</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endParaRPr lang="en-AU" sz="1000" b="1">
                        <a:latin typeface="Baltica"/>
                        <a:ea typeface="Times New Roman"/>
                        <a:cs typeface="Times New Roman"/>
                      </a:endParaRPr>
                    </a:p>
                    <a:p>
                      <a:pPr indent="342900" algn="ctr">
                        <a:lnSpc>
                          <a:spcPct val="150000"/>
                        </a:lnSpc>
                        <a:spcAft>
                          <a:spcPts val="0"/>
                        </a:spcAft>
                      </a:pPr>
                      <a:r>
                        <a:rPr lang="en-AU" sz="1000" b="1">
                          <a:latin typeface="Baltica"/>
                          <a:ea typeface="Times New Roman"/>
                          <a:cs typeface="Times New Roman"/>
                        </a:rPr>
                        <a:t>140</a:t>
                      </a:r>
                      <a:endParaRPr lang="ru-RU" sz="1000" b="1">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endParaRPr lang="en-AU" sz="1000" b="1" dirty="0">
                        <a:latin typeface="Baltica"/>
                        <a:ea typeface="Times New Roman"/>
                        <a:cs typeface="Times New Roman"/>
                      </a:endParaRPr>
                    </a:p>
                    <a:p>
                      <a:pPr indent="342900" algn="ctr">
                        <a:lnSpc>
                          <a:spcPct val="150000"/>
                        </a:lnSpc>
                        <a:spcAft>
                          <a:spcPts val="0"/>
                        </a:spcAft>
                      </a:pPr>
                      <a:r>
                        <a:rPr lang="en-AU" sz="1000" b="1" dirty="0">
                          <a:latin typeface="Baltica"/>
                          <a:ea typeface="Times New Roman"/>
                          <a:cs typeface="Times New Roman"/>
                        </a:rPr>
                        <a:t>193</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lnSpc>
                          <a:spcPct val="150000"/>
                        </a:lnSpc>
                        <a:spcAft>
                          <a:spcPts val="0"/>
                        </a:spcAft>
                      </a:pPr>
                      <a:endParaRPr lang="en-AU" sz="1000" b="1" dirty="0">
                        <a:latin typeface="Baltica"/>
                        <a:ea typeface="Times New Roman"/>
                        <a:cs typeface="Times New Roman"/>
                      </a:endParaRPr>
                    </a:p>
                    <a:p>
                      <a:pPr indent="342900" algn="ctr">
                        <a:lnSpc>
                          <a:spcPct val="150000"/>
                        </a:lnSpc>
                        <a:spcAft>
                          <a:spcPts val="0"/>
                        </a:spcAft>
                      </a:pPr>
                      <a:r>
                        <a:rPr lang="en-AU" sz="1000" b="1" dirty="0">
                          <a:latin typeface="Baltica"/>
                          <a:ea typeface="Times New Roman"/>
                          <a:cs typeface="Times New Roman"/>
                        </a:rPr>
                        <a:t>173</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42900" algn="ctr">
                        <a:lnSpc>
                          <a:spcPct val="150000"/>
                        </a:lnSpc>
                        <a:spcAft>
                          <a:spcPts val="0"/>
                        </a:spcAft>
                      </a:pPr>
                      <a:endParaRPr lang="en-AU" sz="800" b="1" dirty="0">
                        <a:latin typeface="Baltica"/>
                        <a:ea typeface="Times New Roman"/>
                        <a:cs typeface="Times New Roman"/>
                      </a:endParaRPr>
                    </a:p>
                    <a:p>
                      <a:pPr indent="342900" algn="ctr">
                        <a:lnSpc>
                          <a:spcPct val="150000"/>
                        </a:lnSpc>
                        <a:spcAft>
                          <a:spcPts val="0"/>
                        </a:spcAft>
                      </a:pPr>
                      <a:r>
                        <a:rPr lang="en-AU" sz="800" b="1" dirty="0" smtClean="0">
                          <a:latin typeface="Baltica"/>
                          <a:ea typeface="Times New Roman"/>
                          <a:cs typeface="Times New Roman"/>
                        </a:rPr>
                        <a:t>To be measured</a:t>
                      </a:r>
                      <a:endParaRPr lang="ru-RU" sz="1000" b="1" dirty="0">
                        <a:latin typeface="Nork New"/>
                        <a:ea typeface="Times New Roman"/>
                        <a:cs typeface="Times New Roman"/>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pic>
        <p:nvPicPr>
          <p:cNvPr id="3" name="Содержимое 3" descr="resear2"/>
          <p:cNvPicPr>
            <a:picLocks/>
          </p:cNvPicPr>
          <p:nvPr/>
        </p:nvPicPr>
        <p:blipFill>
          <a:blip r:embed="rId2" cstate="print"/>
          <a:srcRect/>
          <a:stretch>
            <a:fillRect/>
          </a:stretch>
        </p:blipFill>
        <p:spPr bwMode="auto">
          <a:xfrm>
            <a:off x="10938076" y="4435778"/>
            <a:ext cx="1034452" cy="180798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B3EB696-3F6D-44E2-8163-BD247D36D4B8}" type="slidenum">
              <a:rPr lang="ru-RU" smtClean="0"/>
              <a:pPr/>
              <a:t>4</a:t>
            </a:fld>
            <a:endParaRPr lang="ru-RU"/>
          </a:p>
        </p:txBody>
      </p:sp>
    </p:spTree>
    <p:extLst>
      <p:ext uri="{BB962C8B-B14F-4D97-AF65-F5344CB8AC3E}">
        <p14:creationId xmlns:p14="http://schemas.microsoft.com/office/powerpoint/2010/main" val="44535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pPr algn="ctr"/>
            <a:r>
              <a:rPr lang="en-US" u="sng" dirty="0" smtClean="0"/>
              <a:t/>
            </a:r>
            <a:br>
              <a:rPr lang="en-US" u="sng" dirty="0" smtClean="0"/>
            </a:br>
            <a:r>
              <a:rPr lang="en-US" dirty="0" smtClean="0">
                <a:solidFill>
                  <a:schemeClr val="accent2">
                    <a:lumMod val="50000"/>
                  </a:schemeClr>
                </a:solidFill>
                <a:latin typeface="Sylfaen" pitchFamily="18" charset="0"/>
              </a:rPr>
              <a:t>ROT</a:t>
            </a:r>
            <a:r>
              <a:rPr lang="hy-AM" dirty="0" smtClean="0">
                <a:solidFill>
                  <a:schemeClr val="accent2">
                    <a:lumMod val="50000"/>
                  </a:schemeClr>
                </a:solidFill>
                <a:latin typeface="Sylfaen" pitchFamily="18" charset="0"/>
              </a:rPr>
              <a:t>-54/2.6 </a:t>
            </a:r>
            <a:r>
              <a:rPr lang="en-US" dirty="0" smtClean="0">
                <a:solidFill>
                  <a:schemeClr val="accent2">
                    <a:lumMod val="50000"/>
                  </a:schemeClr>
                </a:solidFill>
                <a:latin typeface="Sylfaen" pitchFamily="18" charset="0"/>
              </a:rPr>
              <a:t>history</a:t>
            </a:r>
            <a:r>
              <a:rPr lang="hy-AM" dirty="0" smtClean="0">
                <a:solidFill>
                  <a:schemeClr val="accent2">
                    <a:lumMod val="50000"/>
                  </a:schemeClr>
                </a:solidFill>
                <a:latin typeface="Sylfaen" pitchFamily="18" charset="0"/>
              </a:rPr>
              <a:t> -2</a:t>
            </a:r>
            <a:r>
              <a:rPr lang="ru-RU" dirty="0" smtClean="0">
                <a:solidFill>
                  <a:schemeClr val="accent2">
                    <a:lumMod val="50000"/>
                  </a:schemeClr>
                </a:solidFill>
                <a:latin typeface="Sylfaen" pitchFamily="18" charset="0"/>
              </a:rPr>
              <a:t/>
            </a:r>
            <a:br>
              <a:rPr lang="ru-RU" dirty="0" smtClean="0">
                <a:solidFill>
                  <a:schemeClr val="accent2">
                    <a:lumMod val="50000"/>
                  </a:schemeClr>
                </a:solidFill>
                <a:latin typeface="Sylfaen" pitchFamily="18" charset="0"/>
              </a:rPr>
            </a:br>
            <a:endParaRPr lang="ru-RU" dirty="0">
              <a:solidFill>
                <a:schemeClr val="accent2">
                  <a:lumMod val="50000"/>
                </a:schemeClr>
              </a:solidFill>
              <a:latin typeface="Sylfaen" pitchFamily="18" charset="0"/>
            </a:endParaRPr>
          </a:p>
        </p:txBody>
      </p:sp>
      <p:sp>
        <p:nvSpPr>
          <p:cNvPr id="3" name="Содержимое 2"/>
          <p:cNvSpPr>
            <a:spLocks noGrp="1"/>
          </p:cNvSpPr>
          <p:nvPr>
            <p:ph idx="1"/>
          </p:nvPr>
        </p:nvSpPr>
        <p:spPr>
          <a:xfrm>
            <a:off x="838200" y="1690688"/>
            <a:ext cx="10515600" cy="5112568"/>
          </a:xfrm>
        </p:spPr>
        <p:txBody>
          <a:bodyPr>
            <a:normAutofit/>
          </a:bodyPr>
          <a:lstStyle/>
          <a:p>
            <a:r>
              <a:rPr lang="en-US" sz="2400" dirty="0"/>
              <a:t>Measurements of Radio telescope's Antenna parameters were done during the energetic crisis in Armenia (1990-1995), some new sources of radio radiation were find in Universe by Dr. A. </a:t>
            </a:r>
            <a:r>
              <a:rPr lang="en-US" sz="2400" dirty="0" err="1"/>
              <a:t>Sargsyan</a:t>
            </a:r>
            <a:r>
              <a:rPr lang="hy-AM" sz="2400" dirty="0"/>
              <a:t>,</a:t>
            </a:r>
            <a:endParaRPr lang="en-US" sz="2400" dirty="0"/>
          </a:p>
          <a:p>
            <a:r>
              <a:rPr lang="en-US" sz="2400" dirty="0"/>
              <a:t>Restructuring works  on Radio</a:t>
            </a:r>
            <a:r>
              <a:rPr lang="hy-AM" sz="2400" dirty="0"/>
              <a:t> </a:t>
            </a:r>
            <a:r>
              <a:rPr lang="en-US" sz="2400" dirty="0" err="1"/>
              <a:t>telescop’s</a:t>
            </a:r>
            <a:r>
              <a:rPr lang="en-US" sz="2400" dirty="0"/>
              <a:t> managing system’s computational system were done (</a:t>
            </a:r>
            <a:r>
              <a:rPr lang="hy-AM" sz="2400" dirty="0"/>
              <a:t>1995-2010</a:t>
            </a:r>
            <a:r>
              <a:rPr lang="en-US" sz="2400" dirty="0"/>
              <a:t>). Replacing by PC, adjusting</a:t>
            </a:r>
            <a:r>
              <a:rPr lang="hy-AM" sz="2400" dirty="0"/>
              <a:t> </a:t>
            </a:r>
            <a:r>
              <a:rPr lang="en-US" sz="2400" dirty="0"/>
              <a:t>and new special software programming works, renovation and design of new feeding antennas, modernization of feeding system of Antenna were done, scientific collaboration with Astronomical Society of Russia and National Technical University of Athens </a:t>
            </a:r>
            <a:r>
              <a:rPr lang="hy-AM" sz="2400" dirty="0"/>
              <a:t> </a:t>
            </a:r>
            <a:r>
              <a:rPr lang="en-US" sz="2400" dirty="0"/>
              <a:t>were organized in a different topics, a number of </a:t>
            </a:r>
            <a:r>
              <a:rPr lang="hy-AM" sz="2400" dirty="0" smtClean="0"/>
              <a:t>NP</a:t>
            </a:r>
            <a:r>
              <a:rPr lang="en-US" sz="2400" dirty="0" smtClean="0"/>
              <a:t>UA </a:t>
            </a:r>
            <a:r>
              <a:rPr lang="en-US" sz="2400" dirty="0"/>
              <a:t>students have done their Bachelor, Master and Ph.D. graduating thesis's here. </a:t>
            </a:r>
            <a:endParaRPr lang="ru-RU" sz="2400" dirty="0"/>
          </a:p>
        </p:txBody>
      </p:sp>
      <p:sp>
        <p:nvSpPr>
          <p:cNvPr id="5" name="Slide Number Placeholder 4"/>
          <p:cNvSpPr>
            <a:spLocks noGrp="1"/>
          </p:cNvSpPr>
          <p:nvPr>
            <p:ph type="sldNum" sz="quarter" idx="12"/>
          </p:nvPr>
        </p:nvSpPr>
        <p:spPr/>
        <p:txBody>
          <a:bodyPr/>
          <a:lstStyle/>
          <a:p>
            <a:fld id="{1CADD6F6-AB7C-4296-BFED-ADB31F4AC95E}" type="slidenum">
              <a:rPr lang="ru-RU" smtClean="0"/>
              <a:pPr/>
              <a:t>5</a:t>
            </a:fld>
            <a:endParaRPr lang="ru-RU"/>
          </a:p>
        </p:txBody>
      </p:sp>
      <p:pic>
        <p:nvPicPr>
          <p:cNvPr id="4" name="Содержимое 3" descr="resear2"/>
          <p:cNvPicPr>
            <a:picLocks/>
          </p:cNvPicPr>
          <p:nvPr/>
        </p:nvPicPr>
        <p:blipFill>
          <a:blip r:embed="rId3" cstate="print"/>
          <a:srcRect/>
          <a:stretch>
            <a:fillRect/>
          </a:stretch>
        </p:blipFill>
        <p:spPr bwMode="auto">
          <a:xfrm>
            <a:off x="9718576" y="5013177"/>
            <a:ext cx="949424" cy="1591965"/>
          </a:xfrm>
          <a:prstGeom prst="rect">
            <a:avLst/>
          </a:prstGeom>
          <a:noFill/>
          <a:ln w="9525">
            <a:noFill/>
            <a:miter lim="800000"/>
            <a:headEnd/>
            <a:tailEnd/>
          </a:ln>
        </p:spPr>
      </p:pic>
    </p:spTree>
    <p:extLst>
      <p:ext uri="{BB962C8B-B14F-4D97-AF65-F5344CB8AC3E}">
        <p14:creationId xmlns:p14="http://schemas.microsoft.com/office/powerpoint/2010/main" val="65132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un2"/>
          <p:cNvPicPr>
            <a:picLocks noChangeAspect="1" noChangeArrowheads="1"/>
          </p:cNvPicPr>
          <p:nvPr/>
        </p:nvPicPr>
        <p:blipFill>
          <a:blip r:embed="rId2" cstate="print"/>
          <a:srcRect/>
          <a:stretch>
            <a:fillRect/>
          </a:stretch>
        </p:blipFill>
        <p:spPr bwMode="auto">
          <a:xfrm>
            <a:off x="2495601" y="548681"/>
            <a:ext cx="3255963" cy="3344863"/>
          </a:xfrm>
          <a:prstGeom prst="rect">
            <a:avLst/>
          </a:prstGeom>
          <a:noFill/>
          <a:ln w="9525">
            <a:noFill/>
            <a:miter lim="800000"/>
            <a:headEnd/>
            <a:tailEnd/>
          </a:ln>
        </p:spPr>
      </p:pic>
      <p:pic>
        <p:nvPicPr>
          <p:cNvPr id="58371" name="Picture 3" descr="un1"/>
          <p:cNvPicPr>
            <a:picLocks noChangeAspect="1" noChangeArrowheads="1"/>
          </p:cNvPicPr>
          <p:nvPr/>
        </p:nvPicPr>
        <p:blipFill>
          <a:blip r:embed="rId3" cstate="print"/>
          <a:srcRect/>
          <a:stretch>
            <a:fillRect/>
          </a:stretch>
        </p:blipFill>
        <p:spPr bwMode="auto">
          <a:xfrm>
            <a:off x="5087888" y="2996953"/>
            <a:ext cx="3367088" cy="3457575"/>
          </a:xfrm>
          <a:prstGeom prst="rect">
            <a:avLst/>
          </a:prstGeom>
          <a:noFill/>
          <a:ln w="9525">
            <a:noFill/>
            <a:miter lim="800000"/>
            <a:headEnd/>
            <a:tailEnd/>
          </a:ln>
        </p:spPr>
      </p:pic>
      <p:pic>
        <p:nvPicPr>
          <p:cNvPr id="4" name="Содержимое 3" descr="resear2"/>
          <p:cNvPicPr>
            <a:picLocks/>
          </p:cNvPicPr>
          <p:nvPr/>
        </p:nvPicPr>
        <p:blipFill>
          <a:blip r:embed="rId4" cstate="print"/>
          <a:srcRect/>
          <a:stretch>
            <a:fillRect/>
          </a:stretch>
        </p:blipFill>
        <p:spPr bwMode="auto">
          <a:xfrm>
            <a:off x="10662329" y="4548361"/>
            <a:ext cx="1165448" cy="180798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B3EB696-3F6D-44E2-8163-BD247D36D4B8}" type="slidenum">
              <a:rPr lang="ru-RU" smtClean="0"/>
              <a:pPr/>
              <a:t>6</a:t>
            </a:fld>
            <a:endParaRPr lang="ru-RU"/>
          </a:p>
        </p:txBody>
      </p:sp>
    </p:spTree>
    <p:extLst>
      <p:ext uri="{BB962C8B-B14F-4D97-AF65-F5344CB8AC3E}">
        <p14:creationId xmlns:p14="http://schemas.microsoft.com/office/powerpoint/2010/main" val="164440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descr="P4050006.JPG"/>
          <p:cNvPicPr>
            <a:picLocks noGrp="1" noChangeAspect="1"/>
          </p:cNvPicPr>
          <p:nvPr>
            <p:ph idx="1"/>
          </p:nvPr>
        </p:nvPicPr>
        <p:blipFill>
          <a:blip r:embed="rId2" cstate="print"/>
          <a:stretch>
            <a:fillRect/>
          </a:stretch>
        </p:blipFill>
        <p:spPr>
          <a:xfrm>
            <a:off x="1991545" y="764705"/>
            <a:ext cx="6278033" cy="4708525"/>
          </a:xfrm>
        </p:spPr>
      </p:pic>
      <p:sp>
        <p:nvSpPr>
          <p:cNvPr id="6" name="Slide Number Placeholder 5"/>
          <p:cNvSpPr>
            <a:spLocks noGrp="1"/>
          </p:cNvSpPr>
          <p:nvPr>
            <p:ph type="sldNum" sz="quarter" idx="12"/>
          </p:nvPr>
        </p:nvSpPr>
        <p:spPr/>
        <p:txBody>
          <a:bodyPr/>
          <a:lstStyle/>
          <a:p>
            <a:fld id="{1CADD6F6-AB7C-4296-BFED-ADB31F4AC95E}" type="slidenum">
              <a:rPr lang="ru-RU" smtClean="0"/>
              <a:pPr/>
              <a:t>7</a:t>
            </a:fld>
            <a:endParaRPr lang="ru-RU"/>
          </a:p>
        </p:txBody>
      </p:sp>
      <p:pic>
        <p:nvPicPr>
          <p:cNvPr id="5" name="Содержимое 3" descr="resear2"/>
          <p:cNvPicPr>
            <a:picLocks/>
          </p:cNvPicPr>
          <p:nvPr/>
        </p:nvPicPr>
        <p:blipFill>
          <a:blip r:embed="rId3" cstate="print"/>
          <a:srcRect/>
          <a:stretch>
            <a:fillRect/>
          </a:stretch>
        </p:blipFill>
        <p:spPr bwMode="auto">
          <a:xfrm>
            <a:off x="8904312" y="4221089"/>
            <a:ext cx="1525488" cy="2456061"/>
          </a:xfrm>
          <a:prstGeom prst="rect">
            <a:avLst/>
          </a:prstGeom>
          <a:noFill/>
          <a:ln w="9525">
            <a:noFill/>
            <a:miter lim="800000"/>
            <a:headEnd/>
            <a:tailEnd/>
          </a:ln>
        </p:spPr>
      </p:pic>
    </p:spTree>
    <p:extLst>
      <p:ext uri="{BB962C8B-B14F-4D97-AF65-F5344CB8AC3E}">
        <p14:creationId xmlns:p14="http://schemas.microsoft.com/office/powerpoint/2010/main" val="428898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descr="P4050006.JPG"/>
          <p:cNvPicPr>
            <a:picLocks noGrp="1" noChangeAspect="1"/>
          </p:cNvPicPr>
          <p:nvPr>
            <p:ph idx="1"/>
          </p:nvPr>
        </p:nvPicPr>
        <p:blipFill>
          <a:blip r:embed="rId2" cstate="print"/>
          <a:stretch>
            <a:fillRect/>
          </a:stretch>
        </p:blipFill>
        <p:spPr>
          <a:xfrm>
            <a:off x="1991545" y="764705"/>
            <a:ext cx="6278033" cy="4708525"/>
          </a:xfrm>
        </p:spPr>
      </p:pic>
      <p:sp>
        <p:nvSpPr>
          <p:cNvPr id="6" name="Slide Number Placeholder 5"/>
          <p:cNvSpPr>
            <a:spLocks noGrp="1"/>
          </p:cNvSpPr>
          <p:nvPr>
            <p:ph type="sldNum" sz="quarter" idx="12"/>
          </p:nvPr>
        </p:nvSpPr>
        <p:spPr/>
        <p:txBody>
          <a:bodyPr/>
          <a:lstStyle/>
          <a:p>
            <a:fld id="{1CADD6F6-AB7C-4296-BFED-ADB31F4AC95E}" type="slidenum">
              <a:rPr lang="ru-RU" smtClean="0"/>
              <a:pPr/>
              <a:t>8</a:t>
            </a:fld>
            <a:endParaRPr lang="ru-RU"/>
          </a:p>
        </p:txBody>
      </p:sp>
      <p:pic>
        <p:nvPicPr>
          <p:cNvPr id="5" name="Содержимое 3" descr="resear2"/>
          <p:cNvPicPr>
            <a:picLocks/>
          </p:cNvPicPr>
          <p:nvPr/>
        </p:nvPicPr>
        <p:blipFill>
          <a:blip r:embed="rId3" cstate="print"/>
          <a:srcRect/>
          <a:stretch>
            <a:fillRect/>
          </a:stretch>
        </p:blipFill>
        <p:spPr bwMode="auto">
          <a:xfrm>
            <a:off x="8904312" y="4221089"/>
            <a:ext cx="1525488" cy="2456061"/>
          </a:xfrm>
          <a:prstGeom prst="rect">
            <a:avLst/>
          </a:prstGeom>
          <a:noFill/>
          <a:ln w="9525">
            <a:noFill/>
            <a:miter lim="800000"/>
            <a:headEnd/>
            <a:tailEnd/>
          </a:ln>
        </p:spPr>
      </p:pic>
    </p:spTree>
    <p:extLst>
      <p:ext uri="{BB962C8B-B14F-4D97-AF65-F5344CB8AC3E}">
        <p14:creationId xmlns:p14="http://schemas.microsoft.com/office/powerpoint/2010/main" val="221780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BA919F5A-CE3C-4B0D-BEA1-F245D09D0EA0}" type="slidenum">
              <a:rPr lang="en-US" smtClean="0"/>
              <a:t>9</a:t>
            </a:fld>
            <a:endParaRPr lang="en-US"/>
          </a:p>
        </p:txBody>
      </p:sp>
      <p:pic>
        <p:nvPicPr>
          <p:cNvPr id="3" name="Picture 2"/>
          <p:cNvPicPr>
            <a:picLocks noChangeAspect="1"/>
          </p:cNvPicPr>
          <p:nvPr/>
        </p:nvPicPr>
        <p:blipFill>
          <a:blip r:embed="rId2"/>
          <a:stretch>
            <a:fillRect/>
          </a:stretch>
        </p:blipFill>
        <p:spPr>
          <a:xfrm>
            <a:off x="646176" y="121920"/>
            <a:ext cx="11326368" cy="6412992"/>
          </a:xfrm>
          <a:prstGeom prst="rect">
            <a:avLst/>
          </a:prstGeom>
        </p:spPr>
      </p:pic>
      <p:sp>
        <p:nvSpPr>
          <p:cNvPr id="4" name="TextBox 3"/>
          <p:cNvSpPr txBox="1"/>
          <p:nvPr/>
        </p:nvSpPr>
        <p:spPr>
          <a:xfrm>
            <a:off x="3096768" y="6488668"/>
            <a:ext cx="10100893" cy="369332"/>
          </a:xfrm>
          <a:prstGeom prst="rect">
            <a:avLst/>
          </a:prstGeom>
          <a:noFill/>
        </p:spPr>
        <p:txBody>
          <a:bodyPr wrap="square" rtlCol="0">
            <a:spAutoFit/>
          </a:bodyPr>
          <a:lstStyle/>
          <a:p>
            <a:r>
              <a:rPr lang="en-US" b="1" dirty="0"/>
              <a:t>Schematic view East - West (ICAP 1989, P.M. </a:t>
            </a:r>
            <a:r>
              <a:rPr lang="en-US" b="1" dirty="0" err="1"/>
              <a:t>Herouni</a:t>
            </a:r>
            <a:r>
              <a:rPr lang="en-US" b="1" dirty="0"/>
              <a:t> “The First Radio Optical Telescope</a:t>
            </a:r>
            <a:r>
              <a:rPr lang="en-US" b="1" dirty="0" smtClean="0"/>
              <a:t>”) </a:t>
            </a:r>
            <a:endParaRPr lang="en-US" dirty="0"/>
          </a:p>
        </p:txBody>
      </p:sp>
      <p:pic>
        <p:nvPicPr>
          <p:cNvPr id="5" name="Содержимое 3" descr="resear2"/>
          <p:cNvPicPr>
            <a:picLocks/>
          </p:cNvPicPr>
          <p:nvPr/>
        </p:nvPicPr>
        <p:blipFill>
          <a:blip r:embed="rId3" cstate="print"/>
          <a:srcRect/>
          <a:stretch>
            <a:fillRect/>
          </a:stretch>
        </p:blipFill>
        <p:spPr bwMode="auto">
          <a:xfrm>
            <a:off x="11036440" y="4620369"/>
            <a:ext cx="936104" cy="1735981"/>
          </a:xfrm>
          <a:prstGeom prst="rect">
            <a:avLst/>
          </a:prstGeom>
          <a:noFill/>
          <a:ln w="9525">
            <a:noFill/>
            <a:miter lim="800000"/>
            <a:headEnd/>
            <a:tailEnd/>
          </a:ln>
        </p:spPr>
      </p:pic>
    </p:spTree>
    <p:extLst>
      <p:ext uri="{BB962C8B-B14F-4D97-AF65-F5344CB8AC3E}">
        <p14:creationId xmlns:p14="http://schemas.microsoft.com/office/powerpoint/2010/main" val="2941581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1979</TotalTime>
  <Words>682</Words>
  <Application>Microsoft Office PowerPoint</Application>
  <PresentationFormat>Widescreen</PresentationFormat>
  <Paragraphs>130</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Aharoni</vt:lpstr>
      <vt:lpstr>Arial</vt:lpstr>
      <vt:lpstr>Baltica</vt:lpstr>
      <vt:lpstr>Calibri</vt:lpstr>
      <vt:lpstr>Calibri Light</vt:lpstr>
      <vt:lpstr>Nork New</vt:lpstr>
      <vt:lpstr>Sylfaen</vt:lpstr>
      <vt:lpstr>Times New Roman</vt:lpstr>
      <vt:lpstr>Office Theme</vt:lpstr>
      <vt:lpstr>Presentation of ROT-54/2.6</vt:lpstr>
      <vt:lpstr>Radio Optical Telescope ROT-54/2.6 (National Institute of Metrology, Armenia)     </vt:lpstr>
      <vt:lpstr> ROT-54/2.6  history-1 </vt:lpstr>
      <vt:lpstr>PowerPoint Presentation</vt:lpstr>
      <vt:lpstr> ROT-54/2.6 history -2 </vt:lpstr>
      <vt:lpstr>PowerPoint Presentation</vt:lpstr>
      <vt:lpstr>PowerPoint Presentation</vt:lpstr>
      <vt:lpstr>PowerPoint Presentation</vt:lpstr>
      <vt:lpstr>PowerPoint Presentation</vt:lpstr>
      <vt:lpstr>      The main symmetry axis is oriented towards a direction +25° to “South” leaving 15° with respect to the local zenith at 40°, the latitude of the location of the telescope. A beam pointing is available from 35° elevation (“South”) to 85° elevation (“Nord”).  </vt:lpstr>
      <vt:lpstr>PowerPoint Presentation</vt:lpstr>
      <vt:lpstr>Today’s situation</vt:lpstr>
      <vt:lpstr>Predictable future</vt:lpstr>
      <vt:lpstr>Predictable future</vt:lpstr>
      <vt:lpstr>Predictable future</vt:lpstr>
      <vt:lpstr>PowerPoint Presentation</vt:lpstr>
      <vt:lpstr> For the  upgrade to be done, some crucial points can be identified:  </vt:lpstr>
      <vt:lpstr>Presentation of ROT-54/2.6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Sony</cp:lastModifiedBy>
  <cp:revision>23</cp:revision>
  <dcterms:created xsi:type="dcterms:W3CDTF">2018-09-28T18:29:40Z</dcterms:created>
  <dcterms:modified xsi:type="dcterms:W3CDTF">2018-10-13T19:29:57Z</dcterms:modified>
</cp:coreProperties>
</file>