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73" r:id="rId3"/>
    <p:sldId id="274" r:id="rId4"/>
    <p:sldId id="275" r:id="rId5"/>
    <p:sldId id="276" r:id="rId6"/>
    <p:sldId id="277" r:id="rId7"/>
    <p:sldId id="278" r:id="rId8"/>
    <p:sldId id="293" r:id="rId9"/>
    <p:sldId id="294" r:id="rId10"/>
    <p:sldId id="280" r:id="rId11"/>
    <p:sldId id="279" r:id="rId12"/>
    <p:sldId id="286" r:id="rId13"/>
    <p:sldId id="287" r:id="rId14"/>
    <p:sldId id="288" r:id="rId15"/>
    <p:sldId id="289" r:id="rId16"/>
    <p:sldId id="290" r:id="rId17"/>
    <p:sldId id="297" r:id="rId18"/>
    <p:sldId id="292" r:id="rId19"/>
    <p:sldId id="291" r:id="rId20"/>
    <p:sldId id="296" r:id="rId21"/>
    <p:sldId id="295" r:id="rId22"/>
    <p:sldId id="281" r:id="rId23"/>
    <p:sldId id="283" r:id="rId24"/>
    <p:sldId id="285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F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7" autoAdjust="0"/>
    <p:restoredTop sz="99602" autoAdjust="0"/>
  </p:normalViewPr>
  <p:slideViewPr>
    <p:cSldViewPr showGuides="1">
      <p:cViewPr varScale="1">
        <p:scale>
          <a:sx n="122" d="100"/>
          <a:sy n="122" d="100"/>
        </p:scale>
        <p:origin x="-264" y="-11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7/11/2014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7/11/2014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8B6B3C-62F7-0C4A-BF32-4948FB6158A3}" type="slidenum">
              <a:rPr lang="en-US" sz="1200" b="0"/>
              <a:pPr/>
              <a:t>23</a:t>
            </a:fld>
            <a:endParaRPr lang="en-US" sz="1200" b="0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FD28D0-0EC2-CF43-A61B-4E0539558770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IVTW 2014 - Australia  |  Chris Phillips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IVTW 2014 - Australia  |  Chris Phillips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469B-808B-A549-9114-32B96EBC9D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  <p:sldLayoutId id="2147483683" r:id="rId1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6"/>
          <a:stretch/>
        </p:blipFill>
        <p:spPr bwMode="auto">
          <a:xfrm>
            <a:off x="-5747" y="-108857"/>
            <a:ext cx="9149747" cy="414564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4440" y="3537132"/>
            <a:ext cx="8467494" cy="1080000"/>
          </a:xfrm>
        </p:spPr>
        <p:txBody>
          <a:bodyPr>
            <a:normAutofit/>
          </a:bodyPr>
          <a:lstStyle/>
          <a:p>
            <a:r>
              <a:rPr lang="en-AU" dirty="0" smtClean="0"/>
              <a:t>VLBI Developments in Australia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Astronomy and space science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59532" y="4653136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Chris Phillips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LBA Lead Scientist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November 2014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268413"/>
            <a:ext cx="8461375" cy="4752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 of </a:t>
            </a:r>
            <a:r>
              <a:rPr lang="en-US" dirty="0" err="1" smtClean="0"/>
              <a:t>Pawsey</a:t>
            </a:r>
            <a:r>
              <a:rPr lang="en-US" dirty="0" smtClean="0"/>
              <a:t> IVEC supercomputing facility</a:t>
            </a:r>
          </a:p>
          <a:p>
            <a:r>
              <a:rPr lang="en-US" dirty="0" smtClean="0"/>
              <a:t>Central </a:t>
            </a:r>
            <a:r>
              <a:rPr lang="en-US" dirty="0"/>
              <a:t>Science </a:t>
            </a:r>
            <a:r>
              <a:rPr lang="en-US" dirty="0" smtClean="0"/>
              <a:t>Processor for ASKAP</a:t>
            </a:r>
          </a:p>
          <a:p>
            <a:r>
              <a:rPr lang="en-US" dirty="0" smtClean="0"/>
              <a:t>Also available for general </a:t>
            </a:r>
            <a:r>
              <a:rPr lang="en-US" dirty="0" err="1" smtClean="0"/>
              <a:t>Radioastronomy</a:t>
            </a:r>
            <a:r>
              <a:rPr lang="en-US" dirty="0" smtClean="0"/>
              <a:t> community</a:t>
            </a:r>
          </a:p>
          <a:p>
            <a:r>
              <a:rPr lang="en-US" dirty="0"/>
              <a:t>Cray XC30 </a:t>
            </a:r>
            <a:r>
              <a:rPr lang="en-US" dirty="0" smtClean="0"/>
              <a:t>system</a:t>
            </a:r>
            <a:endParaRPr lang="en-US" i="1" dirty="0"/>
          </a:p>
          <a:p>
            <a:pPr lvl="1"/>
            <a:r>
              <a:rPr lang="en-US" dirty="0"/>
              <a:t>484 n</a:t>
            </a:r>
            <a:r>
              <a:rPr lang="en-US" dirty="0" smtClean="0"/>
              <a:t>odes </a:t>
            </a:r>
            <a:r>
              <a:rPr lang="en-US" dirty="0"/>
              <a:t>of </a:t>
            </a:r>
            <a:r>
              <a:rPr lang="en-US" dirty="0" smtClean="0"/>
              <a:t>2x 10</a:t>
            </a:r>
            <a:r>
              <a:rPr lang="en-US" dirty="0"/>
              <a:t>-core Intel </a:t>
            </a:r>
            <a:r>
              <a:rPr lang="en-US" dirty="0" smtClean="0"/>
              <a:t>E5</a:t>
            </a:r>
            <a:r>
              <a:rPr lang="en-US" dirty="0"/>
              <a:t>-2690V2 ‘Ivy Bridge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64 nodes of 2x8-core Intel </a:t>
            </a:r>
            <a:r>
              <a:rPr lang="it-IT" dirty="0" err="1" smtClean="0"/>
              <a:t>Xeon</a:t>
            </a:r>
            <a:r>
              <a:rPr lang="it-IT" dirty="0" smtClean="0"/>
              <a:t> </a:t>
            </a:r>
            <a:r>
              <a:rPr lang="it-IT" dirty="0"/>
              <a:t>E5-</a:t>
            </a:r>
            <a:r>
              <a:rPr lang="it-IT" dirty="0" smtClean="0"/>
              <a:t>2690</a:t>
            </a:r>
            <a:r>
              <a:rPr lang="it-IT" dirty="0"/>
              <a:t>, with NVIDIA K20X ‘Kepler’ </a:t>
            </a:r>
            <a:r>
              <a:rPr lang="it-IT" dirty="0" smtClean="0"/>
              <a:t>GPU</a:t>
            </a:r>
          </a:p>
          <a:p>
            <a:pPr lvl="1"/>
            <a:r>
              <a:rPr lang="it-IT" dirty="0"/>
              <a:t> 200 TFLOPS</a:t>
            </a:r>
            <a:endParaRPr lang="it-IT" dirty="0" smtClean="0"/>
          </a:p>
          <a:p>
            <a:pPr lvl="1"/>
            <a:r>
              <a:rPr lang="it-IT" dirty="0" err="1" smtClean="0"/>
              <a:t>low</a:t>
            </a:r>
            <a:r>
              <a:rPr lang="it-IT" dirty="0" err="1"/>
              <a:t>-latency</a:t>
            </a:r>
            <a:r>
              <a:rPr lang="it-IT" dirty="0"/>
              <a:t> </a:t>
            </a:r>
            <a:r>
              <a:rPr lang="it-IT" dirty="0" err="1"/>
              <a:t>Aries</a:t>
            </a:r>
            <a:r>
              <a:rPr lang="it-IT" dirty="0"/>
              <a:t> </a:t>
            </a:r>
            <a:r>
              <a:rPr lang="it-IT" dirty="0" err="1"/>
              <a:t>interconnect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porting</a:t>
            </a:r>
            <a:r>
              <a:rPr lang="it-IT" dirty="0" smtClean="0"/>
              <a:t> of DIFX </a:t>
            </a:r>
            <a:r>
              <a:rPr lang="it-IT" dirty="0" err="1" smtClean="0"/>
              <a:t>started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347" y="4185084"/>
            <a:ext cx="3560265" cy="181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1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ASKAP PAF VLBI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ASKAP currently being </a:t>
            </a:r>
            <a:br>
              <a:rPr lang="en-US" dirty="0" smtClean="0"/>
            </a:br>
            <a:r>
              <a:rPr lang="en-US" dirty="0" smtClean="0"/>
              <a:t>built in</a:t>
            </a:r>
            <a:r>
              <a:rPr lang="en-US" dirty="0"/>
              <a:t> </a:t>
            </a:r>
            <a:r>
              <a:rPr lang="en-US" dirty="0" smtClean="0"/>
              <a:t>Western Australia</a:t>
            </a:r>
          </a:p>
          <a:p>
            <a:r>
              <a:rPr lang="en-US" dirty="0" smtClean="0"/>
              <a:t>36x12m, each with </a:t>
            </a:r>
            <a:br>
              <a:rPr lang="en-US" dirty="0" smtClean="0"/>
            </a:br>
            <a:r>
              <a:rPr lang="en-US" dirty="0" smtClean="0"/>
              <a:t>36 beam PAF</a:t>
            </a:r>
          </a:p>
          <a:p>
            <a:pPr lvl="1"/>
            <a:r>
              <a:rPr lang="en-US" dirty="0" smtClean="0"/>
              <a:t>188 element “checker board”</a:t>
            </a:r>
          </a:p>
          <a:p>
            <a:r>
              <a:rPr lang="en-US" dirty="0" smtClean="0"/>
              <a:t>Currently testing 6 station beta array</a:t>
            </a:r>
          </a:p>
          <a:p>
            <a:r>
              <a:rPr lang="en-US" dirty="0" smtClean="0"/>
              <a:t>ASKAP12 with 2</a:t>
            </a:r>
            <a:r>
              <a:rPr lang="en-US" baseline="30000" dirty="0" smtClean="0"/>
              <a:t>nd</a:t>
            </a:r>
            <a:r>
              <a:rPr lang="en-US" dirty="0" smtClean="0"/>
              <a:t> generation PAFs Q4 2015</a:t>
            </a:r>
          </a:p>
          <a:p>
            <a:r>
              <a:rPr lang="en-US" dirty="0" smtClean="0"/>
              <a:t>Demonstrated VLBI with a single formed beam</a:t>
            </a:r>
          </a:p>
          <a:p>
            <a:pPr lvl="1"/>
            <a:r>
              <a:rPr lang="en-US" dirty="0" smtClean="0"/>
              <a:t>Approach would scale to multiple beams, though is far from production ready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6201339" y="2888940"/>
            <a:ext cx="275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Image Credit Rob </a:t>
            </a:r>
            <a:r>
              <a:rPr lang="en-US" dirty="0" err="1"/>
              <a:t>Millenaar</a:t>
            </a:r>
            <a:endParaRPr lang="en-US" dirty="0"/>
          </a:p>
        </p:txBody>
      </p:sp>
      <p:pic>
        <p:nvPicPr>
          <p:cNvPr id="6" name="Picture 5" descr="8224796598_63561ed8ce_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656" y="188640"/>
            <a:ext cx="39828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ASKAP Digital processing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9" r="1195"/>
          <a:stretch/>
        </p:blipFill>
        <p:spPr>
          <a:xfrm>
            <a:off x="107504" y="1520788"/>
            <a:ext cx="8657044" cy="18722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14238" y="2888940"/>
            <a:ext cx="0" cy="828092"/>
          </a:xfrm>
          <a:prstGeom prst="straightConnector1">
            <a:avLst/>
          </a:prstGeom>
          <a:ln w="38100" cmpd="sng">
            <a:solidFill>
              <a:srgbClr val="139FE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228184" y="3861048"/>
            <a:ext cx="972108" cy="972108"/>
            <a:chOff x="6336196" y="3969060"/>
            <a:chExt cx="972108" cy="972108"/>
          </a:xfrm>
        </p:grpSpPr>
        <p:sp>
          <p:nvSpPr>
            <p:cNvPr id="10" name="Rectangle 9"/>
            <p:cNvSpPr/>
            <p:nvPr/>
          </p:nvSpPr>
          <p:spPr>
            <a:xfrm>
              <a:off x="6336196" y="3969060"/>
              <a:ext cx="972108" cy="972108"/>
            </a:xfrm>
            <a:prstGeom prst="rect">
              <a:avLst/>
            </a:prstGeom>
            <a:solidFill>
              <a:srgbClr val="139FE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24050" y="4270448"/>
              <a:ext cx="596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VLBI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1540" y="3212976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Proprietary data links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 provision for voltage capture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Use “monitor port” to capture 1 second buffer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Duty cycle 1 in 10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16x1 MHz channels (dual pol)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55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“Oversampled” filterbank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ASKAP produces 384 channels over 384 MHz bandwidth, with a 1 MHz channel spacing</a:t>
            </a:r>
          </a:p>
          <a:p>
            <a:r>
              <a:rPr lang="en-US" dirty="0" smtClean="0"/>
              <a:t>Sampling rate of complex channels is 32/27 MHz</a:t>
            </a:r>
          </a:p>
          <a:p>
            <a:pPr lvl="1"/>
            <a:r>
              <a:rPr lang="en-US" dirty="0" smtClean="0"/>
              <a:t>1.185… MHz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36" y="2722596"/>
            <a:ext cx="4176464" cy="333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8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VLBI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VLBI format can cope with non-integral sampling rate</a:t>
            </a:r>
          </a:p>
          <a:p>
            <a:pPr lvl="1"/>
            <a:r>
              <a:rPr lang="en-US" dirty="0" smtClean="0"/>
              <a:t>Resample</a:t>
            </a:r>
          </a:p>
          <a:p>
            <a:r>
              <a:rPr lang="en-US" dirty="0" smtClean="0"/>
              <a:t>Oversampled filterbank design means DC channel of (most) channels is not centered in the middle and changes from channel to channel</a:t>
            </a:r>
          </a:p>
          <a:p>
            <a:pPr lvl="1"/>
            <a:r>
              <a:rPr lang="en-US" dirty="0" smtClean="0"/>
              <a:t>Need to apply a phase rotation to data to undo this affect</a:t>
            </a:r>
          </a:p>
          <a:p>
            <a:pPr lvl="1"/>
            <a:r>
              <a:rPr lang="en-US" dirty="0" smtClean="0"/>
              <a:t>Need to be “very” careful with numerology to get the initial phase right</a:t>
            </a:r>
          </a:p>
          <a:p>
            <a:pPr lvl="1"/>
            <a:r>
              <a:rPr lang="en-US" dirty="0" smtClean="0"/>
              <a:t>“Raw” files to not start on a 1 second boundary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503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use IPP resampling routines</a:t>
            </a:r>
          </a:p>
          <a:p>
            <a:pPr lvl="1"/>
            <a:r>
              <a:rPr lang="en-US" dirty="0" smtClean="0"/>
              <a:t>“Up-down” resampling plus low pass filter (Complex data with DC in center)</a:t>
            </a:r>
          </a:p>
          <a:p>
            <a:r>
              <a:rPr lang="en-US" dirty="0" smtClean="0"/>
              <a:t>No fringes</a:t>
            </a:r>
          </a:p>
          <a:p>
            <a:pPr lvl="1"/>
            <a:r>
              <a:rPr lang="en-US" dirty="0" smtClean="0"/>
              <a:t>SNR (1/2 MHz bandwidth)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hase offset problem (unrelated to actual approach)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3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Resampling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16x 1.185 MHz</a:t>
            </a:r>
          </a:p>
          <a:p>
            <a:r>
              <a:rPr lang="en-US" dirty="0" smtClean="0"/>
              <a:t>Forward 32x2 point FFT on individual channels</a:t>
            </a:r>
          </a:p>
          <a:p>
            <a:r>
              <a:rPr lang="en-US" dirty="0" smtClean="0"/>
              <a:t>Keep inner 54 points (64*27/32)</a:t>
            </a:r>
          </a:p>
          <a:p>
            <a:r>
              <a:rPr lang="en-US" dirty="0" smtClean="0"/>
              <a:t>Switch together to form 16 MHz single channel</a:t>
            </a:r>
          </a:p>
          <a:p>
            <a:r>
              <a:rPr lang="en-US" dirty="0" smtClean="0"/>
              <a:t>Inverse 864 point FFT</a:t>
            </a:r>
          </a:p>
          <a:p>
            <a:r>
              <a:rPr lang="en-US" dirty="0" smtClean="0"/>
              <a:t>Format as VDIF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04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08720"/>
            <a:ext cx="8367464" cy="51269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3568" y="1160748"/>
            <a:ext cx="2844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23628" y="735087"/>
            <a:ext cx="167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- 64 points -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347864" y="1016732"/>
            <a:ext cx="23402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65797" y="584684"/>
            <a:ext cx="167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- </a:t>
            </a:r>
            <a:r>
              <a:rPr lang="en-US" sz="2400" dirty="0" smtClean="0"/>
              <a:t>54 </a:t>
            </a:r>
            <a:r>
              <a:rPr lang="en-US" sz="2400" dirty="0"/>
              <a:t>points 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49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80"/>
          <a:stretch/>
        </p:blipFill>
        <p:spPr>
          <a:xfrm>
            <a:off x="1358900" y="260648"/>
            <a:ext cx="6129424" cy="581268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35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56692"/>
            <a:ext cx="8424936" cy="50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LBA 5 stations</a:t>
            </a:r>
          </a:p>
          <a:p>
            <a:pPr lvl="1"/>
            <a:r>
              <a:rPr lang="en-US" dirty="0" smtClean="0"/>
              <a:t>Parkes 64m, ATCA 5x22m, Mopra 22m, Hobart 26m, </a:t>
            </a:r>
            <a:r>
              <a:rPr lang="en-US" dirty="0" err="1" smtClean="0"/>
              <a:t>Ceduna</a:t>
            </a:r>
            <a:r>
              <a:rPr lang="en-US" dirty="0" smtClean="0"/>
              <a:t> 30m, </a:t>
            </a:r>
            <a:r>
              <a:rPr lang="en-US" dirty="0" err="1"/>
              <a:t>Hartebeesthoek</a:t>
            </a:r>
            <a:r>
              <a:rPr lang="en-US" dirty="0"/>
              <a:t> (26m)</a:t>
            </a:r>
            <a:endParaRPr lang="en-US" dirty="0" smtClean="0"/>
          </a:p>
          <a:p>
            <a:r>
              <a:rPr lang="en-US" dirty="0" smtClean="0"/>
              <a:t>Plus many when available</a:t>
            </a:r>
          </a:p>
          <a:p>
            <a:pPr lvl="1"/>
            <a:r>
              <a:rPr lang="en-US" dirty="0" smtClean="0"/>
              <a:t>Tidbinbilla (70m,34m), </a:t>
            </a:r>
            <a:r>
              <a:rPr lang="en-US" dirty="0" err="1" smtClean="0"/>
              <a:t>Warkworth</a:t>
            </a:r>
            <a:r>
              <a:rPr lang="en-US" dirty="0" smtClean="0"/>
              <a:t> (12m), ASKAP (12m)</a:t>
            </a:r>
          </a:p>
          <a:p>
            <a:r>
              <a:rPr lang="en-US" dirty="0" smtClean="0"/>
              <a:t>1.4-22 GHz</a:t>
            </a:r>
          </a:p>
          <a:p>
            <a:pPr lvl="1"/>
            <a:r>
              <a:rPr lang="en-US" dirty="0" smtClean="0"/>
              <a:t>Plus 7mm and 3mm (</a:t>
            </a:r>
            <a:r>
              <a:rPr lang="en-US" dirty="0" err="1" smtClean="0"/>
              <a:t>Mp</a:t>
            </a:r>
            <a:r>
              <a:rPr lang="en-US" dirty="0" smtClean="0"/>
              <a:t>, At, </a:t>
            </a:r>
            <a:r>
              <a:rPr lang="en-US" dirty="0" err="1" smtClean="0"/>
              <a:t>Tid</a:t>
            </a:r>
            <a:r>
              <a:rPr lang="en-US" dirty="0" smtClean="0"/>
              <a:t> 34m)</a:t>
            </a:r>
          </a:p>
          <a:p>
            <a:r>
              <a:rPr lang="en-US" dirty="0" smtClean="0"/>
              <a:t>Observes ~3 weeks/year in 3-4 session plus “special” sessions and </a:t>
            </a:r>
            <a:r>
              <a:rPr lang="en-US" dirty="0" err="1" smtClean="0"/>
              <a:t>Radioastron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42" y="0"/>
            <a:ext cx="3153370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9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7mm/3mm VLBI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</a:t>
            </a:r>
            <a:r>
              <a:rPr lang="en-US" dirty="0" smtClean="0"/>
              <a:t> 34m, Mopra, ATCA 7mm frontends</a:t>
            </a:r>
          </a:p>
          <a:p>
            <a:r>
              <a:rPr lang="en-US" dirty="0" smtClean="0"/>
              <a:t>Mopra, ATCA 3mm frontends</a:t>
            </a:r>
          </a:p>
          <a:p>
            <a:r>
              <a:rPr lang="en-US" dirty="0" smtClean="0"/>
              <a:t>Simultaneous 3/7mm</a:t>
            </a:r>
            <a:br>
              <a:rPr lang="en-US" dirty="0" smtClean="0"/>
            </a:br>
            <a:r>
              <a:rPr lang="en-US" dirty="0" smtClean="0"/>
              <a:t>ATCA/KVN fringe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96" y="2240868"/>
            <a:ext cx="378042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7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multi-Chan mm-VLBI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>
              <a:defRPr/>
            </a:pPr>
            <a:fld id="{6003F348-8C45-CB44-9EE4-D55EB06AF35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" y="1327175"/>
            <a:ext cx="9144000" cy="45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/>
          </p:cNvSpPr>
          <p:nvPr/>
        </p:nvSpPr>
        <p:spPr bwMode="auto">
          <a:xfrm rot="8280000">
            <a:off x="5911453" y="2225725"/>
            <a:ext cx="98227" cy="10604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3366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7175" name="AutoShape 7"/>
          <p:cNvCxnSpPr>
            <a:cxnSpLocks noChangeShapeType="1"/>
            <a:stCxn id="7176" idx="0"/>
            <a:endCxn id="7180" idx="0"/>
          </p:cNvCxnSpPr>
          <p:nvPr/>
        </p:nvCxnSpPr>
        <p:spPr bwMode="auto">
          <a:xfrm rot="10800000">
            <a:off x="535781" y="1894210"/>
            <a:ext cx="5267400" cy="133945"/>
          </a:xfrm>
          <a:prstGeom prst="straightConnector1">
            <a:avLst/>
          </a:prstGeom>
          <a:noFill/>
          <a:ln w="25400" cap="flat">
            <a:solidFill>
              <a:srgbClr val="00FF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AutoShape 8"/>
          <p:cNvSpPr>
            <a:spLocks/>
          </p:cNvSpPr>
          <p:nvPr/>
        </p:nvSpPr>
        <p:spPr bwMode="auto">
          <a:xfrm rot="8280000">
            <a:off x="5755184" y="1975694"/>
            <a:ext cx="99343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FF0000">
              <a:alpha val="48627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 rot="8280000">
            <a:off x="5749603" y="2154287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FF0000">
              <a:alpha val="48627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8" name="AutoShape 10"/>
          <p:cNvSpPr>
            <a:spLocks/>
          </p:cNvSpPr>
          <p:nvPr/>
        </p:nvSpPr>
        <p:spPr bwMode="auto">
          <a:xfrm rot="8280000">
            <a:off x="5840015" y="2048248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FF0000">
              <a:alpha val="48627"/>
            </a:srgbClr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9" name="AutoShape 11"/>
          <p:cNvSpPr>
            <a:spLocks/>
          </p:cNvSpPr>
          <p:nvPr/>
        </p:nvSpPr>
        <p:spPr bwMode="auto">
          <a:xfrm rot="8280000">
            <a:off x="6603504" y="4916909"/>
            <a:ext cx="98227" cy="10604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FFFF00"/>
          </a:solidFill>
          <a:ln w="952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80" name="AutoShape 12"/>
          <p:cNvSpPr>
            <a:spLocks/>
          </p:cNvSpPr>
          <p:nvPr/>
        </p:nvSpPr>
        <p:spPr bwMode="auto">
          <a:xfrm rot="8280000">
            <a:off x="486668" y="1841748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DFF84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5816576" y="2088431"/>
            <a:ext cx="761256" cy="2856383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250" y="1375172"/>
            <a:ext cx="4049613" cy="892969"/>
          </a:xfrm>
          <a:prstGeom prst="rect">
            <a:avLst/>
          </a:prstGeom>
          <a:noFill/>
          <a:ln w="25400">
            <a:solidFill>
              <a:srgbClr val="FF0000">
                <a:alpha val="67842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961" y="4795242"/>
            <a:ext cx="1522512" cy="906363"/>
          </a:xfrm>
          <a:prstGeom prst="rect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5804297" y="2100709"/>
            <a:ext cx="2894335" cy="711027"/>
          </a:xfrm>
          <a:prstGeom prst="line">
            <a:avLst/>
          </a:prstGeom>
          <a:noFill/>
          <a:ln w="25400" cap="flat">
            <a:solidFill>
              <a:srgbClr val="800080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3462" y="2978051"/>
            <a:ext cx="971104" cy="1223367"/>
          </a:xfrm>
          <a:prstGeom prst="rect">
            <a:avLst/>
          </a:prstGeom>
          <a:noFill/>
          <a:ln w="254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83" y="2384227"/>
            <a:ext cx="1138535" cy="856134"/>
          </a:xfrm>
          <a:prstGeom prst="rect">
            <a:avLst/>
          </a:prstGeom>
          <a:noFill/>
          <a:ln w="25400">
            <a:solidFill>
              <a:srgbClr val="2DFF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AutoShape 19"/>
          <p:cNvSpPr>
            <a:spLocks/>
          </p:cNvSpPr>
          <p:nvPr/>
        </p:nvSpPr>
        <p:spPr bwMode="auto">
          <a:xfrm rot="8280000">
            <a:off x="1063750" y="1808262"/>
            <a:ext cx="99342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2DFF84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88" name="Rectangle 20"/>
          <p:cNvSpPr>
            <a:spLocks/>
          </p:cNvSpPr>
          <p:nvPr/>
        </p:nvSpPr>
        <p:spPr bwMode="auto">
          <a:xfrm>
            <a:off x="7514332" y="2636490"/>
            <a:ext cx="76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latin typeface="Calibri" charset="0"/>
                <a:ea typeface="ＭＳ Ｐゴシック" charset="0"/>
                <a:sym typeface="Calibri" charset="0"/>
              </a:rPr>
              <a:t>7,300km</a:t>
            </a:r>
          </a:p>
        </p:txBody>
      </p:sp>
      <p:sp>
        <p:nvSpPr>
          <p:cNvPr id="7189" name="Rectangle 21"/>
          <p:cNvSpPr>
            <a:spLocks/>
          </p:cNvSpPr>
          <p:nvPr/>
        </p:nvSpPr>
        <p:spPr bwMode="auto">
          <a:xfrm>
            <a:off x="6820049" y="4353223"/>
            <a:ext cx="76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latin typeface="Calibri" charset="0"/>
                <a:ea typeface="ＭＳ Ｐゴシック" charset="0"/>
                <a:sym typeface="Calibri" charset="0"/>
              </a:rPr>
              <a:t>7,900km</a:t>
            </a:r>
          </a:p>
        </p:txBody>
      </p:sp>
      <p:sp>
        <p:nvSpPr>
          <p:cNvPr id="7190" name="Rectangle 22"/>
          <p:cNvSpPr>
            <a:spLocks/>
          </p:cNvSpPr>
          <p:nvPr/>
        </p:nvSpPr>
        <p:spPr bwMode="auto">
          <a:xfrm rot="-5400000">
            <a:off x="748140" y="1290131"/>
            <a:ext cx="76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>
                <a:latin typeface="Calibri" charset="0"/>
                <a:ea typeface="ＭＳ Ｐゴシック" charset="0"/>
                <a:sym typeface="Calibri" charset="0"/>
              </a:rPr>
              <a:t>9,000km</a:t>
            </a:r>
          </a:p>
        </p:txBody>
      </p:sp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00709"/>
            <a:ext cx="1154162" cy="865064"/>
          </a:xfrm>
          <a:prstGeom prst="rect">
            <a:avLst/>
          </a:prstGeom>
          <a:noFill/>
          <a:ln w="25400">
            <a:solidFill>
              <a:srgbClr val="2DFF8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6" name="Rectangle 28"/>
          <p:cNvSpPr>
            <a:spLocks/>
          </p:cNvSpPr>
          <p:nvPr/>
        </p:nvSpPr>
        <p:spPr bwMode="auto">
          <a:xfrm>
            <a:off x="1741289" y="5179219"/>
            <a:ext cx="2738066" cy="5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September:</a:t>
            </a:r>
          </a:p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Simultaneous 7/3mm fringes</a:t>
            </a:r>
          </a:p>
        </p:txBody>
      </p:sp>
      <p:sp>
        <p:nvSpPr>
          <p:cNvPr id="7200" name="Rectangle 32"/>
          <p:cNvSpPr>
            <a:spLocks/>
          </p:cNvSpPr>
          <p:nvPr/>
        </p:nvSpPr>
        <p:spPr bwMode="auto">
          <a:xfrm>
            <a:off x="187524" y="3339703"/>
            <a:ext cx="1875234" cy="88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Completing installation of QO for Simultaneous</a:t>
            </a:r>
          </a:p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13/7&amp;3mm VLBI</a:t>
            </a:r>
          </a:p>
        </p:txBody>
      </p:sp>
      <p:sp>
        <p:nvSpPr>
          <p:cNvPr id="7201" name="AutoShape 33"/>
          <p:cNvSpPr>
            <a:spLocks/>
          </p:cNvSpPr>
          <p:nvPr/>
        </p:nvSpPr>
        <p:spPr bwMode="auto">
          <a:xfrm rot="8280000">
            <a:off x="6340078" y="1858492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3366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202" name="AutoShape 34"/>
          <p:cNvSpPr>
            <a:spLocks/>
          </p:cNvSpPr>
          <p:nvPr/>
        </p:nvSpPr>
        <p:spPr bwMode="auto">
          <a:xfrm rot="8280000">
            <a:off x="5677049" y="2548310"/>
            <a:ext cx="98227" cy="10604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3366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203" name="AutoShape 35"/>
          <p:cNvSpPr>
            <a:spLocks/>
          </p:cNvSpPr>
          <p:nvPr/>
        </p:nvSpPr>
        <p:spPr bwMode="auto">
          <a:xfrm rot="8280000">
            <a:off x="6340078" y="2476873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3366FF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7206" name="Group 38"/>
          <p:cNvGrpSpPr>
            <a:grpSpLocks/>
          </p:cNvGrpSpPr>
          <p:nvPr/>
        </p:nvGrpSpPr>
        <p:grpSpPr bwMode="auto">
          <a:xfrm>
            <a:off x="5601147" y="2811735"/>
            <a:ext cx="859482" cy="740048"/>
            <a:chOff x="0" y="0"/>
            <a:chExt cx="770" cy="662"/>
          </a:xfrm>
        </p:grpSpPr>
        <p:sp>
          <p:nvSpPr>
            <p:cNvPr id="3125" name="Rectangle 36"/>
            <p:cNvSpPr>
              <a:spLocks/>
            </p:cNvSpPr>
            <p:nvPr/>
          </p:nvSpPr>
          <p:spPr bwMode="auto">
            <a:xfrm>
              <a:off x="0" y="0"/>
              <a:ext cx="770" cy="662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26" name="Picture 37"/>
            <p:cNvPicPr>
              <a:picLocks noChangeArrowheads="1"/>
            </p:cNvPicPr>
            <p:nvPr/>
          </p:nvPicPr>
          <p:blipFill>
            <a:blip r:embed="rId8" cstate="print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0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6862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6862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6581179" y="2529334"/>
            <a:ext cx="773535" cy="1031379"/>
            <a:chOff x="0" y="0"/>
            <a:chExt cx="693" cy="924"/>
          </a:xfrm>
        </p:grpSpPr>
        <p:sp>
          <p:nvSpPr>
            <p:cNvPr id="3123" name="Rectangle 39"/>
            <p:cNvSpPr>
              <a:spLocks/>
            </p:cNvSpPr>
            <p:nvPr/>
          </p:nvSpPr>
          <p:spPr bwMode="auto">
            <a:xfrm>
              <a:off x="0" y="0"/>
              <a:ext cx="693" cy="924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24" name="Picture 40"/>
            <p:cNvPicPr>
              <a:picLocks noChangeArrowheads="1"/>
            </p:cNvPicPr>
            <p:nvPr/>
          </p:nvPicPr>
          <p:blipFill>
            <a:blip r:embed="rId9" cstate="print">
              <a:alphaModFix amt="7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93" cy="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8822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8822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6503045" y="1400845"/>
            <a:ext cx="795859" cy="1017984"/>
            <a:chOff x="0" y="0"/>
            <a:chExt cx="712" cy="911"/>
          </a:xfrm>
        </p:grpSpPr>
        <p:sp>
          <p:nvSpPr>
            <p:cNvPr id="3121" name="Rectangle 42"/>
            <p:cNvSpPr>
              <a:spLocks/>
            </p:cNvSpPr>
            <p:nvPr/>
          </p:nvSpPr>
          <p:spPr bwMode="auto">
            <a:xfrm>
              <a:off x="0" y="0"/>
              <a:ext cx="712" cy="911"/>
            </a:xfrm>
            <a:prstGeom prst="rect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22" name="Picture 43"/>
            <p:cNvPicPr>
              <a:picLocks noChangeArrowheads="1"/>
            </p:cNvPicPr>
            <p:nvPr/>
          </p:nvPicPr>
          <p:blipFill>
            <a:blip r:embed="rId10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12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195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13" name="Picture 4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270" y="2447851"/>
            <a:ext cx="788045" cy="882923"/>
          </a:xfrm>
          <a:prstGeom prst="rect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4" name="Rectangle 46"/>
          <p:cNvSpPr>
            <a:spLocks/>
          </p:cNvSpPr>
          <p:nvPr/>
        </p:nvSpPr>
        <p:spPr bwMode="auto">
          <a:xfrm rot="-5400000">
            <a:off x="5719743" y="1873910"/>
            <a:ext cx="76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latin typeface="Calibri" charset="0"/>
                <a:ea typeface="ＭＳ Ｐゴシック" charset="0"/>
                <a:sym typeface="Calibri" charset="0"/>
              </a:rPr>
              <a:t>2,300km</a:t>
            </a:r>
          </a:p>
        </p:txBody>
      </p:sp>
      <p:sp>
        <p:nvSpPr>
          <p:cNvPr id="7218" name="Rectangle 50"/>
          <p:cNvSpPr>
            <a:spLocks/>
          </p:cNvSpPr>
          <p:nvPr/>
        </p:nvSpPr>
        <p:spPr bwMode="auto">
          <a:xfrm>
            <a:off x="7366992" y="1285875"/>
            <a:ext cx="1875234" cy="116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August:</a:t>
            </a:r>
          </a:p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Simultaneous</a:t>
            </a:r>
          </a:p>
          <a:p>
            <a:pPr algn="l"/>
            <a:r>
              <a:rPr lang="en-US" sz="17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" charset="0"/>
              </a:rPr>
              <a:t>VLBI with KVN</a:t>
            </a:r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834435" y="2120801"/>
            <a:ext cx="571500" cy="82600"/>
          </a:xfrm>
          <a:prstGeom prst="line">
            <a:avLst/>
          </a:prstGeom>
          <a:noFill/>
          <a:ln w="25400" cap="flat">
            <a:solidFill>
              <a:srgbClr val="0080FF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220" name="AutoShape 52"/>
          <p:cNvSpPr>
            <a:spLocks/>
          </p:cNvSpPr>
          <p:nvPr/>
        </p:nvSpPr>
        <p:spPr bwMode="auto">
          <a:xfrm rot="8280000">
            <a:off x="8773418" y="2751461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solidFill>
            <a:srgbClr val="4D0069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221" name="AutoShape 53"/>
          <p:cNvSpPr>
            <a:spLocks/>
          </p:cNvSpPr>
          <p:nvPr/>
        </p:nvSpPr>
        <p:spPr bwMode="auto">
          <a:xfrm rot="8280000">
            <a:off x="6603504" y="5019601"/>
            <a:ext cx="98227" cy="104924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6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0" y="10800"/>
                </a:moveTo>
              </a:path>
            </a:pathLst>
          </a:custGeom>
          <a:noFill/>
          <a:ln w="9525" cap="flat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grpSp>
        <p:nvGrpSpPr>
          <p:cNvPr id="7224" name="Group 56"/>
          <p:cNvGrpSpPr>
            <a:grpSpLocks/>
          </p:cNvGrpSpPr>
          <p:nvPr/>
        </p:nvGrpSpPr>
        <p:grpSpPr bwMode="auto">
          <a:xfrm>
            <a:off x="2446734" y="3634383"/>
            <a:ext cx="2437805" cy="714375"/>
            <a:chOff x="0" y="0"/>
            <a:chExt cx="2184" cy="640"/>
          </a:xfrm>
        </p:grpSpPr>
        <p:sp>
          <p:nvSpPr>
            <p:cNvPr id="3117" name="Rectangle 54"/>
            <p:cNvSpPr>
              <a:spLocks/>
            </p:cNvSpPr>
            <p:nvPr/>
          </p:nvSpPr>
          <p:spPr bwMode="auto">
            <a:xfrm>
              <a:off x="24" y="24"/>
              <a:ext cx="2136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1700">
                  <a:solidFill>
                    <a:srgbClr val="FF0000"/>
                  </a:solidFill>
                  <a:latin typeface="Chalkboard" charset="0"/>
                  <a:ea typeface="ＭＳ Ｐゴシック" charset="0"/>
                  <a:sym typeface="Chalkboard" charset="0"/>
                </a:rPr>
                <a:t>Observations with KVN by end of 2014</a:t>
              </a:r>
            </a:p>
          </p:txBody>
        </p:sp>
        <p:pic>
          <p:nvPicPr>
            <p:cNvPr id="3118" name="Picture 55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8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Rectangle 50"/>
          <p:cNvSpPr>
            <a:spLocks/>
          </p:cNvSpPr>
          <p:nvPr/>
        </p:nvSpPr>
        <p:spPr bwMode="auto">
          <a:xfrm>
            <a:off x="7610326" y="4137795"/>
            <a:ext cx="1417588" cy="65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1700">
                <a:solidFill>
                  <a:srgbClr val="800080"/>
                </a:solidFill>
                <a:latin typeface="Chalkboard" charset="0"/>
                <a:ea typeface="ＭＳ Ｐゴシック" charset="0"/>
                <a:sym typeface="Chalkboard" charset="0"/>
              </a:rPr>
              <a:t>2016:</a:t>
            </a:r>
          </a:p>
          <a:p>
            <a:pPr algn="l"/>
            <a:r>
              <a:rPr lang="en-US" sz="1700">
                <a:solidFill>
                  <a:srgbClr val="800080"/>
                </a:solidFill>
                <a:latin typeface="Chalkboard" charset="0"/>
                <a:ea typeface="ＭＳ Ｐゴシック" charset="0"/>
                <a:sym typeface="Chalkboard" charset="0"/>
              </a:rPr>
              <a:t>Tests with MK</a:t>
            </a:r>
          </a:p>
        </p:txBody>
      </p:sp>
    </p:spTree>
    <p:extLst>
      <p:ext uri="{BB962C8B-B14F-4D97-AF65-F5344CB8AC3E}">
        <p14:creationId xmlns:p14="http://schemas.microsoft.com/office/powerpoint/2010/main" val="237547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</a:t>
            </a:r>
            <a:r>
              <a:rPr lang="en-US" dirty="0" err="1" smtClean="0"/>
              <a:t>Fibre</a:t>
            </a:r>
            <a:r>
              <a:rPr lang="en-US" dirty="0" smtClean="0"/>
              <a:t> Phase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Continued work on transfer </a:t>
            </a:r>
            <a:r>
              <a:rPr lang="en-US" dirty="0"/>
              <a:t>of a radio frequency (RF) reference </a:t>
            </a:r>
            <a:r>
              <a:rPr lang="en-US" dirty="0" smtClean="0"/>
              <a:t>via  shared optical networks</a:t>
            </a:r>
          </a:p>
          <a:p>
            <a:r>
              <a:rPr lang="en-US" dirty="0" smtClean="0"/>
              <a:t>Bi-directional amplifiers required</a:t>
            </a:r>
          </a:p>
          <a:p>
            <a:pPr lvl="1"/>
            <a:r>
              <a:rPr lang="en-US" dirty="0" smtClean="0"/>
              <a:t>Need to split signal at each stage of amplification (typically 80-100 km)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97052"/>
            <a:ext cx="76200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5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Narrabri</a:t>
            </a:r>
            <a:r>
              <a:rPr lang="en-US" dirty="0"/>
              <a:t> – Mopra - </a:t>
            </a:r>
            <a:r>
              <a:rPr lang="en-US" dirty="0" err="1"/>
              <a:t>Narrabri</a:t>
            </a:r>
            <a:r>
              <a:rPr lang="en-US" dirty="0"/>
              <a:t> Transfer</a:t>
            </a:r>
            <a:br>
              <a:rPr lang="en-US" dirty="0"/>
            </a:br>
            <a:endParaRPr lang="en-US" dirty="0"/>
          </a:p>
        </p:txBody>
      </p:sp>
      <p:sp>
        <p:nvSpPr>
          <p:cNvPr id="53250" name="Rectangle 13"/>
          <p:cNvSpPr>
            <a:spLocks noChangeArrowheads="1"/>
          </p:cNvSpPr>
          <p:nvPr/>
        </p:nvSpPr>
        <p:spPr bwMode="auto">
          <a:xfrm>
            <a:off x="8183563" y="0"/>
            <a:ext cx="1052512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960438" y="3292475"/>
            <a:ext cx="158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0">
                <a:solidFill>
                  <a:srgbClr val="0000FF"/>
                </a:solidFill>
              </a:rPr>
              <a:t>Live traffic</a:t>
            </a:r>
          </a:p>
        </p:txBody>
      </p:sp>
      <p:pic>
        <p:nvPicPr>
          <p:cNvPr id="5325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68400"/>
            <a:ext cx="82169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64275" y="1463675"/>
            <a:ext cx="1387475" cy="822325"/>
            <a:chOff x="6126480" y="1554480"/>
            <a:chExt cx="1388745" cy="822960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6126480" y="1783257"/>
              <a:ext cx="686428" cy="59418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A5002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3259" name="TextBox 57"/>
            <p:cNvSpPr txBox="1">
              <a:spLocks noChangeArrowheads="1"/>
            </p:cNvSpPr>
            <p:nvPr/>
          </p:nvSpPr>
          <p:spPr bwMode="auto">
            <a:xfrm>
              <a:off x="6629400" y="1554480"/>
              <a:ext cx="8858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A50021"/>
                  </a:solidFill>
                </a:rPr>
                <a:t>VLBI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933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1613" y="333375"/>
            <a:ext cx="6021387" cy="338138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1600" b="1">
                <a:latin typeface="Arial" charset="0"/>
                <a:cs typeface="Arial" charset="0"/>
              </a:rPr>
              <a:t>Dual-Channel Radiotelescope Measurements on 18/02/2014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12825"/>
            <a:ext cx="40671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88" y="3141663"/>
            <a:ext cx="4129087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54563" y="2678113"/>
            <a:ext cx="376713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600" b="1" kern="0" dirty="0" smtClean="0"/>
              <a:t>Antenna 5 vs Antenna 4,   77 m apart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5900" y="4508500"/>
            <a:ext cx="4059238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600" b="1" kern="0" dirty="0" smtClean="0"/>
              <a:t>Antenna 3 vs Antenna 4,   ~1.x km apart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02163" y="1335088"/>
            <a:ext cx="4243387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600" b="1" kern="0" dirty="0" smtClean="0"/>
              <a:t>Antenna 3 operates in dual channel mode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091113" y="1674813"/>
            <a:ext cx="3079750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600" kern="0" dirty="0" smtClean="0"/>
              <a:t>Antenna signal is processed by </a:t>
            </a:r>
          </a:p>
          <a:p>
            <a:pPr>
              <a:defRPr/>
            </a:pPr>
            <a:r>
              <a:rPr lang="en-US" altLang="en-US" sz="1600" kern="0" dirty="0" smtClean="0"/>
              <a:t>two independent digitizes </a:t>
            </a:r>
          </a:p>
          <a:p>
            <a:pPr>
              <a:defRPr/>
            </a:pPr>
            <a:r>
              <a:rPr lang="en-US" altLang="en-US" sz="1600" kern="0" dirty="0" smtClean="0"/>
              <a:t>on separate timing references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3800" y="844550"/>
            <a:ext cx="286702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600" b="1" kern="0" dirty="0" smtClean="0"/>
              <a:t>Radio telescope at 8.4 GHz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IVTW 2014 - Australia  |  Chris Phillips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0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</a:pPr>
            <a:r>
              <a:rPr lang="en-US" sz="1500" dirty="0" smtClean="0"/>
              <a:t>Astronomy and Space Science</a:t>
            </a:r>
          </a:p>
          <a:p>
            <a:pPr lvl="1">
              <a:lnSpc>
                <a:spcPct val="80000"/>
              </a:lnSpc>
              <a:tabLst>
                <a:tab pos="355600" algn="l"/>
              </a:tabLst>
            </a:pPr>
            <a:r>
              <a:rPr lang="en-US" sz="1500" dirty="0" smtClean="0"/>
              <a:t>Chris Phillips	</a:t>
            </a:r>
            <a:br>
              <a:rPr lang="en-US" sz="1500" dirty="0" smtClean="0"/>
            </a:br>
            <a:r>
              <a:rPr lang="en-US" sz="1500" dirty="0" smtClean="0"/>
              <a:t>LBA Lead Scientist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t</a:t>
            </a:r>
            <a:r>
              <a:rPr lang="en-US" sz="1500" dirty="0" smtClean="0"/>
              <a:t>	+61 2 9372 4608</a:t>
            </a:r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e</a:t>
            </a:r>
            <a:r>
              <a:rPr lang="en-US" sz="1500" dirty="0" smtClean="0"/>
              <a:t>	</a:t>
            </a:r>
            <a:r>
              <a:rPr lang="en-US" sz="1500" dirty="0" err="1" smtClean="0"/>
              <a:t>Chris.Phillips@csiro.au</a:t>
            </a:r>
            <a:endParaRPr lang="en-US" sz="1500" dirty="0" smtClean="0"/>
          </a:p>
          <a:p>
            <a:pPr marL="270000" lvl="2" indent="-270000">
              <a:lnSpc>
                <a:spcPct val="80000"/>
              </a:lnSpc>
              <a:spcAft>
                <a:spcPct val="0"/>
              </a:spcAft>
            </a:pPr>
            <a:r>
              <a:rPr lang="en-US" sz="1500" b="1" dirty="0" smtClean="0"/>
              <a:t>w</a:t>
            </a:r>
            <a:r>
              <a:rPr lang="en-US" sz="1500" dirty="0" smtClean="0"/>
              <a:t>	</a:t>
            </a:r>
            <a:r>
              <a:rPr lang="en-US" sz="1500" dirty="0" err="1" smtClean="0"/>
              <a:t>www.atnf.csiro.au</a:t>
            </a:r>
            <a:endParaRPr lang="en-US" sz="15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sz="1200" b="1" kern="1200" cap="all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Astronomy and SPACE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LBA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96752"/>
            <a:ext cx="8461375" cy="4716871"/>
          </a:xfrm>
        </p:spPr>
        <p:txBody>
          <a:bodyPr>
            <a:noAutofit/>
          </a:bodyPr>
          <a:lstStyle/>
          <a:p>
            <a:r>
              <a:rPr lang="en-US" dirty="0" smtClean="0"/>
              <a:t>ATNF 20% annual budget cut</a:t>
            </a:r>
          </a:p>
          <a:p>
            <a:pPr lvl="1"/>
            <a:r>
              <a:rPr lang="en-US" dirty="0" smtClean="0"/>
              <a:t>Significant cuts to observatories already due to impact of ASKAP</a:t>
            </a:r>
          </a:p>
          <a:p>
            <a:r>
              <a:rPr lang="en-US" dirty="0" smtClean="0"/>
              <a:t>Impact on all existing facilities</a:t>
            </a:r>
          </a:p>
          <a:p>
            <a:r>
              <a:rPr lang="en-US" dirty="0" err="1" smtClean="0"/>
              <a:t>Astro</a:t>
            </a:r>
            <a:r>
              <a:rPr lang="en-US" dirty="0" smtClean="0"/>
              <a:t> and engineering research particularly affected</a:t>
            </a:r>
          </a:p>
          <a:p>
            <a:r>
              <a:rPr lang="en-US" dirty="0" smtClean="0"/>
              <a:t>Tasso </a:t>
            </a:r>
            <a:r>
              <a:rPr lang="en-US" dirty="0" err="1" smtClean="0"/>
              <a:t>Tzioumis</a:t>
            </a:r>
            <a:r>
              <a:rPr lang="en-US" dirty="0" smtClean="0"/>
              <a:t>: Assistant </a:t>
            </a:r>
            <a:r>
              <a:rPr lang="en-US" dirty="0"/>
              <a:t>Director – </a:t>
            </a:r>
            <a:r>
              <a:rPr lang="en-US" dirty="0" smtClean="0"/>
              <a:t>Engineering</a:t>
            </a:r>
          </a:p>
          <a:p>
            <a:r>
              <a:rPr lang="en-US" dirty="0" smtClean="0"/>
              <a:t>Me × ½: LBA Lead Scientist</a:t>
            </a:r>
          </a:p>
          <a:p>
            <a:r>
              <a:rPr lang="en-US" dirty="0" smtClean="0"/>
              <a:t>Curtin continue LBA correlation for next 12 months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763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60748"/>
            <a:ext cx="8461375" cy="4572855"/>
          </a:xfrm>
        </p:spPr>
        <p:txBody>
          <a:bodyPr>
            <a:noAutofit/>
          </a:bodyPr>
          <a:lstStyle/>
          <a:p>
            <a:r>
              <a:rPr lang="en-US" dirty="0" smtClean="0"/>
              <a:t>Reduce staff on site</a:t>
            </a:r>
          </a:p>
          <a:p>
            <a:r>
              <a:rPr lang="en-US" dirty="0" smtClean="0"/>
              <a:t>No onsite observing – Sydney or home institute</a:t>
            </a:r>
          </a:p>
          <a:p>
            <a:r>
              <a:rPr lang="en-US" dirty="0" smtClean="0"/>
              <a:t>Restricted receiver changes</a:t>
            </a:r>
          </a:p>
          <a:p>
            <a:pPr lvl="1"/>
            <a:r>
              <a:rPr lang="en-US" dirty="0" smtClean="0"/>
              <a:t>Standard receivers 1.4 GHz </a:t>
            </a:r>
            <a:r>
              <a:rPr lang="en-US" dirty="0" err="1" smtClean="0"/>
              <a:t>multibeam</a:t>
            </a:r>
            <a:r>
              <a:rPr lang="en-US" dirty="0" smtClean="0"/>
              <a:t> and pulsar 10/50 cm.</a:t>
            </a:r>
          </a:p>
          <a:p>
            <a:pPr lvl="1"/>
            <a:r>
              <a:rPr lang="en-US" dirty="0" smtClean="0"/>
              <a:t>1 “VLBI” swap every 6 months</a:t>
            </a:r>
          </a:p>
          <a:p>
            <a:pPr lvl="1"/>
            <a:r>
              <a:rPr lang="en-US" dirty="0" smtClean="0"/>
              <a:t>2 high frequency receivers each time</a:t>
            </a:r>
          </a:p>
          <a:p>
            <a:r>
              <a:rPr lang="en-US" dirty="0" smtClean="0"/>
              <a:t>Funding received for </a:t>
            </a:r>
            <a:r>
              <a:rPr lang="en-US" dirty="0"/>
              <a:t>wideband 700 MHz to 4 </a:t>
            </a:r>
            <a:r>
              <a:rPr lang="en-US" dirty="0" smtClean="0"/>
              <a:t>GHz receiver</a:t>
            </a:r>
          </a:p>
          <a:p>
            <a:r>
              <a:rPr lang="en-US" dirty="0" smtClean="0"/>
              <a:t>Ongoing testing of 8 Gbps </a:t>
            </a:r>
            <a:r>
              <a:rPr lang="en-US" dirty="0" err="1" smtClean="0"/>
              <a:t>XCube</a:t>
            </a:r>
            <a:r>
              <a:rPr lang="en-US" dirty="0" smtClean="0"/>
              <a:t> sampler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-13494"/>
            <a:ext cx="2268252" cy="17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Reduced operational staff</a:t>
            </a:r>
          </a:p>
          <a:p>
            <a:r>
              <a:rPr lang="en-US" dirty="0" smtClean="0"/>
              <a:t>No onsite observing – </a:t>
            </a:r>
            <a:r>
              <a:rPr lang="en-US" dirty="0"/>
              <a:t>Sydney or home </a:t>
            </a:r>
            <a:r>
              <a:rPr lang="en-US" dirty="0" smtClean="0"/>
              <a:t>institute</a:t>
            </a:r>
          </a:p>
          <a:p>
            <a:r>
              <a:rPr lang="en-US" dirty="0" smtClean="0"/>
              <a:t>Considering focus on large scale projects, unattended observing</a:t>
            </a:r>
          </a:p>
          <a:p>
            <a:r>
              <a:rPr lang="en-US" dirty="0" smtClean="0"/>
              <a:t>No immediate impact on VLBI</a:t>
            </a:r>
          </a:p>
          <a:p>
            <a:r>
              <a:rPr lang="en-US" dirty="0" smtClean="0"/>
              <a:t>Ongoing discussions on wideband voltage output</a:t>
            </a:r>
          </a:p>
          <a:p>
            <a:pPr lvl="1"/>
            <a:r>
              <a:rPr lang="en-US" dirty="0" smtClean="0"/>
              <a:t>Currently restricted to 2x64 MHz despite 2x2 GHz digital frontend</a:t>
            </a:r>
          </a:p>
          <a:p>
            <a:pPr lvl="1"/>
            <a:r>
              <a:rPr lang="en-US" dirty="0" smtClean="0"/>
              <a:t>Using ASKAP processing boards rather than change CABB firmware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-1"/>
            <a:ext cx="2708023" cy="18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Mopra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CSIRO “ceasing funding” of Mopra</a:t>
            </a:r>
          </a:p>
          <a:p>
            <a:r>
              <a:rPr lang="en-US" dirty="0" smtClean="0"/>
              <a:t>External groups considering taking over full operations</a:t>
            </a:r>
          </a:p>
          <a:p>
            <a:pPr lvl="1"/>
            <a:r>
              <a:rPr lang="en-US" dirty="0" smtClean="0"/>
              <a:t>May not include VLBI operations….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-27384"/>
            <a:ext cx="5472100" cy="1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NRN Network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Funding for 10 Gbps networks to Parkes, </a:t>
            </a:r>
          </a:p>
          <a:p>
            <a:r>
              <a:rPr lang="en-US" dirty="0" smtClean="0"/>
              <a:t>ATCA and Mopra</a:t>
            </a:r>
          </a:p>
          <a:p>
            <a:r>
              <a:rPr lang="en-US" dirty="0" smtClean="0"/>
              <a:t>10 Gbps “ring” between observatories </a:t>
            </a:r>
            <a:br>
              <a:rPr lang="en-US" dirty="0" smtClean="0"/>
            </a:br>
            <a:r>
              <a:rPr lang="en-US" dirty="0" smtClean="0"/>
              <a:t>and Sydney for production traffic</a:t>
            </a:r>
          </a:p>
          <a:p>
            <a:pPr lvl="1"/>
            <a:r>
              <a:rPr lang="en-US" dirty="0" smtClean="0"/>
              <a:t>Routed via 10 Gbps firewall in Canberra (shared with rest CSIRO)</a:t>
            </a:r>
          </a:p>
          <a:p>
            <a:r>
              <a:rPr lang="en-US" dirty="0" smtClean="0"/>
              <a:t>10 Gbps dedicated “research” links from observatories to supercomputing facilities around Australia</a:t>
            </a:r>
          </a:p>
          <a:p>
            <a:r>
              <a:rPr lang="en-US" dirty="0" smtClean="0"/>
              <a:t>“First Packet” end Q1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802" y="-16038"/>
            <a:ext cx="1829198" cy="24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9"/>
          <a:stretch/>
        </p:blipFill>
        <p:spPr>
          <a:xfrm>
            <a:off x="179512" y="8622"/>
            <a:ext cx="8820980" cy="60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3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IVTW 2014 - Australia  |  Chris Phillips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69" y="116632"/>
            <a:ext cx="9144000" cy="58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18873</TotalTime>
  <Words>958</Words>
  <Application>Microsoft Macintosh PowerPoint</Application>
  <PresentationFormat>On-screen Show (4:3)</PresentationFormat>
  <Paragraphs>167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CSIRO Theme</vt:lpstr>
      <vt:lpstr>VLBI Developments in Australia</vt:lpstr>
      <vt:lpstr>LBA</vt:lpstr>
      <vt:lpstr>LBA Status </vt:lpstr>
      <vt:lpstr>Parkes</vt:lpstr>
      <vt:lpstr>ATCA</vt:lpstr>
      <vt:lpstr>Mopra</vt:lpstr>
      <vt:lpstr>NRN Network funding</vt:lpstr>
      <vt:lpstr>PowerPoint Presentation</vt:lpstr>
      <vt:lpstr>PowerPoint Presentation</vt:lpstr>
      <vt:lpstr>Galaxy</vt:lpstr>
      <vt:lpstr>ASKAP PAF VLBI</vt:lpstr>
      <vt:lpstr>ASKAP Digital processing</vt:lpstr>
      <vt:lpstr>“Oversampled” filterbank</vt:lpstr>
      <vt:lpstr>VLBI challenges</vt:lpstr>
      <vt:lpstr>Resampling</vt:lpstr>
      <vt:lpstr>FFT Resampling</vt:lpstr>
      <vt:lpstr>PowerPoint Presentation</vt:lpstr>
      <vt:lpstr>PowerPoint Presentation</vt:lpstr>
      <vt:lpstr>PowerPoint Presentation</vt:lpstr>
      <vt:lpstr>7mm/3mm VLBI</vt:lpstr>
      <vt:lpstr>A Global multi-Chan mm-VLBI array</vt:lpstr>
      <vt:lpstr>Optical Fibre Phase Transfer</vt:lpstr>
      <vt:lpstr>Narrabri – Mopra - Narrabri Transfer </vt:lpstr>
      <vt:lpstr>Dual-Channel Radiotelescope Measurements on 18/02/2014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Siobhan</dc:creator>
  <cp:lastModifiedBy>Chris Phillips</cp:lastModifiedBy>
  <cp:revision>141</cp:revision>
  <dcterms:created xsi:type="dcterms:W3CDTF">2012-03-08T08:59:24Z</dcterms:created>
  <dcterms:modified xsi:type="dcterms:W3CDTF">2014-11-11T17:23:49Z</dcterms:modified>
</cp:coreProperties>
</file>