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79" r:id="rId1"/>
  </p:sldMasterIdLst>
  <p:notesMasterIdLst>
    <p:notesMasterId r:id="rId24"/>
  </p:notesMasterIdLst>
  <p:handoutMasterIdLst>
    <p:handoutMasterId r:id="rId25"/>
  </p:handoutMasterIdLst>
  <p:sldIdLst>
    <p:sldId id="256" r:id="rId2"/>
    <p:sldId id="391" r:id="rId3"/>
    <p:sldId id="257" r:id="rId4"/>
    <p:sldId id="393" r:id="rId5"/>
    <p:sldId id="400" r:id="rId6"/>
    <p:sldId id="394" r:id="rId7"/>
    <p:sldId id="343" r:id="rId8"/>
    <p:sldId id="371" r:id="rId9"/>
    <p:sldId id="366" r:id="rId10"/>
    <p:sldId id="379" r:id="rId11"/>
    <p:sldId id="368" r:id="rId12"/>
    <p:sldId id="381" r:id="rId13"/>
    <p:sldId id="384" r:id="rId14"/>
    <p:sldId id="396" r:id="rId15"/>
    <p:sldId id="388" r:id="rId16"/>
    <p:sldId id="397" r:id="rId17"/>
    <p:sldId id="398" r:id="rId18"/>
    <p:sldId id="358" r:id="rId19"/>
    <p:sldId id="399" r:id="rId20"/>
    <p:sldId id="328" r:id="rId21"/>
    <p:sldId id="333" r:id="rId22"/>
    <p:sldId id="360" r:id="rId23"/>
  </p:sldIdLst>
  <p:sldSz cx="9144000" cy="6858000" type="screen4x3"/>
  <p:notesSz cx="6797675" cy="987425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D1E8FF"/>
    <a:srgbClr val="10024A"/>
    <a:srgbClr val="1C065A"/>
    <a:srgbClr val="B9DCFF"/>
    <a:srgbClr val="BDDEFF"/>
    <a:srgbClr val="FFF0C1"/>
    <a:srgbClr val="C9F1FF"/>
    <a:srgbClr val="E3EFF5"/>
    <a:srgbClr val="9B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7" autoAdjust="0"/>
    <p:restoredTop sz="89900" autoAdjust="0"/>
  </p:normalViewPr>
  <p:slideViewPr>
    <p:cSldViewPr>
      <p:cViewPr>
        <p:scale>
          <a:sx n="100" d="100"/>
          <a:sy n="100" d="100"/>
        </p:scale>
        <p:origin x="-972" y="288"/>
      </p:cViewPr>
      <p:guideLst>
        <p:guide orient="horz" pos="2160"/>
        <p:guide pos="2880"/>
      </p:guideLst>
    </p:cSldViewPr>
  </p:slideViewPr>
  <p:outlineViewPr>
    <p:cViewPr>
      <p:scale>
        <a:sx n="33" d="100"/>
        <a:sy n="33" d="100"/>
      </p:scale>
      <p:origin x="246" y="7973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492125"/>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defRPr sz="1200"/>
            </a:lvl1pPr>
          </a:lstStyle>
          <a:p>
            <a:pPr>
              <a:defRPr/>
            </a:pPr>
            <a:endParaRPr lang="ru-RU"/>
          </a:p>
        </p:txBody>
      </p:sp>
      <p:sp>
        <p:nvSpPr>
          <p:cNvPr id="47107" name="Rectangle 3"/>
          <p:cNvSpPr>
            <a:spLocks noGrp="1" noChangeArrowheads="1"/>
          </p:cNvSpPr>
          <p:nvPr>
            <p:ph type="dt" sz="quarter" idx="1"/>
          </p:nvPr>
        </p:nvSpPr>
        <p:spPr bwMode="auto">
          <a:xfrm>
            <a:off x="3851275" y="0"/>
            <a:ext cx="2946400" cy="492125"/>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r">
              <a:defRPr sz="1200"/>
            </a:lvl1pPr>
          </a:lstStyle>
          <a:p>
            <a:pPr>
              <a:defRPr/>
            </a:pPr>
            <a:endParaRPr lang="ru-RU"/>
          </a:p>
        </p:txBody>
      </p:sp>
      <p:sp>
        <p:nvSpPr>
          <p:cNvPr id="47108" name="Rectangle 4"/>
          <p:cNvSpPr>
            <a:spLocks noGrp="1" noChangeArrowheads="1"/>
          </p:cNvSpPr>
          <p:nvPr>
            <p:ph type="ftr" sz="quarter" idx="2"/>
          </p:nvPr>
        </p:nvSpPr>
        <p:spPr bwMode="auto">
          <a:xfrm>
            <a:off x="0" y="9382125"/>
            <a:ext cx="2946400" cy="492125"/>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defRPr sz="1200"/>
            </a:lvl1pPr>
          </a:lstStyle>
          <a:p>
            <a:pPr>
              <a:defRPr/>
            </a:pPr>
            <a:r>
              <a:rPr lang="en-US" smtClean="0"/>
              <a:t>P.N.Lebedev Institute Astrospace Center</a:t>
            </a:r>
            <a:endParaRPr lang="ru-RU"/>
          </a:p>
        </p:txBody>
      </p:sp>
      <p:sp>
        <p:nvSpPr>
          <p:cNvPr id="47109" name="Rectangle 5"/>
          <p:cNvSpPr>
            <a:spLocks noGrp="1" noChangeArrowheads="1"/>
          </p:cNvSpPr>
          <p:nvPr>
            <p:ph type="sldNum" sz="quarter" idx="3"/>
          </p:nvPr>
        </p:nvSpPr>
        <p:spPr bwMode="auto">
          <a:xfrm>
            <a:off x="3851275" y="9382125"/>
            <a:ext cx="2946400" cy="492125"/>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r">
              <a:defRPr sz="1200"/>
            </a:lvl1pPr>
          </a:lstStyle>
          <a:p>
            <a:pPr>
              <a:defRPr/>
            </a:pPr>
            <a:fld id="{5F5290AA-C7F4-4B3F-8928-1FEAD290E954}" type="slidenum">
              <a:rPr lang="ru-RU"/>
              <a:pPr>
                <a:defRPr/>
              </a:pPr>
              <a:t>‹#›</a:t>
            </a:fld>
            <a:endParaRPr lang="ru-RU"/>
          </a:p>
        </p:txBody>
      </p:sp>
    </p:spTree>
    <p:extLst>
      <p:ext uri="{BB962C8B-B14F-4D97-AF65-F5344CB8AC3E}">
        <p14:creationId xmlns:p14="http://schemas.microsoft.com/office/powerpoint/2010/main" val="37757316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A0A69418-C521-41D4-A382-221049495A3C}" type="datetimeFigureOut">
              <a:rPr lang="ru-RU" smtClean="0"/>
              <a:pPr/>
              <a:t>11.11.2014</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r>
              <a:rPr lang="en-US" smtClean="0"/>
              <a:t>P.N.Lebedev Institute Astrospace Center</a:t>
            </a:r>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2B9635AD-5772-4BD5-97AB-80D86C762009}" type="slidenum">
              <a:rPr lang="ru-RU" smtClean="0"/>
              <a:pPr/>
              <a:t>‹#›</a:t>
            </a:fld>
            <a:endParaRPr lang="ru-RU"/>
          </a:p>
        </p:txBody>
      </p:sp>
    </p:spTree>
    <p:extLst>
      <p:ext uri="{BB962C8B-B14F-4D97-AF65-F5344CB8AC3E}">
        <p14:creationId xmlns:p14="http://schemas.microsoft.com/office/powerpoint/2010/main" val="249916348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5" name="Нижний колонтитул 4"/>
          <p:cNvSpPr>
            <a:spLocks noGrp="1"/>
          </p:cNvSpPr>
          <p:nvPr>
            <p:ph type="ftr" sz="quarter" idx="10"/>
          </p:nvPr>
        </p:nvSpPr>
        <p:spPr/>
        <p:txBody>
          <a:bodyPr/>
          <a:lstStyle/>
          <a:p>
            <a:r>
              <a:rPr lang="en-US" smtClean="0"/>
              <a:t>P.N.Lebedev Institute Astrospace Center</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0"/>
          </p:nvPr>
        </p:nvSpPr>
        <p:spPr/>
        <p:txBody>
          <a:bodyPr/>
          <a:lstStyle/>
          <a:p>
            <a:r>
              <a:rPr lang="en-US" smtClean="0"/>
              <a:t>P.N.Lebedev Institute Astrospace Center</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ижний колонтитул 3"/>
          <p:cNvSpPr>
            <a:spLocks noGrp="1"/>
          </p:cNvSpPr>
          <p:nvPr>
            <p:ph type="ftr" sz="quarter" idx="10"/>
          </p:nvPr>
        </p:nvSpPr>
        <p:spPr/>
        <p:txBody>
          <a:bodyPr/>
          <a:lstStyle/>
          <a:p>
            <a:r>
              <a:rPr lang="en-US" smtClean="0"/>
              <a:t>P.N.Lebedev Institute Astrospace Center</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endParaRPr lang="ru-RU"/>
          </a:p>
        </p:txBody>
      </p:sp>
      <p:sp>
        <p:nvSpPr>
          <p:cNvPr id="12" name="Нижний колонтитул 16"/>
          <p:cNvSpPr>
            <a:spLocks noGrp="1"/>
          </p:cNvSpPr>
          <p:nvPr>
            <p:ph type="ftr" sz="quarter" idx="11"/>
          </p:nvPr>
        </p:nvSpPr>
        <p:spPr/>
        <p:txBody>
          <a:bodyPr/>
          <a:lstStyle>
            <a:lvl1pPr>
              <a:defRPr/>
            </a:lvl1pPr>
          </a:lstStyle>
          <a:p>
            <a:pPr>
              <a:defRPr/>
            </a:pPr>
            <a:r>
              <a:rPr lang="en-US" smtClean="0"/>
              <a:t>Radioastron</a:t>
            </a:r>
            <a:endParaRPr lang="ru-RU"/>
          </a:p>
        </p:txBody>
      </p:sp>
      <p:sp>
        <p:nvSpPr>
          <p:cNvPr id="13" name="Номер слайда 28"/>
          <p:cNvSpPr>
            <a:spLocks noGrp="1"/>
          </p:cNvSpPr>
          <p:nvPr>
            <p:ph type="sldNum" sz="quarter" idx="12"/>
          </p:nvPr>
        </p:nvSpPr>
        <p:spPr/>
        <p:txBody>
          <a:bodyPr/>
          <a:lstStyle>
            <a:lvl1pPr>
              <a:defRPr sz="1400" smtClean="0">
                <a:solidFill>
                  <a:srgbClr val="FFFFFF"/>
                </a:solidFill>
              </a:defRPr>
            </a:lvl1pPr>
          </a:lstStyle>
          <a:p>
            <a:pPr>
              <a:defRPr/>
            </a:pPr>
            <a:fld id="{A18D1488-A6B4-4BFA-BE98-39332FFECAF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Radioastron</a:t>
            </a:r>
            <a:endParaRPr lang="ru-RU"/>
          </a:p>
        </p:txBody>
      </p:sp>
      <p:sp>
        <p:nvSpPr>
          <p:cNvPr id="6" name="Номер слайда 22"/>
          <p:cNvSpPr>
            <a:spLocks noGrp="1"/>
          </p:cNvSpPr>
          <p:nvPr>
            <p:ph type="sldNum" sz="quarter" idx="12"/>
          </p:nvPr>
        </p:nvSpPr>
        <p:spPr/>
        <p:txBody>
          <a:bodyPr/>
          <a:lstStyle>
            <a:lvl1pPr>
              <a:defRPr/>
            </a:lvl1pPr>
          </a:lstStyle>
          <a:p>
            <a:pPr>
              <a:defRPr/>
            </a:pPr>
            <a:fld id="{F225D325-2693-4683-8350-CC4B156EF45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Radioastron</a:t>
            </a:r>
            <a:endParaRPr lang="ru-RU"/>
          </a:p>
        </p:txBody>
      </p:sp>
      <p:sp>
        <p:nvSpPr>
          <p:cNvPr id="6" name="Номер слайда 22"/>
          <p:cNvSpPr>
            <a:spLocks noGrp="1"/>
          </p:cNvSpPr>
          <p:nvPr>
            <p:ph type="sldNum" sz="quarter" idx="12"/>
          </p:nvPr>
        </p:nvSpPr>
        <p:spPr/>
        <p:txBody>
          <a:bodyPr/>
          <a:lstStyle>
            <a:lvl1pPr>
              <a:defRPr/>
            </a:lvl1pPr>
          </a:lstStyle>
          <a:p>
            <a:pPr>
              <a:defRPr/>
            </a:pPr>
            <a:fld id="{9D4E28C1-AEC6-40F1-A4B4-B9DED8DE3E8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Radioastron</a:t>
            </a:r>
            <a:endParaRPr lang="ru-RU"/>
          </a:p>
        </p:txBody>
      </p:sp>
      <p:sp>
        <p:nvSpPr>
          <p:cNvPr id="6" name="Номер слайда 22"/>
          <p:cNvSpPr>
            <a:spLocks noGrp="1"/>
          </p:cNvSpPr>
          <p:nvPr>
            <p:ph type="sldNum" sz="quarter" idx="12"/>
          </p:nvPr>
        </p:nvSpPr>
        <p:spPr/>
        <p:txBody>
          <a:bodyPr/>
          <a:lstStyle>
            <a:lvl1pPr>
              <a:defRPr/>
            </a:lvl1pPr>
          </a:lstStyle>
          <a:p>
            <a:pPr>
              <a:defRPr/>
            </a:pPr>
            <a:fld id="{637F370C-3806-4A7B-AD99-82A3AF70FBD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Скругленный прямоугольник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endParaRPr lang="ru-RU"/>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r>
              <a:rPr lang="en-US" smtClean="0"/>
              <a:t>Radioastron</a:t>
            </a:r>
            <a:endParaRPr lang="ru-RU"/>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pPr>
              <a:defRPr/>
            </a:pPr>
            <a:fld id="{3516DD2D-3EA1-417A-8F32-729E0C85BE8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en-US" smtClean="0"/>
              <a:t>Radioastron</a:t>
            </a:r>
            <a:endParaRPr lang="ru-RU"/>
          </a:p>
        </p:txBody>
      </p:sp>
      <p:sp>
        <p:nvSpPr>
          <p:cNvPr id="7" name="Номер слайда 22"/>
          <p:cNvSpPr>
            <a:spLocks noGrp="1"/>
          </p:cNvSpPr>
          <p:nvPr>
            <p:ph type="sldNum" sz="quarter" idx="12"/>
          </p:nvPr>
        </p:nvSpPr>
        <p:spPr/>
        <p:txBody>
          <a:bodyPr/>
          <a:lstStyle>
            <a:lvl1pPr>
              <a:defRPr/>
            </a:lvl1pPr>
          </a:lstStyle>
          <a:p>
            <a:pPr>
              <a:defRPr/>
            </a:pPr>
            <a:fld id="{C11E16C0-2538-4941-855B-6381A8C84B1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r>
              <a:rPr lang="en-US" smtClean="0"/>
              <a:t>Radioastron</a:t>
            </a:r>
            <a:endParaRPr lang="ru-RU"/>
          </a:p>
        </p:txBody>
      </p:sp>
      <p:sp>
        <p:nvSpPr>
          <p:cNvPr id="9" name="Номер слайда 22"/>
          <p:cNvSpPr>
            <a:spLocks noGrp="1"/>
          </p:cNvSpPr>
          <p:nvPr>
            <p:ph type="sldNum" sz="quarter" idx="12"/>
          </p:nvPr>
        </p:nvSpPr>
        <p:spPr/>
        <p:txBody>
          <a:bodyPr/>
          <a:lstStyle>
            <a:lvl1pPr>
              <a:defRPr/>
            </a:lvl1pPr>
          </a:lstStyle>
          <a:p>
            <a:pPr>
              <a:defRPr/>
            </a:pPr>
            <a:fld id="{A83E5F32-D815-4D63-971E-9C169988FEB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r>
              <a:rPr lang="en-US" smtClean="0"/>
              <a:t>Radioastron</a:t>
            </a:r>
            <a:endParaRPr lang="ru-RU"/>
          </a:p>
        </p:txBody>
      </p:sp>
      <p:sp>
        <p:nvSpPr>
          <p:cNvPr id="5" name="Номер слайда 22"/>
          <p:cNvSpPr>
            <a:spLocks noGrp="1"/>
          </p:cNvSpPr>
          <p:nvPr>
            <p:ph type="sldNum" sz="quarter" idx="12"/>
          </p:nvPr>
        </p:nvSpPr>
        <p:spPr/>
        <p:txBody>
          <a:bodyPr/>
          <a:lstStyle>
            <a:lvl1pPr>
              <a:defRPr/>
            </a:lvl1pPr>
          </a:lstStyle>
          <a:p>
            <a:pPr>
              <a:defRPr/>
            </a:pPr>
            <a:fld id="{BFF7348F-CC55-44DD-B1F3-C21406EE717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r>
              <a:rPr lang="en-US" smtClean="0"/>
              <a:t>Radioastron</a:t>
            </a:r>
            <a:endParaRPr lang="ru-RU"/>
          </a:p>
        </p:txBody>
      </p:sp>
      <p:sp>
        <p:nvSpPr>
          <p:cNvPr id="4" name="Номер слайда 22"/>
          <p:cNvSpPr>
            <a:spLocks noGrp="1"/>
          </p:cNvSpPr>
          <p:nvPr>
            <p:ph type="sldNum" sz="quarter" idx="12"/>
          </p:nvPr>
        </p:nvSpPr>
        <p:spPr/>
        <p:txBody>
          <a:bodyPr/>
          <a:lstStyle>
            <a:lvl1pPr>
              <a:defRPr/>
            </a:lvl1pPr>
          </a:lstStyle>
          <a:p>
            <a:pPr>
              <a:defRPr/>
            </a:pPr>
            <a:fld id="{8F1A3294-7E8A-4473-9FC9-8DA227D244E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endParaRPr lang="ru-RU"/>
          </a:p>
        </p:txBody>
      </p:sp>
      <p:sp>
        <p:nvSpPr>
          <p:cNvPr id="8" name="Нижний колонтитул 5"/>
          <p:cNvSpPr>
            <a:spLocks noGrp="1"/>
          </p:cNvSpPr>
          <p:nvPr>
            <p:ph type="ftr" sz="quarter" idx="11"/>
          </p:nvPr>
        </p:nvSpPr>
        <p:spPr/>
        <p:txBody>
          <a:bodyPr/>
          <a:lstStyle>
            <a:lvl1pPr>
              <a:defRPr/>
            </a:lvl1pPr>
          </a:lstStyle>
          <a:p>
            <a:pPr>
              <a:defRPr/>
            </a:pPr>
            <a:r>
              <a:rPr lang="en-US" smtClean="0"/>
              <a:t>Radioastron</a:t>
            </a:r>
            <a:endParaRPr lang="ru-RU"/>
          </a:p>
        </p:txBody>
      </p:sp>
      <p:sp>
        <p:nvSpPr>
          <p:cNvPr id="9" name="Номер слайда 6"/>
          <p:cNvSpPr>
            <a:spLocks noGrp="1"/>
          </p:cNvSpPr>
          <p:nvPr>
            <p:ph type="sldNum" sz="quarter" idx="12"/>
          </p:nvPr>
        </p:nvSpPr>
        <p:spPr/>
        <p:txBody>
          <a:bodyPr/>
          <a:lstStyle>
            <a:lvl1pPr>
              <a:defRPr/>
            </a:lvl1pPr>
          </a:lstStyle>
          <a:p>
            <a:pPr>
              <a:defRPr/>
            </a:pPr>
            <a:fld id="{86A03AB7-4DA6-419D-A0F9-484D50EE78C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r>
              <a:rPr lang="en-US" smtClean="0"/>
              <a:t>Radioastron</a:t>
            </a:r>
            <a:endParaRPr lang="ru-RU"/>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1259B54C-CEDA-4E1A-B8AD-A323F5E015C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Заголовок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ru-RU" smtClean="0"/>
              <a:t>Образец заголовка</a:t>
            </a:r>
            <a:endParaRPr lang="en-US" smtClean="0"/>
          </a:p>
        </p:txBody>
      </p:sp>
      <p:sp>
        <p:nvSpPr>
          <p:cNvPr id="5125" name="Текст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r>
              <a:rPr lang="en-US" smtClean="0"/>
              <a:t>Radioastron</a:t>
            </a:r>
            <a:endParaRPr lang="ru-RU"/>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B2B9E544-ED16-404C-9C1A-968A6DE3D34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02" r:id="rId1"/>
    <p:sldLayoutId id="2147484695" r:id="rId2"/>
    <p:sldLayoutId id="2147484703" r:id="rId3"/>
    <p:sldLayoutId id="2147484696" r:id="rId4"/>
    <p:sldLayoutId id="2147484697" r:id="rId5"/>
    <p:sldLayoutId id="2147484698" r:id="rId6"/>
    <p:sldLayoutId id="2147484699" r:id="rId7"/>
    <p:sldLayoutId id="2147484704" r:id="rId8"/>
    <p:sldLayoutId id="2147484705" r:id="rId9"/>
    <p:sldLayoutId id="2147484700" r:id="rId10"/>
    <p:sldLayoutId id="2147484701" r:id="rId11"/>
  </p:sldLayoutIdLst>
  <p:hf sldNum="0"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10" Type="http://schemas.openxmlformats.org/officeDocument/2006/relationships/image" Target="../media/image18.png"/><Relationship Id="rId4" Type="http://schemas.openxmlformats.org/officeDocument/2006/relationships/image" Target="../media/image12.wmf"/><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40.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37.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gi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1547664" y="3573016"/>
            <a:ext cx="6408737" cy="1800200"/>
          </a:xfrm>
        </p:spPr>
        <p:txBody>
          <a:bodyPr/>
          <a:lstStyle/>
          <a:p>
            <a:r>
              <a:rPr lang="en-US" sz="2400" dirty="0" err="1" smtClean="0">
                <a:solidFill>
                  <a:srgbClr val="1C065A"/>
                </a:solidFill>
              </a:rPr>
              <a:t>Shatskaya</a:t>
            </a:r>
            <a:r>
              <a:rPr lang="en-US" sz="2400" dirty="0" smtClean="0">
                <a:solidFill>
                  <a:srgbClr val="1C065A"/>
                </a:solidFill>
              </a:rPr>
              <a:t> M, </a:t>
            </a:r>
            <a:r>
              <a:rPr lang="en-US" sz="2400" dirty="0" err="1" smtClean="0">
                <a:solidFill>
                  <a:srgbClr val="1C065A"/>
                </a:solidFill>
              </a:rPr>
              <a:t>Abramov</a:t>
            </a:r>
            <a:r>
              <a:rPr lang="en-US" sz="2400" dirty="0" smtClean="0">
                <a:solidFill>
                  <a:srgbClr val="1C065A"/>
                </a:solidFill>
              </a:rPr>
              <a:t> A., </a:t>
            </a:r>
            <a:r>
              <a:rPr lang="en-US" sz="2400" dirty="0" err="1" smtClean="0">
                <a:solidFill>
                  <a:srgbClr val="1C065A"/>
                </a:solidFill>
              </a:rPr>
              <a:t>Fedorov</a:t>
            </a:r>
            <a:r>
              <a:rPr lang="en-US" sz="2400" dirty="0" smtClean="0">
                <a:solidFill>
                  <a:srgbClr val="1C065A"/>
                </a:solidFill>
              </a:rPr>
              <a:t> N., </a:t>
            </a:r>
            <a:r>
              <a:rPr lang="en-US" sz="2400" dirty="0" err="1" smtClean="0">
                <a:solidFill>
                  <a:srgbClr val="1C065A"/>
                </a:solidFill>
              </a:rPr>
              <a:t>Kostenko</a:t>
            </a:r>
            <a:r>
              <a:rPr lang="en-US" sz="2400" dirty="0" smtClean="0">
                <a:solidFill>
                  <a:srgbClr val="1C065A"/>
                </a:solidFill>
              </a:rPr>
              <a:t> V., </a:t>
            </a:r>
            <a:r>
              <a:rPr lang="en-US" sz="2400" dirty="0" err="1" smtClean="0">
                <a:solidFill>
                  <a:srgbClr val="1C065A"/>
                </a:solidFill>
              </a:rPr>
              <a:t>Likhachev</a:t>
            </a:r>
            <a:r>
              <a:rPr lang="en-US" sz="2400" dirty="0" smtClean="0">
                <a:solidFill>
                  <a:srgbClr val="1C065A"/>
                </a:solidFill>
              </a:rPr>
              <a:t> S., </a:t>
            </a:r>
            <a:r>
              <a:rPr lang="en-US" sz="2400" dirty="0" err="1" smtClean="0">
                <a:solidFill>
                  <a:srgbClr val="1C065A"/>
                </a:solidFill>
              </a:rPr>
              <a:t>Seliverstov</a:t>
            </a:r>
            <a:r>
              <a:rPr lang="en-US" sz="2400" dirty="0" smtClean="0">
                <a:solidFill>
                  <a:srgbClr val="1C065A"/>
                </a:solidFill>
              </a:rPr>
              <a:t> S., </a:t>
            </a:r>
            <a:r>
              <a:rPr lang="en-US" sz="2400" dirty="0" err="1" smtClean="0">
                <a:solidFill>
                  <a:srgbClr val="1C065A"/>
                </a:solidFill>
              </a:rPr>
              <a:t>Sichev</a:t>
            </a:r>
            <a:r>
              <a:rPr lang="en-US" sz="2400" dirty="0" smtClean="0">
                <a:solidFill>
                  <a:srgbClr val="1C065A"/>
                </a:solidFill>
              </a:rPr>
              <a:t> D. </a:t>
            </a:r>
            <a:br>
              <a:rPr lang="en-US" sz="2400" dirty="0" smtClean="0">
                <a:solidFill>
                  <a:srgbClr val="1C065A"/>
                </a:solidFill>
              </a:rPr>
            </a:br>
            <a:r>
              <a:rPr lang="en-US" sz="2400" dirty="0" err="1" smtClean="0">
                <a:solidFill>
                  <a:srgbClr val="1C065A"/>
                </a:solidFill>
              </a:rPr>
              <a:t>Astro</a:t>
            </a:r>
            <a:r>
              <a:rPr lang="en-US" sz="2400" dirty="0" smtClean="0">
                <a:solidFill>
                  <a:srgbClr val="1C065A"/>
                </a:solidFill>
              </a:rPr>
              <a:t> Space Center, P. </a:t>
            </a:r>
            <a:r>
              <a:rPr lang="en-US" sz="2400" dirty="0" err="1" smtClean="0">
                <a:solidFill>
                  <a:srgbClr val="1C065A"/>
                </a:solidFill>
              </a:rPr>
              <a:t>Lebedev</a:t>
            </a:r>
            <a:r>
              <a:rPr lang="en-US" sz="2400" dirty="0" smtClean="0">
                <a:solidFill>
                  <a:srgbClr val="1C065A"/>
                </a:solidFill>
              </a:rPr>
              <a:t> Physical Institute, RAS, Moscow, Russia</a:t>
            </a:r>
            <a:r>
              <a:rPr lang="en-US" sz="2400" dirty="0" smtClean="0"/>
              <a:t/>
            </a:r>
            <a:br>
              <a:rPr lang="en-US" sz="2400" dirty="0" smtClean="0"/>
            </a:br>
            <a:endParaRPr lang="ru-RU" i="1" dirty="0" smtClean="0">
              <a:latin typeface="Arial" charset="0"/>
              <a:cs typeface="Arial" charset="0"/>
            </a:endParaRPr>
          </a:p>
        </p:txBody>
      </p:sp>
      <p:sp>
        <p:nvSpPr>
          <p:cNvPr id="6146" name="Rectangle 2"/>
          <p:cNvSpPr>
            <a:spLocks noGrp="1" noChangeArrowheads="1"/>
          </p:cNvSpPr>
          <p:nvPr>
            <p:ph type="ctrTitle"/>
          </p:nvPr>
        </p:nvSpPr>
        <p:spPr>
          <a:xfrm>
            <a:off x="0" y="1196975"/>
            <a:ext cx="9144000" cy="2087563"/>
          </a:xfrm>
        </p:spPr>
        <p:txBody>
          <a:bodyPr>
            <a:normAutofit/>
          </a:bodyPr>
          <a:lstStyle/>
          <a:p>
            <a:pPr fontAlgn="auto">
              <a:spcAft>
                <a:spcPts val="0"/>
              </a:spcAft>
              <a:defRPr/>
            </a:pPr>
            <a:r>
              <a:rPr lang="en-US" sz="4400" dirty="0" smtClean="0"/>
              <a:t>Data Processing Center for Space VLBI Projects Implementation</a:t>
            </a:r>
            <a:endParaRPr lang="ru-RU" sz="4800" b="1" dirty="0">
              <a:solidFill>
                <a:srgbClr val="00206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5432" y="404664"/>
            <a:ext cx="4042792" cy="702568"/>
          </a:xfrm>
        </p:spPr>
        <p:txBody>
          <a:bodyPr>
            <a:normAutofit/>
          </a:bodyPr>
          <a:lstStyle/>
          <a:p>
            <a:r>
              <a:rPr lang="en-US" sz="3600" b="1" dirty="0" smtClean="0">
                <a:solidFill>
                  <a:srgbClr val="C00000"/>
                </a:solidFill>
                <a:latin typeface="Times New Roman" pitchFamily="18" charset="0"/>
                <a:cs typeface="Times New Roman" pitchFamily="18" charset="0"/>
              </a:rPr>
              <a:t>Archive on HDD</a:t>
            </a:r>
            <a:endParaRPr lang="ru-RU" sz="3600" b="1" dirty="0">
              <a:solidFill>
                <a:srgbClr val="C00000"/>
              </a:solidFill>
              <a:latin typeface="Times New Roman" pitchFamily="18" charset="0"/>
              <a:cs typeface="Times New Roman" pitchFamily="18" charset="0"/>
            </a:endParaRPr>
          </a:p>
        </p:txBody>
      </p:sp>
      <p:pic>
        <p:nvPicPr>
          <p:cNvPr id="4" name="Picture 990"/>
          <p:cNvPicPr>
            <a:picLocks noGrp="1" noChangeAspect="1" noChangeArrowheads="1"/>
          </p:cNvPicPr>
          <p:nvPr>
            <p:ph sz="quarter" idx="1"/>
          </p:nvPr>
        </p:nvPicPr>
        <p:blipFill>
          <a:blip r:embed="rId2" cstate="print"/>
          <a:srcRect/>
          <a:stretch>
            <a:fillRect/>
          </a:stretch>
        </p:blipFill>
        <p:spPr bwMode="auto">
          <a:xfrm>
            <a:off x="1038622" y="1196752"/>
            <a:ext cx="6845746" cy="4668799"/>
          </a:xfrm>
          <a:prstGeom prst="rect">
            <a:avLst/>
          </a:prstGeom>
          <a:noFill/>
          <a:ln w="9525">
            <a:noFill/>
            <a:miter lim="800000"/>
            <a:headEnd/>
            <a:tailEnd/>
          </a:ln>
        </p:spPr>
      </p:pic>
      <p:sp>
        <p:nvSpPr>
          <p:cNvPr id="6" name="Содержимое 2"/>
          <p:cNvSpPr txBox="1">
            <a:spLocks/>
          </p:cNvSpPr>
          <p:nvPr/>
        </p:nvSpPr>
        <p:spPr bwMode="auto">
          <a:xfrm>
            <a:off x="971600" y="5949280"/>
            <a:ext cx="734481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defRPr/>
            </a:pPr>
            <a:r>
              <a:rPr kumimoji="0" lang="en-US" sz="28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Total amount of data today is more than 1100TB</a:t>
            </a:r>
            <a:endParaRPr kumimoji="0" lang="ru-RU" sz="28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p:txBody>
      </p:sp>
      <p:pic>
        <p:nvPicPr>
          <p:cNvPr id="11" name="Picture 2" descr="G:\2014_10_Нидерланды\rot1.gif"/>
          <p:cNvPicPr>
            <a:picLocks noChangeAspect="1" noChangeArrowheads="1"/>
          </p:cNvPicPr>
          <p:nvPr/>
        </p:nvPicPr>
        <p:blipFill>
          <a:blip r:embed="rId3" cstate="print"/>
          <a:srcRect/>
          <a:stretch>
            <a:fillRect/>
          </a:stretch>
        </p:blipFill>
        <p:spPr bwMode="auto">
          <a:xfrm>
            <a:off x="7740352" y="116632"/>
            <a:ext cx="876300" cy="714375"/>
          </a:xfrm>
          <a:prstGeom prst="rect">
            <a:avLst/>
          </a:prstGeom>
          <a:noFill/>
        </p:spPr>
      </p:pic>
      <p:sp>
        <p:nvSpPr>
          <p:cNvPr id="12"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descr="ASC_Net_Diagram v5_easy_IP_2014_Cospar.jpg"/>
          <p:cNvPicPr>
            <a:picLocks noChangeAspect="1"/>
          </p:cNvPicPr>
          <p:nvPr/>
        </p:nvPicPr>
        <p:blipFill>
          <a:blip r:embed="rId2" cstate="print"/>
          <a:srcRect/>
          <a:stretch>
            <a:fillRect/>
          </a:stretch>
        </p:blipFill>
        <p:spPr bwMode="auto">
          <a:xfrm>
            <a:off x="179388" y="2133600"/>
            <a:ext cx="8648700" cy="3817938"/>
          </a:xfrm>
          <a:prstGeom prst="rect">
            <a:avLst/>
          </a:prstGeom>
          <a:noFill/>
          <a:ln w="9525">
            <a:noFill/>
            <a:miter lim="800000"/>
            <a:headEnd/>
            <a:tailEnd/>
          </a:ln>
        </p:spPr>
      </p:pic>
      <p:sp>
        <p:nvSpPr>
          <p:cNvPr id="19459" name="Прямоугольник 4"/>
          <p:cNvSpPr>
            <a:spLocks noChangeArrowheads="1"/>
          </p:cNvSpPr>
          <p:nvPr/>
        </p:nvSpPr>
        <p:spPr bwMode="auto">
          <a:xfrm>
            <a:off x="1475060" y="910461"/>
            <a:ext cx="6337300" cy="646331"/>
          </a:xfrm>
          <a:prstGeom prst="rect">
            <a:avLst/>
          </a:prstGeom>
          <a:noFill/>
          <a:ln w="9525">
            <a:noFill/>
            <a:miter lim="800000"/>
            <a:headEnd/>
            <a:tailEnd/>
          </a:ln>
        </p:spPr>
        <p:txBody>
          <a:bodyPr>
            <a:spAutoFit/>
          </a:bodyPr>
          <a:lstStyle/>
          <a:p>
            <a:pPr algn="ctr">
              <a:buFont typeface="Wingdings 2" pitchFamily="18" charset="2"/>
              <a:buNone/>
            </a:pPr>
            <a:r>
              <a:rPr lang="en-US" sz="3600" b="1" dirty="0">
                <a:solidFill>
                  <a:srgbClr val="C00000"/>
                </a:solidFill>
                <a:latin typeface="Times New Roman" pitchFamily="18" charset="0"/>
                <a:cs typeface="Times New Roman" pitchFamily="18" charset="0"/>
              </a:rPr>
              <a:t>Channels of communication</a:t>
            </a:r>
            <a:endParaRPr lang="ru-RU" sz="3600" b="1" dirty="0">
              <a:solidFill>
                <a:srgbClr val="C00000"/>
              </a:solidFill>
              <a:latin typeface="Times New Roman" pitchFamily="18" charset="0"/>
              <a:cs typeface="Times New Roman" pitchFamily="18" charset="0"/>
            </a:endParaRPr>
          </a:p>
        </p:txBody>
      </p:sp>
      <p:pic>
        <p:nvPicPr>
          <p:cNvPr id="6" name="Picture 2" descr="G:\2014_10_Нидерланды\rot1.gif"/>
          <p:cNvPicPr>
            <a:picLocks noChangeAspect="1" noChangeArrowheads="1"/>
          </p:cNvPicPr>
          <p:nvPr/>
        </p:nvPicPr>
        <p:blipFill>
          <a:blip r:embed="rId3" cstate="print"/>
          <a:srcRect/>
          <a:stretch>
            <a:fillRect/>
          </a:stretch>
        </p:blipFill>
        <p:spPr bwMode="auto">
          <a:xfrm>
            <a:off x="7740352" y="116632"/>
            <a:ext cx="876300" cy="714375"/>
          </a:xfrm>
          <a:prstGeom prst="rect">
            <a:avLst/>
          </a:prstGeom>
          <a:noFill/>
        </p:spPr>
      </p:pic>
      <p:sp>
        <p:nvSpPr>
          <p:cNvPr id="7"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611560" y="616421"/>
            <a:ext cx="6840760" cy="868363"/>
          </a:xfrm>
        </p:spPr>
        <p:txBody>
          <a:bodyPr/>
          <a:lstStyle/>
          <a:p>
            <a:pPr algn="ctr"/>
            <a:r>
              <a:rPr lang="en-US" b="1" dirty="0" smtClean="0">
                <a:solidFill>
                  <a:srgbClr val="C00000"/>
                </a:solidFill>
                <a:latin typeface="Times New Roman" pitchFamily="18" charset="0"/>
                <a:cs typeface="Times New Roman" pitchFamily="18" charset="0"/>
              </a:rPr>
              <a:t>Scientific Data Transferring </a:t>
            </a:r>
            <a:endParaRPr lang="ru-RU" b="1" dirty="0" smtClean="0">
              <a:solidFill>
                <a:srgbClr val="C00000"/>
              </a:solidFill>
              <a:latin typeface="Times New Roman" pitchFamily="18" charset="0"/>
              <a:cs typeface="Times New Roman" pitchFamily="18" charset="0"/>
            </a:endParaRPr>
          </a:p>
        </p:txBody>
      </p:sp>
      <p:sp>
        <p:nvSpPr>
          <p:cNvPr id="27651" name="Содержимое 2"/>
          <p:cNvSpPr>
            <a:spLocks noGrp="1"/>
          </p:cNvSpPr>
          <p:nvPr>
            <p:ph sz="quarter" idx="1"/>
          </p:nvPr>
        </p:nvSpPr>
        <p:spPr>
          <a:xfrm>
            <a:off x="251520" y="1795264"/>
            <a:ext cx="8568952" cy="4658072"/>
          </a:xfrm>
        </p:spPr>
        <p:txBody>
          <a:bodyPr>
            <a:normAutofit/>
          </a:bodyPr>
          <a:lstStyle/>
          <a:p>
            <a:r>
              <a:rPr lang="en-US" sz="2800" dirty="0" smtClean="0">
                <a:latin typeface="Times New Roman" pitchFamily="18" charset="0"/>
                <a:cs typeface="Times New Roman" pitchFamily="18" charset="0"/>
              </a:rPr>
              <a:t>100 GB – 1 hour</a:t>
            </a:r>
          </a:p>
          <a:p>
            <a:r>
              <a:rPr lang="en-US" sz="2800" dirty="0" err="1" smtClean="0">
                <a:latin typeface="Times New Roman" pitchFamily="18" charset="0"/>
                <a:cs typeface="Times New Roman" pitchFamily="18" charset="0"/>
              </a:rPr>
              <a:t>Pushchino</a:t>
            </a:r>
            <a:r>
              <a:rPr lang="en-US" sz="2800" dirty="0" smtClean="0">
                <a:latin typeface="Times New Roman" pitchFamily="18" charset="0"/>
                <a:cs typeface="Times New Roman" pitchFamily="18" charset="0"/>
              </a:rPr>
              <a:t> tracking station – </a:t>
            </a:r>
          </a:p>
          <a:p>
            <a:pPr marL="273050" indent="-7938">
              <a:buNone/>
            </a:pP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Gb</a:t>
            </a:r>
            <a:r>
              <a:rPr lang="en-US" sz="2800" dirty="0" smtClean="0">
                <a:latin typeface="Times New Roman" pitchFamily="18" charset="0"/>
                <a:cs typeface="Times New Roman" pitchFamily="18" charset="0"/>
              </a:rPr>
              <a:t>/s direct channel – </a:t>
            </a:r>
            <a:r>
              <a:rPr lang="en-US" sz="2800" u="sng" dirty="0" smtClean="0">
                <a:latin typeface="Times New Roman" pitchFamily="18" charset="0"/>
                <a:cs typeface="Times New Roman" pitchFamily="18" charset="0"/>
              </a:rPr>
              <a:t>immediately</a:t>
            </a:r>
            <a:r>
              <a:rPr lang="en-US" sz="2800" dirty="0" smtClean="0">
                <a:latin typeface="Times New Roman" pitchFamily="18" charset="0"/>
                <a:cs typeface="Times New Roman" pitchFamily="18" charset="0"/>
              </a:rPr>
              <a:t> after observations</a:t>
            </a:r>
          </a:p>
          <a:p>
            <a:r>
              <a:rPr lang="en-US" sz="2800" dirty="0" smtClean="0">
                <a:latin typeface="Times New Roman" pitchFamily="18" charset="0"/>
                <a:cs typeface="Times New Roman" pitchFamily="18" charset="0"/>
              </a:rPr>
              <a:t>Green Bank tracking station and all ground telescopes –  via Internet speed - from 4 to 300Mb/s</a:t>
            </a:r>
          </a:p>
          <a:p>
            <a:r>
              <a:rPr lang="en-US" sz="2800" dirty="0" smtClean="0">
                <a:latin typeface="Times New Roman" pitchFamily="18" charset="0"/>
                <a:cs typeface="Times New Roman" pitchFamily="18" charset="0"/>
              </a:rPr>
              <a:t>On HDD if it is possible</a:t>
            </a:r>
          </a:p>
          <a:p>
            <a:r>
              <a:rPr lang="en-US" sz="2800" dirty="0" smtClean="0">
                <a:latin typeface="Times New Roman" pitchFamily="18" charset="0"/>
                <a:cs typeface="Times New Roman" pitchFamily="18" charset="0"/>
              </a:rPr>
              <a:t>On HDD from </a:t>
            </a:r>
            <a:r>
              <a:rPr lang="en-US" sz="2800" dirty="0" err="1" smtClean="0">
                <a:latin typeface="Times New Roman" pitchFamily="18" charset="0"/>
                <a:cs typeface="Times New Roman" pitchFamily="18" charset="0"/>
              </a:rPr>
              <a:t>Kalyasin</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Evpatory</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solidFill>
                  <a:srgbClr val="C00000"/>
                </a:solidFill>
                <a:latin typeface="Times New Roman" pitchFamily="18" charset="0"/>
                <a:cs typeface="Times New Roman" pitchFamily="18" charset="0"/>
              </a:rPr>
              <a:t>We have suitable  situation with almost all telescopes</a:t>
            </a:r>
            <a:endParaRPr lang="en-US" sz="2800" dirty="0" smtClean="0">
              <a:latin typeface="Times New Roman" pitchFamily="18" charset="0"/>
              <a:cs typeface="Times New Roman" pitchFamily="18" charset="0"/>
            </a:endParaRPr>
          </a:p>
          <a:p>
            <a:pPr marL="273050" indent="-7938">
              <a:buNone/>
            </a:pPr>
            <a:endParaRPr lang="en-US" sz="2800" dirty="0" smtClean="0">
              <a:latin typeface="Times New Roman" pitchFamily="18" charset="0"/>
              <a:cs typeface="Times New Roman" pitchFamily="18" charset="0"/>
            </a:endParaRPr>
          </a:p>
        </p:txBody>
      </p:sp>
      <p:pic>
        <p:nvPicPr>
          <p:cNvPr id="6" name="Picture 2" descr="G:\2014_10_Нидерланды\rot1.gif"/>
          <p:cNvPicPr>
            <a:picLocks noChangeAspect="1" noChangeArrowheads="1"/>
          </p:cNvPicPr>
          <p:nvPr/>
        </p:nvPicPr>
        <p:blipFill>
          <a:blip r:embed="rId2" cstate="print"/>
          <a:srcRect/>
          <a:stretch>
            <a:fillRect/>
          </a:stretch>
        </p:blipFill>
        <p:spPr bwMode="auto">
          <a:xfrm>
            <a:off x="7740352" y="116632"/>
            <a:ext cx="876300" cy="714375"/>
          </a:xfrm>
          <a:prstGeom prst="rect">
            <a:avLst/>
          </a:prstGeom>
          <a:noFill/>
        </p:spPr>
      </p:pic>
      <p:sp>
        <p:nvSpPr>
          <p:cNvPr id="7"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Прямоугольник 4"/>
          <p:cNvSpPr>
            <a:spLocks noChangeArrowheads="1"/>
          </p:cNvSpPr>
          <p:nvPr/>
        </p:nvSpPr>
        <p:spPr bwMode="auto">
          <a:xfrm>
            <a:off x="467544" y="910461"/>
            <a:ext cx="7776864" cy="646331"/>
          </a:xfrm>
          <a:prstGeom prst="rect">
            <a:avLst/>
          </a:prstGeom>
          <a:noFill/>
          <a:ln w="9525">
            <a:noFill/>
            <a:miter lim="800000"/>
            <a:headEnd/>
            <a:tailEnd/>
          </a:ln>
        </p:spPr>
        <p:txBody>
          <a:bodyPr wrap="square">
            <a:spAutoFit/>
          </a:bodyPr>
          <a:lstStyle/>
          <a:p>
            <a:pPr algn="ctr">
              <a:buFont typeface="Wingdings 2" pitchFamily="18" charset="2"/>
              <a:buNone/>
            </a:pPr>
            <a:r>
              <a:rPr lang="en-US" sz="3600" b="1" dirty="0" smtClean="0">
                <a:solidFill>
                  <a:srgbClr val="C00000"/>
                </a:solidFill>
                <a:latin typeface="Times New Roman" pitchFamily="18" charset="0"/>
                <a:cs typeface="Times New Roman" pitchFamily="18" charset="0"/>
              </a:rPr>
              <a:t>Transferring of Imaging Observations</a:t>
            </a:r>
            <a:endParaRPr lang="ru-RU" sz="3600" b="1" dirty="0">
              <a:solidFill>
                <a:srgbClr val="C00000"/>
              </a:solidFill>
              <a:latin typeface="Times New Roman" pitchFamily="18" charset="0"/>
              <a:cs typeface="Times New Roman" pitchFamily="18" charset="0"/>
            </a:endParaRPr>
          </a:p>
        </p:txBody>
      </p:sp>
      <p:sp>
        <p:nvSpPr>
          <p:cNvPr id="6" name="Содержимое 2"/>
          <p:cNvSpPr>
            <a:spLocks noGrp="1"/>
          </p:cNvSpPr>
          <p:nvPr>
            <p:ph sz="quarter" idx="1"/>
          </p:nvPr>
        </p:nvSpPr>
        <p:spPr>
          <a:xfrm>
            <a:off x="611560" y="1772816"/>
            <a:ext cx="7776864" cy="3096344"/>
          </a:xfrm>
        </p:spPr>
        <p:txBody>
          <a:bodyPr>
            <a:normAutofit/>
          </a:bodyPr>
          <a:lstStyle/>
          <a:p>
            <a:r>
              <a:rPr lang="en-US" sz="2800" dirty="0" smtClean="0">
                <a:latin typeface="Times New Roman" pitchFamily="18" charset="0"/>
                <a:cs typeface="Times New Roman" pitchFamily="18" charset="0"/>
              </a:rPr>
              <a:t>Imaging observations from Bonn and JIVE</a:t>
            </a:r>
          </a:p>
          <a:p>
            <a:r>
              <a:rPr lang="en-US" sz="2800" dirty="0" smtClean="0">
                <a:latin typeface="Times New Roman" pitchFamily="18" charset="0"/>
                <a:cs typeface="Times New Roman" pitchFamily="18" charset="0"/>
              </a:rPr>
              <a:t>One observation 40 TB </a:t>
            </a:r>
          </a:p>
          <a:p>
            <a:r>
              <a:rPr lang="en-US" sz="2800" dirty="0" smtClean="0">
                <a:latin typeface="Times New Roman" pitchFamily="18" charset="0"/>
                <a:cs typeface="Times New Roman" pitchFamily="18" charset="0"/>
              </a:rPr>
              <a:t>We need a few hundreds </a:t>
            </a:r>
            <a:r>
              <a:rPr lang="en-US" sz="2800" dirty="0" err="1" smtClean="0">
                <a:latin typeface="Times New Roman" pitchFamily="18" charset="0"/>
                <a:cs typeface="Times New Roman" pitchFamily="18" charset="0"/>
              </a:rPr>
              <a:t>Mbit</a:t>
            </a:r>
            <a:r>
              <a:rPr lang="en-US" sz="2800" dirty="0" smtClean="0">
                <a:latin typeface="Times New Roman" pitchFamily="18" charset="0"/>
                <a:cs typeface="Times New Roman" pitchFamily="18" charset="0"/>
              </a:rPr>
              <a:t>/s at least</a:t>
            </a:r>
          </a:p>
          <a:p>
            <a:r>
              <a:rPr lang="en-US" sz="2800" dirty="0" smtClean="0">
                <a:latin typeface="Times New Roman" pitchFamily="18" charset="0"/>
                <a:cs typeface="Times New Roman" pitchFamily="18" charset="0"/>
              </a:rPr>
              <a:t>GEANT  </a:t>
            </a:r>
          </a:p>
          <a:p>
            <a:r>
              <a:rPr lang="en-US" sz="2800" dirty="0" smtClean="0">
                <a:latin typeface="Times New Roman" pitchFamily="18" charset="0"/>
                <a:cs typeface="Times New Roman" pitchFamily="18" charset="0"/>
              </a:rPr>
              <a:t>TCP  UDP </a:t>
            </a:r>
          </a:p>
          <a:p>
            <a:r>
              <a:rPr lang="en-US" sz="2800" dirty="0" smtClean="0">
                <a:latin typeface="Times New Roman" pitchFamily="18" charset="0"/>
                <a:cs typeface="Times New Roman" pitchFamily="18" charset="0"/>
              </a:rPr>
              <a:t>Direct channel   </a:t>
            </a:r>
            <a:endParaRPr lang="ru-RU" sz="2800" dirty="0" smtClean="0">
              <a:latin typeface="Times New Roman" pitchFamily="18" charset="0"/>
              <a:cs typeface="Times New Roman" pitchFamily="18" charset="0"/>
            </a:endParaRPr>
          </a:p>
        </p:txBody>
      </p:sp>
      <p:pic>
        <p:nvPicPr>
          <p:cNvPr id="7" name="Picture 2" descr="G:\2014_10_Нидерланды\rot1.gif"/>
          <p:cNvPicPr>
            <a:picLocks noChangeAspect="1" noChangeArrowheads="1"/>
          </p:cNvPicPr>
          <p:nvPr/>
        </p:nvPicPr>
        <p:blipFill>
          <a:blip r:embed="rId2" cstate="print"/>
          <a:srcRect/>
          <a:stretch>
            <a:fillRect/>
          </a:stretch>
        </p:blipFill>
        <p:spPr bwMode="auto">
          <a:xfrm>
            <a:off x="7740352" y="116632"/>
            <a:ext cx="876300" cy="714375"/>
          </a:xfrm>
          <a:prstGeom prst="rect">
            <a:avLst/>
          </a:prstGeom>
          <a:noFill/>
        </p:spPr>
      </p:pic>
      <p:sp>
        <p:nvSpPr>
          <p:cNvPr id="8"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5"/>
          <p:cNvSpPr txBox="1">
            <a:spLocks noChangeArrowheads="1"/>
          </p:cNvSpPr>
          <p:nvPr/>
        </p:nvSpPr>
        <p:spPr bwMode="auto">
          <a:xfrm>
            <a:off x="2251868" y="1447800"/>
            <a:ext cx="2286000" cy="257175"/>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pPr>
            <a:r>
              <a:rPr lang="en-US" sz="1200" b="1" dirty="0">
                <a:latin typeface="Arial" pitchFamily="34" charset="0"/>
              </a:rPr>
              <a:t>Space telescope</a:t>
            </a:r>
            <a:endParaRPr lang="ru-RU" sz="1200" b="1" dirty="0">
              <a:latin typeface="Arial" pitchFamily="34" charset="0"/>
            </a:endParaRPr>
          </a:p>
        </p:txBody>
      </p:sp>
      <p:sp>
        <p:nvSpPr>
          <p:cNvPr id="6" name="Text Box 116"/>
          <p:cNvSpPr txBox="1">
            <a:spLocks noChangeArrowheads="1"/>
          </p:cNvSpPr>
          <p:nvPr/>
        </p:nvSpPr>
        <p:spPr bwMode="auto">
          <a:xfrm>
            <a:off x="5680868" y="2255838"/>
            <a:ext cx="1676400" cy="258762"/>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pPr>
            <a:r>
              <a:rPr lang="en-US" sz="1200" b="1" dirty="0">
                <a:latin typeface="Arial" pitchFamily="34" charset="0"/>
              </a:rPr>
              <a:t>Ground telescopes</a:t>
            </a:r>
            <a:endParaRPr lang="ru-RU" sz="1200" b="1" dirty="0">
              <a:latin typeface="Arial" pitchFamily="34" charset="0"/>
            </a:endParaRPr>
          </a:p>
        </p:txBody>
      </p:sp>
      <p:cxnSp>
        <p:nvCxnSpPr>
          <p:cNvPr id="7" name="AutoShape 117"/>
          <p:cNvCxnSpPr>
            <a:cxnSpLocks noChangeShapeType="1"/>
            <a:endCxn id="23" idx="1"/>
          </p:cNvCxnSpPr>
          <p:nvPr/>
        </p:nvCxnSpPr>
        <p:spPr bwMode="auto">
          <a:xfrm>
            <a:off x="4156868" y="2286000"/>
            <a:ext cx="304800" cy="82253"/>
          </a:xfrm>
          <a:prstGeom prst="straightConnector1">
            <a:avLst/>
          </a:prstGeom>
          <a:noFill/>
          <a:ln w="15875">
            <a:solidFill>
              <a:srgbClr val="002060"/>
            </a:solidFill>
            <a:round/>
            <a:headEnd type="triangle" w="med" len="med"/>
            <a:tailEnd/>
          </a:ln>
        </p:spPr>
      </p:cxnSp>
      <p:cxnSp>
        <p:nvCxnSpPr>
          <p:cNvPr id="8" name="AutoShape 118"/>
          <p:cNvCxnSpPr>
            <a:cxnSpLocks noChangeShapeType="1"/>
          </p:cNvCxnSpPr>
          <p:nvPr/>
        </p:nvCxnSpPr>
        <p:spPr bwMode="auto">
          <a:xfrm flipH="1">
            <a:off x="2404268" y="2438400"/>
            <a:ext cx="304800" cy="247650"/>
          </a:xfrm>
          <a:prstGeom prst="straightConnector1">
            <a:avLst/>
          </a:prstGeom>
          <a:noFill/>
          <a:ln w="15875">
            <a:solidFill>
              <a:srgbClr val="003300"/>
            </a:solidFill>
            <a:round/>
            <a:headEnd type="triangle" w="med" len="med"/>
            <a:tailEnd type="triangle" w="med" len="med"/>
          </a:ln>
        </p:spPr>
      </p:cxnSp>
      <p:sp>
        <p:nvSpPr>
          <p:cNvPr id="9" name="Text Box 119"/>
          <p:cNvSpPr txBox="1">
            <a:spLocks noChangeArrowheads="1"/>
          </p:cNvSpPr>
          <p:nvPr/>
        </p:nvSpPr>
        <p:spPr bwMode="auto">
          <a:xfrm>
            <a:off x="1337468" y="2209800"/>
            <a:ext cx="1092200" cy="425450"/>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pPr>
            <a:r>
              <a:rPr lang="en-US" sz="1200" b="1" dirty="0">
                <a:latin typeface="Arial" pitchFamily="34" charset="0"/>
              </a:rPr>
              <a:t>Tracking station</a:t>
            </a:r>
            <a:endParaRPr lang="ru-RU" sz="1200" b="1" dirty="0">
              <a:latin typeface="Arial" pitchFamily="34" charset="0"/>
            </a:endParaRPr>
          </a:p>
        </p:txBody>
      </p:sp>
      <p:sp>
        <p:nvSpPr>
          <p:cNvPr id="10" name="Text Box 120"/>
          <p:cNvSpPr txBox="1">
            <a:spLocks noChangeArrowheads="1"/>
          </p:cNvSpPr>
          <p:nvPr/>
        </p:nvSpPr>
        <p:spPr bwMode="auto">
          <a:xfrm>
            <a:off x="4355976" y="1628800"/>
            <a:ext cx="1193800" cy="425450"/>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pPr>
            <a:r>
              <a:rPr lang="en-US" sz="1200" b="1" dirty="0">
                <a:latin typeface="Arial" pitchFamily="34" charset="0"/>
              </a:rPr>
              <a:t>Control stations</a:t>
            </a:r>
            <a:endParaRPr lang="ru-RU" sz="1200" b="1" dirty="0">
              <a:latin typeface="Arial" pitchFamily="34" charset="0"/>
            </a:endParaRPr>
          </a:p>
        </p:txBody>
      </p:sp>
      <p:cxnSp>
        <p:nvCxnSpPr>
          <p:cNvPr id="11" name="AutoShape 121"/>
          <p:cNvCxnSpPr>
            <a:cxnSpLocks noChangeShapeType="1"/>
          </p:cNvCxnSpPr>
          <p:nvPr/>
        </p:nvCxnSpPr>
        <p:spPr bwMode="auto">
          <a:xfrm flipH="1" flipV="1">
            <a:off x="2097881" y="3387725"/>
            <a:ext cx="77787" cy="727075"/>
          </a:xfrm>
          <a:prstGeom prst="straightConnector1">
            <a:avLst/>
          </a:prstGeom>
          <a:noFill/>
          <a:ln w="15875">
            <a:solidFill>
              <a:srgbClr val="002060"/>
            </a:solidFill>
            <a:round/>
            <a:headEnd type="triangle" w="med" len="med"/>
            <a:tailEnd type="triangle" w="med" len="med"/>
          </a:ln>
        </p:spPr>
      </p:cxnSp>
      <p:cxnSp>
        <p:nvCxnSpPr>
          <p:cNvPr id="12" name="AutoShape 123"/>
          <p:cNvCxnSpPr>
            <a:cxnSpLocks noChangeShapeType="1"/>
          </p:cNvCxnSpPr>
          <p:nvPr/>
        </p:nvCxnSpPr>
        <p:spPr bwMode="auto">
          <a:xfrm flipV="1">
            <a:off x="2404268" y="3962400"/>
            <a:ext cx="1676400" cy="558800"/>
          </a:xfrm>
          <a:prstGeom prst="straightConnector1">
            <a:avLst/>
          </a:prstGeom>
          <a:noFill/>
          <a:ln w="15875">
            <a:solidFill>
              <a:srgbClr val="002060"/>
            </a:solidFill>
            <a:round/>
            <a:headEnd type="triangle" w="med" len="med"/>
            <a:tailEnd type="triangle" w="med" len="med"/>
          </a:ln>
        </p:spPr>
      </p:cxnSp>
      <p:cxnSp>
        <p:nvCxnSpPr>
          <p:cNvPr id="13" name="AutoShape 125"/>
          <p:cNvCxnSpPr>
            <a:cxnSpLocks noChangeShapeType="1"/>
          </p:cNvCxnSpPr>
          <p:nvPr/>
        </p:nvCxnSpPr>
        <p:spPr bwMode="auto">
          <a:xfrm>
            <a:off x="4918868" y="3962400"/>
            <a:ext cx="1143000" cy="274638"/>
          </a:xfrm>
          <a:prstGeom prst="straightConnector1">
            <a:avLst/>
          </a:prstGeom>
          <a:noFill/>
          <a:ln w="15875">
            <a:solidFill>
              <a:srgbClr val="002060"/>
            </a:solidFill>
            <a:round/>
            <a:headEnd type="triangle" w="med" len="med"/>
            <a:tailEnd type="triangle" w="med" len="med"/>
          </a:ln>
        </p:spPr>
      </p:cxnSp>
      <p:cxnSp>
        <p:nvCxnSpPr>
          <p:cNvPr id="14" name="AutoShape 126"/>
          <p:cNvCxnSpPr>
            <a:cxnSpLocks noChangeShapeType="1"/>
          </p:cNvCxnSpPr>
          <p:nvPr/>
        </p:nvCxnSpPr>
        <p:spPr bwMode="auto">
          <a:xfrm flipV="1">
            <a:off x="5223668" y="2895600"/>
            <a:ext cx="838200" cy="533400"/>
          </a:xfrm>
          <a:prstGeom prst="straightConnector1">
            <a:avLst/>
          </a:prstGeom>
          <a:noFill/>
          <a:ln w="15875">
            <a:solidFill>
              <a:srgbClr val="002060"/>
            </a:solidFill>
            <a:round/>
            <a:headEnd type="triangle" w="med" len="med"/>
            <a:tailEnd/>
          </a:ln>
        </p:spPr>
      </p:cxnSp>
      <p:cxnSp>
        <p:nvCxnSpPr>
          <p:cNvPr id="15" name="AutoShape 129"/>
          <p:cNvCxnSpPr>
            <a:cxnSpLocks noChangeShapeType="1"/>
          </p:cNvCxnSpPr>
          <p:nvPr/>
        </p:nvCxnSpPr>
        <p:spPr bwMode="auto">
          <a:xfrm flipH="1">
            <a:off x="3623468" y="4267200"/>
            <a:ext cx="457200" cy="533400"/>
          </a:xfrm>
          <a:prstGeom prst="straightConnector1">
            <a:avLst/>
          </a:prstGeom>
          <a:noFill/>
          <a:ln w="15875">
            <a:solidFill>
              <a:srgbClr val="002060"/>
            </a:solidFill>
            <a:round/>
            <a:headEnd type="triangle" w="med" len="med"/>
            <a:tailEnd type="triangle" w="med" len="med"/>
          </a:ln>
        </p:spPr>
      </p:cxnSp>
      <p:sp>
        <p:nvSpPr>
          <p:cNvPr id="16" name="Text Box 130"/>
          <p:cNvSpPr txBox="1">
            <a:spLocks noChangeArrowheads="1"/>
          </p:cNvSpPr>
          <p:nvPr/>
        </p:nvSpPr>
        <p:spPr bwMode="auto">
          <a:xfrm>
            <a:off x="3928268" y="3124200"/>
            <a:ext cx="1281113" cy="590550"/>
          </a:xfrm>
          <a:prstGeom prst="rect">
            <a:avLst/>
          </a:prstGeom>
          <a:solidFill>
            <a:schemeClr val="accent1"/>
          </a:solid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pPr>
            <a:r>
              <a:rPr lang="en-US" sz="1200" b="1" dirty="0">
                <a:latin typeface="Arial" pitchFamily="34" charset="0"/>
              </a:rPr>
              <a:t>Data processing center</a:t>
            </a:r>
            <a:endParaRPr lang="ru-RU" sz="1200" b="1" dirty="0">
              <a:latin typeface="Arial" pitchFamily="34" charset="0"/>
            </a:endParaRPr>
          </a:p>
        </p:txBody>
      </p:sp>
      <p:sp>
        <p:nvSpPr>
          <p:cNvPr id="17" name="Text Box 131"/>
          <p:cNvSpPr txBox="1">
            <a:spLocks noChangeArrowheads="1"/>
          </p:cNvSpPr>
          <p:nvPr/>
        </p:nvSpPr>
        <p:spPr bwMode="auto">
          <a:xfrm>
            <a:off x="3699668" y="5365750"/>
            <a:ext cx="1447800" cy="425450"/>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defRPr/>
            </a:pPr>
            <a:r>
              <a:rPr lang="en-US" sz="1200" b="1" dirty="0">
                <a:latin typeface="+mn-lt"/>
              </a:rPr>
              <a:t>Tracking headquarters</a:t>
            </a:r>
            <a:endParaRPr lang="ru-RU" sz="1200" b="1" dirty="0">
              <a:latin typeface="+mn-lt"/>
            </a:endParaRPr>
          </a:p>
        </p:txBody>
      </p:sp>
      <p:sp>
        <p:nvSpPr>
          <p:cNvPr id="18" name="Text Box 132"/>
          <p:cNvSpPr txBox="1">
            <a:spLocks noChangeArrowheads="1"/>
          </p:cNvSpPr>
          <p:nvPr/>
        </p:nvSpPr>
        <p:spPr bwMode="auto">
          <a:xfrm>
            <a:off x="5833268" y="5441950"/>
            <a:ext cx="1981200" cy="425450"/>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pPr>
            <a:r>
              <a:rPr lang="en-US" sz="1200" b="1">
                <a:latin typeface="Arial" pitchFamily="34" charset="0"/>
              </a:rPr>
              <a:t>Scientific centers and users</a:t>
            </a:r>
            <a:endParaRPr lang="ru-RU" sz="1200" b="1">
              <a:latin typeface="Arial" pitchFamily="34" charset="0"/>
            </a:endParaRPr>
          </a:p>
        </p:txBody>
      </p:sp>
      <p:sp>
        <p:nvSpPr>
          <p:cNvPr id="19" name="Text Box 133"/>
          <p:cNvSpPr txBox="1">
            <a:spLocks noChangeArrowheads="1"/>
          </p:cNvSpPr>
          <p:nvPr/>
        </p:nvSpPr>
        <p:spPr bwMode="auto">
          <a:xfrm>
            <a:off x="1166018" y="4800600"/>
            <a:ext cx="1695450" cy="258763"/>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pPr>
            <a:r>
              <a:rPr lang="en-US" sz="1200" b="1">
                <a:latin typeface="Arial" pitchFamily="34" charset="0"/>
              </a:rPr>
              <a:t>Ballistic center</a:t>
            </a:r>
            <a:endParaRPr lang="ru-RU" sz="1200" b="1">
              <a:latin typeface="Arial" pitchFamily="34" charset="0"/>
            </a:endParaRPr>
          </a:p>
        </p:txBody>
      </p:sp>
      <p:cxnSp>
        <p:nvCxnSpPr>
          <p:cNvPr id="20" name="AutoShape 134"/>
          <p:cNvCxnSpPr>
            <a:cxnSpLocks noChangeShapeType="1"/>
          </p:cNvCxnSpPr>
          <p:nvPr/>
        </p:nvCxnSpPr>
        <p:spPr bwMode="auto">
          <a:xfrm flipH="1" flipV="1">
            <a:off x="4842668" y="4305300"/>
            <a:ext cx="798513" cy="533400"/>
          </a:xfrm>
          <a:prstGeom prst="straightConnector1">
            <a:avLst/>
          </a:prstGeom>
          <a:noFill/>
          <a:ln w="15875">
            <a:solidFill>
              <a:srgbClr val="002060"/>
            </a:solidFill>
            <a:round/>
            <a:headEnd type="triangle" w="med" len="med"/>
            <a:tailEnd type="triangle" w="med" len="med"/>
          </a:ln>
        </p:spPr>
      </p:cxnSp>
      <p:sp>
        <p:nvSpPr>
          <p:cNvPr id="21" name="Text Box 135"/>
          <p:cNvSpPr txBox="1">
            <a:spLocks noChangeArrowheads="1"/>
          </p:cNvSpPr>
          <p:nvPr/>
        </p:nvSpPr>
        <p:spPr bwMode="auto">
          <a:xfrm>
            <a:off x="6138068" y="4495800"/>
            <a:ext cx="1752600" cy="425450"/>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lnSpc>
                <a:spcPct val="90000"/>
              </a:lnSpc>
              <a:defRPr/>
            </a:pPr>
            <a:r>
              <a:rPr lang="en-US" sz="1200" b="1" dirty="0">
                <a:latin typeface="+mn-lt"/>
              </a:rPr>
              <a:t>Center of experiment planning</a:t>
            </a:r>
            <a:endParaRPr lang="ru-RU" sz="1200" b="1" dirty="0">
              <a:latin typeface="+mn-lt"/>
            </a:endParaRPr>
          </a:p>
        </p:txBody>
      </p:sp>
      <p:pic>
        <p:nvPicPr>
          <p:cNvPr id="22" name="Picture 136" descr="MCj02516370000[1]"/>
          <p:cNvPicPr>
            <a:picLocks noChangeAspect="1" noChangeArrowheads="1"/>
          </p:cNvPicPr>
          <p:nvPr/>
        </p:nvPicPr>
        <p:blipFill>
          <a:blip r:embed="rId2" cstate="print"/>
          <a:srcRect/>
          <a:stretch>
            <a:fillRect/>
          </a:stretch>
        </p:blipFill>
        <p:spPr bwMode="auto">
          <a:xfrm>
            <a:off x="1718468" y="2625725"/>
            <a:ext cx="758825" cy="762000"/>
          </a:xfrm>
          <a:prstGeom prst="rect">
            <a:avLst/>
          </a:prstGeom>
          <a:noFill/>
          <a:ln w="9525">
            <a:noFill/>
            <a:miter lim="800000"/>
            <a:headEnd/>
            <a:tailEnd/>
          </a:ln>
        </p:spPr>
      </p:pic>
      <p:pic>
        <p:nvPicPr>
          <p:cNvPr id="23" name="Picture 137" descr="MCj04103970000[1]"/>
          <p:cNvPicPr>
            <a:picLocks noChangeAspect="1" noChangeArrowheads="1"/>
          </p:cNvPicPr>
          <p:nvPr/>
        </p:nvPicPr>
        <p:blipFill>
          <a:blip r:embed="rId3" cstate="print"/>
          <a:srcRect/>
          <a:stretch>
            <a:fillRect/>
          </a:stretch>
        </p:blipFill>
        <p:spPr bwMode="auto">
          <a:xfrm>
            <a:off x="4461668" y="1988840"/>
            <a:ext cx="638175" cy="758825"/>
          </a:xfrm>
          <a:prstGeom prst="rect">
            <a:avLst/>
          </a:prstGeom>
          <a:noFill/>
          <a:ln w="9525">
            <a:noFill/>
            <a:miter lim="800000"/>
            <a:headEnd/>
            <a:tailEnd/>
          </a:ln>
        </p:spPr>
      </p:pic>
      <p:pic>
        <p:nvPicPr>
          <p:cNvPr id="24" name="Picture 138" descr="MCj04041590000[1]"/>
          <p:cNvPicPr>
            <a:picLocks noChangeAspect="1" noChangeArrowheads="1"/>
          </p:cNvPicPr>
          <p:nvPr/>
        </p:nvPicPr>
        <p:blipFill>
          <a:blip r:embed="rId4" cstate="print"/>
          <a:srcRect/>
          <a:stretch>
            <a:fillRect/>
          </a:stretch>
        </p:blipFill>
        <p:spPr bwMode="auto">
          <a:xfrm>
            <a:off x="4080668" y="3657600"/>
            <a:ext cx="869950" cy="873125"/>
          </a:xfrm>
          <a:prstGeom prst="rect">
            <a:avLst/>
          </a:prstGeom>
          <a:noFill/>
          <a:ln w="9525">
            <a:noFill/>
            <a:miter lim="800000"/>
            <a:headEnd/>
            <a:tailEnd/>
          </a:ln>
        </p:spPr>
      </p:pic>
      <p:pic>
        <p:nvPicPr>
          <p:cNvPr id="25" name="Picture 139" descr="MCj03967500000[1]"/>
          <p:cNvPicPr>
            <a:picLocks noChangeAspect="1" noChangeArrowheads="1"/>
          </p:cNvPicPr>
          <p:nvPr/>
        </p:nvPicPr>
        <p:blipFill>
          <a:blip r:embed="rId5" cstate="print"/>
          <a:srcRect/>
          <a:stretch>
            <a:fillRect/>
          </a:stretch>
        </p:blipFill>
        <p:spPr bwMode="auto">
          <a:xfrm>
            <a:off x="1642268" y="4114800"/>
            <a:ext cx="762000" cy="658813"/>
          </a:xfrm>
          <a:prstGeom prst="rect">
            <a:avLst/>
          </a:prstGeom>
          <a:noFill/>
          <a:ln w="9525">
            <a:noFill/>
            <a:miter lim="800000"/>
            <a:headEnd/>
            <a:tailEnd/>
          </a:ln>
        </p:spPr>
      </p:pic>
      <p:pic>
        <p:nvPicPr>
          <p:cNvPr id="26" name="Picture 140" descr="MCj02330850000[1]"/>
          <p:cNvPicPr>
            <a:picLocks noChangeAspect="1" noChangeArrowheads="1"/>
          </p:cNvPicPr>
          <p:nvPr/>
        </p:nvPicPr>
        <p:blipFill>
          <a:blip r:embed="rId6" cstate="print"/>
          <a:srcRect/>
          <a:stretch>
            <a:fillRect/>
          </a:stretch>
        </p:blipFill>
        <p:spPr bwMode="auto">
          <a:xfrm>
            <a:off x="6061868" y="3921125"/>
            <a:ext cx="1916113" cy="631825"/>
          </a:xfrm>
          <a:prstGeom prst="rect">
            <a:avLst/>
          </a:prstGeom>
          <a:noFill/>
          <a:ln w="9525">
            <a:noFill/>
            <a:miter lim="800000"/>
            <a:headEnd/>
            <a:tailEnd/>
          </a:ln>
        </p:spPr>
      </p:pic>
      <p:pic>
        <p:nvPicPr>
          <p:cNvPr id="27" name="Picture 141" descr="MCj04063720000[1]"/>
          <p:cNvPicPr>
            <a:picLocks noChangeAspect="1" noChangeArrowheads="1"/>
          </p:cNvPicPr>
          <p:nvPr/>
        </p:nvPicPr>
        <p:blipFill>
          <a:blip r:embed="rId7" cstate="print"/>
          <a:srcRect/>
          <a:stretch>
            <a:fillRect/>
          </a:stretch>
        </p:blipFill>
        <p:spPr bwMode="auto">
          <a:xfrm>
            <a:off x="5299868" y="4800600"/>
            <a:ext cx="681038" cy="955675"/>
          </a:xfrm>
          <a:prstGeom prst="rect">
            <a:avLst/>
          </a:prstGeom>
          <a:noFill/>
          <a:ln w="9525">
            <a:noFill/>
            <a:miter lim="800000"/>
            <a:headEnd/>
            <a:tailEnd/>
          </a:ln>
        </p:spPr>
      </p:pic>
      <p:pic>
        <p:nvPicPr>
          <p:cNvPr id="28" name="Picture 167" descr="MCj04040950000[1]"/>
          <p:cNvPicPr>
            <a:picLocks noChangeAspect="1" noChangeArrowheads="1"/>
          </p:cNvPicPr>
          <p:nvPr/>
        </p:nvPicPr>
        <p:blipFill>
          <a:blip r:embed="rId8" cstate="print"/>
          <a:srcRect/>
          <a:stretch>
            <a:fillRect/>
          </a:stretch>
        </p:blipFill>
        <p:spPr bwMode="auto">
          <a:xfrm>
            <a:off x="5985668" y="2565400"/>
            <a:ext cx="779463" cy="939800"/>
          </a:xfrm>
          <a:prstGeom prst="rect">
            <a:avLst/>
          </a:prstGeom>
          <a:noFill/>
          <a:ln w="9525">
            <a:noFill/>
            <a:miter lim="800000"/>
            <a:headEnd/>
            <a:tailEnd/>
          </a:ln>
        </p:spPr>
      </p:pic>
      <p:pic>
        <p:nvPicPr>
          <p:cNvPr id="29" name="Picture 190" descr="Millimetron_Large_small_2"/>
          <p:cNvPicPr>
            <a:picLocks noChangeAspect="1" noChangeArrowheads="1"/>
          </p:cNvPicPr>
          <p:nvPr/>
        </p:nvPicPr>
        <p:blipFill>
          <a:blip r:embed="rId9" cstate="print"/>
          <a:srcRect/>
          <a:stretch>
            <a:fillRect/>
          </a:stretch>
        </p:blipFill>
        <p:spPr bwMode="auto">
          <a:xfrm>
            <a:off x="2709068" y="1752600"/>
            <a:ext cx="1447800" cy="1071563"/>
          </a:xfrm>
          <a:prstGeom prst="rect">
            <a:avLst/>
          </a:prstGeom>
          <a:noFill/>
          <a:ln w="9525">
            <a:noFill/>
            <a:miter lim="800000"/>
            <a:headEnd/>
            <a:tailEnd/>
          </a:ln>
        </p:spPr>
      </p:pic>
      <p:pic>
        <p:nvPicPr>
          <p:cNvPr id="30" name="Picture 191"/>
          <p:cNvPicPr>
            <a:picLocks noChangeAspect="1" noChangeArrowheads="1"/>
          </p:cNvPicPr>
          <p:nvPr/>
        </p:nvPicPr>
        <p:blipFill>
          <a:blip r:embed="rId10" cstate="print"/>
          <a:srcRect/>
          <a:stretch>
            <a:fillRect/>
          </a:stretch>
        </p:blipFill>
        <p:spPr bwMode="auto">
          <a:xfrm>
            <a:off x="3013868" y="4800600"/>
            <a:ext cx="852488" cy="904875"/>
          </a:xfrm>
          <a:prstGeom prst="rect">
            <a:avLst/>
          </a:prstGeom>
          <a:noFill/>
          <a:ln w="9525">
            <a:noFill/>
            <a:miter lim="800000"/>
            <a:headEnd/>
            <a:tailEnd/>
          </a:ln>
        </p:spPr>
      </p:pic>
      <p:cxnSp>
        <p:nvCxnSpPr>
          <p:cNvPr id="31" name="AutoShape 123"/>
          <p:cNvCxnSpPr>
            <a:cxnSpLocks noChangeShapeType="1"/>
          </p:cNvCxnSpPr>
          <p:nvPr/>
        </p:nvCxnSpPr>
        <p:spPr bwMode="auto">
          <a:xfrm>
            <a:off x="2477293" y="3006725"/>
            <a:ext cx="1450975" cy="650875"/>
          </a:xfrm>
          <a:prstGeom prst="straightConnector1">
            <a:avLst/>
          </a:prstGeom>
          <a:noFill/>
          <a:ln w="15875">
            <a:solidFill>
              <a:srgbClr val="002060"/>
            </a:solidFill>
            <a:round/>
            <a:headEnd type="triangle" w="med" len="med"/>
            <a:tailEnd type="triangle" w="med" len="med"/>
          </a:ln>
        </p:spPr>
      </p:cxnSp>
      <p:sp>
        <p:nvSpPr>
          <p:cNvPr id="32" name="TextBox 31"/>
          <p:cNvSpPr txBox="1"/>
          <p:nvPr/>
        </p:nvSpPr>
        <p:spPr>
          <a:xfrm>
            <a:off x="-108520" y="332656"/>
            <a:ext cx="9145016" cy="615553"/>
          </a:xfrm>
          <a:prstGeom prst="rect">
            <a:avLst/>
          </a:prstGeom>
          <a:noFill/>
        </p:spPr>
        <p:txBody>
          <a:bodyPr wrap="square" rtlCol="0">
            <a:spAutoFit/>
          </a:bodyPr>
          <a:lstStyle/>
          <a:p>
            <a:pPr algn="ctr"/>
            <a:r>
              <a:rPr lang="en-US" sz="3400" b="1" dirty="0" smtClean="0">
                <a:solidFill>
                  <a:srgbClr val="C00000"/>
                </a:solidFill>
                <a:latin typeface="Times New Roman" pitchFamily="18" charset="0"/>
                <a:cs typeface="Times New Roman" pitchFamily="18" charset="0"/>
              </a:rPr>
              <a:t>Data Processing Center of </a:t>
            </a:r>
            <a:r>
              <a:rPr lang="en-US" sz="3400" b="1" dirty="0" err="1" smtClean="0">
                <a:solidFill>
                  <a:srgbClr val="C00000"/>
                </a:solidFill>
                <a:latin typeface="Times New Roman" pitchFamily="18" charset="0"/>
                <a:cs typeface="Times New Roman" pitchFamily="18" charset="0"/>
              </a:rPr>
              <a:t>Millimetron</a:t>
            </a:r>
            <a:r>
              <a:rPr lang="en-US" sz="3400" b="1" dirty="0" smtClean="0">
                <a:solidFill>
                  <a:srgbClr val="C00000"/>
                </a:solidFill>
                <a:latin typeface="Times New Roman" pitchFamily="18" charset="0"/>
                <a:cs typeface="Times New Roman" pitchFamily="18" charset="0"/>
              </a:rPr>
              <a:t> Project </a:t>
            </a:r>
            <a:endParaRPr lang="ru-RU" sz="3400" b="1" dirty="0">
              <a:solidFill>
                <a:srgbClr val="C0000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60648"/>
            <a:ext cx="8964488" cy="724942"/>
          </a:xfrm>
        </p:spPr>
        <p:txBody>
          <a:bodyPr/>
          <a:lstStyle/>
          <a:p>
            <a:pPr algn="ctr"/>
            <a:r>
              <a:rPr lang="en-US" sz="3400" b="1" dirty="0" err="1" smtClean="0">
                <a:solidFill>
                  <a:srgbClr val="C00000"/>
                </a:solidFill>
                <a:latin typeface="Times New Roman" pitchFamily="18" charset="0"/>
                <a:cs typeface="Times New Roman" pitchFamily="18" charset="0"/>
              </a:rPr>
              <a:t>Millimetron</a:t>
            </a:r>
            <a:r>
              <a:rPr lang="en-US" sz="3400" b="1" dirty="0" smtClean="0">
                <a:solidFill>
                  <a:srgbClr val="C00000"/>
                </a:solidFill>
                <a:latin typeface="Times New Roman" pitchFamily="18" charset="0"/>
                <a:cs typeface="Times New Roman" pitchFamily="18" charset="0"/>
              </a:rPr>
              <a:t>: Amount of Expected Information</a:t>
            </a:r>
            <a:endParaRPr lang="ru-RU" sz="34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16024" y="1052736"/>
            <a:ext cx="8748464" cy="4968552"/>
          </a:xfrm>
        </p:spPr>
        <p:txBody>
          <a:bodyPr/>
          <a:lstStyle/>
          <a:p>
            <a:r>
              <a:rPr lang="en-US" sz="2400" dirty="0" smtClean="0">
                <a:latin typeface="Times New Roman" pitchFamily="18" charset="0"/>
                <a:cs typeface="Times New Roman" pitchFamily="18" charset="0"/>
              </a:rPr>
              <a:t>Maximum from tracking stations</a:t>
            </a:r>
            <a:r>
              <a:rPr lang="ru-RU"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1,2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Gb</a:t>
            </a:r>
            <a:r>
              <a:rPr lang="en-US" sz="2400" dirty="0" smtClean="0">
                <a:latin typeface="Times New Roman" pitchFamily="18" charset="0"/>
                <a:cs typeface="Times New Roman" pitchFamily="18" charset="0"/>
              </a:rPr>
              <a:t>/s</a:t>
            </a:r>
            <a:r>
              <a:rPr lang="ru-RU" sz="2400" dirty="0" smtClean="0">
                <a:latin typeface="Times New Roman" pitchFamily="18" charset="0"/>
                <a:cs typeface="Times New Roman" pitchFamily="18" charset="0"/>
              </a:rPr>
              <a:t> * 3600</a:t>
            </a:r>
            <a:r>
              <a:rPr lang="en-US" sz="2400" dirty="0" smtClean="0">
                <a:latin typeface="Times New Roman" pitchFamily="18" charset="0"/>
                <a:cs typeface="Times New Roman" pitchFamily="18" charset="0"/>
              </a:rPr>
              <a:t>s</a:t>
            </a:r>
            <a:r>
              <a:rPr lang="ru-RU" sz="2400" dirty="0" smtClean="0">
                <a:latin typeface="Times New Roman" pitchFamily="18" charset="0"/>
                <a:cs typeface="Times New Roman" pitchFamily="18" charset="0"/>
              </a:rPr>
              <a:t> * 24</a:t>
            </a:r>
            <a:r>
              <a:rPr lang="en-US" sz="2400" dirty="0" smtClean="0">
                <a:latin typeface="Times New Roman" pitchFamily="18" charset="0"/>
                <a:cs typeface="Times New Roman" pitchFamily="18" charset="0"/>
              </a:rPr>
              <a:t>hours</a:t>
            </a:r>
            <a:r>
              <a:rPr lang="ru-RU" sz="2400" dirty="0" smtClean="0">
                <a:latin typeface="Times New Roman" pitchFamily="18" charset="0"/>
                <a:cs typeface="Times New Roman" pitchFamily="18" charset="0"/>
              </a:rPr>
              <a:t> * 365</a:t>
            </a:r>
            <a:r>
              <a:rPr lang="en-US" sz="2400" dirty="0" smtClean="0">
                <a:latin typeface="Times New Roman" pitchFamily="18" charset="0"/>
                <a:cs typeface="Times New Roman" pitchFamily="18" charset="0"/>
              </a:rPr>
              <a:t>days</a:t>
            </a:r>
            <a:r>
              <a:rPr lang="ru-RU" sz="2400" dirty="0" smtClean="0">
                <a:latin typeface="Times New Roman" pitchFamily="18" charset="0"/>
                <a:cs typeface="Times New Roman" pitchFamily="18" charset="0"/>
              </a:rPr>
              <a:t> * 5</a:t>
            </a:r>
            <a:r>
              <a:rPr lang="en-US" sz="2400" dirty="0" smtClean="0">
                <a:latin typeface="Times New Roman" pitchFamily="18" charset="0"/>
                <a:cs typeface="Times New Roman" pitchFamily="18" charset="0"/>
              </a:rPr>
              <a:t>years</a:t>
            </a:r>
            <a:r>
              <a:rPr lang="ru-RU" sz="2400" dirty="0" smtClean="0">
                <a:latin typeface="Times New Roman" pitchFamily="18" charset="0"/>
                <a:cs typeface="Times New Roman" pitchFamily="18" charset="0"/>
              </a:rPr>
              <a:t> ~ 23,7 </a:t>
            </a:r>
            <a:r>
              <a:rPr lang="en-US" sz="2400" dirty="0" smtClean="0">
                <a:latin typeface="Times New Roman" pitchFamily="18" charset="0"/>
                <a:cs typeface="Times New Roman" pitchFamily="18" charset="0"/>
              </a:rPr>
              <a:t>PB</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From ground telescopes</a:t>
            </a:r>
            <a:endParaRPr lang="ru-RU"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2,4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Gb</a:t>
            </a:r>
            <a:r>
              <a:rPr lang="en-US" sz="2400" dirty="0" smtClean="0">
                <a:latin typeface="Times New Roman" pitchFamily="18" charset="0"/>
                <a:cs typeface="Times New Roman" pitchFamily="18" charset="0"/>
              </a:rPr>
              <a:t>/s</a:t>
            </a:r>
            <a:r>
              <a:rPr lang="ru-RU" sz="2400" dirty="0" smtClean="0">
                <a:latin typeface="Times New Roman" pitchFamily="18" charset="0"/>
                <a:cs typeface="Times New Roman" pitchFamily="18" charset="0"/>
              </a:rPr>
              <a:t> * 3600</a:t>
            </a:r>
            <a:r>
              <a:rPr lang="en-US" sz="2400" dirty="0" smtClean="0">
                <a:latin typeface="Times New Roman" pitchFamily="18" charset="0"/>
                <a:cs typeface="Times New Roman" pitchFamily="18" charset="0"/>
              </a:rPr>
              <a:t>s</a:t>
            </a:r>
            <a:r>
              <a:rPr lang="ru-RU" sz="2400" dirty="0" smtClean="0">
                <a:latin typeface="Times New Roman" pitchFamily="18" charset="0"/>
                <a:cs typeface="Times New Roman" pitchFamily="18" charset="0"/>
              </a:rPr>
              <a:t> * 10</a:t>
            </a:r>
            <a:r>
              <a:rPr lang="en-US" sz="2400" dirty="0" smtClean="0">
                <a:latin typeface="Times New Roman" pitchFamily="18" charset="0"/>
                <a:cs typeface="Times New Roman" pitchFamily="18" charset="0"/>
              </a:rPr>
              <a:t> hours</a:t>
            </a:r>
            <a:r>
              <a:rPr lang="ru-RU" sz="2400" dirty="0" smtClean="0">
                <a:latin typeface="Times New Roman" pitchFamily="18" charset="0"/>
                <a:cs typeface="Times New Roman" pitchFamily="18" charset="0"/>
              </a:rPr>
              <a:t> * 365</a:t>
            </a:r>
            <a:r>
              <a:rPr lang="en-US" sz="2400" dirty="0" smtClean="0">
                <a:latin typeface="Times New Roman" pitchFamily="18" charset="0"/>
                <a:cs typeface="Times New Roman" pitchFamily="18" charset="0"/>
              </a:rPr>
              <a:t> days</a:t>
            </a:r>
            <a:r>
              <a:rPr lang="ru-RU" sz="2400" dirty="0" smtClean="0">
                <a:latin typeface="Times New Roman" pitchFamily="18" charset="0"/>
                <a:cs typeface="Times New Roman" pitchFamily="18" charset="0"/>
              </a:rPr>
              <a:t> * 5</a:t>
            </a:r>
            <a:r>
              <a:rPr lang="en-US" sz="2400" dirty="0" smtClean="0">
                <a:latin typeface="Times New Roman" pitchFamily="18" charset="0"/>
                <a:cs typeface="Times New Roman" pitchFamily="18" charset="0"/>
              </a:rPr>
              <a:t> years</a:t>
            </a:r>
            <a:r>
              <a:rPr lang="ru-RU" sz="2400" dirty="0" smtClean="0">
                <a:latin typeface="Times New Roman" pitchFamily="18" charset="0"/>
                <a:cs typeface="Times New Roman" pitchFamily="18" charset="0"/>
              </a:rPr>
              <a:t> ~ 19,2 </a:t>
            </a:r>
            <a:r>
              <a:rPr lang="en-US" sz="2400" dirty="0" smtClean="0">
                <a:latin typeface="Times New Roman" pitchFamily="18" charset="0"/>
                <a:cs typeface="Times New Roman" pitchFamily="18" charset="0"/>
              </a:rPr>
              <a:t>PB</a:t>
            </a:r>
            <a:endParaRPr lang="ru-RU"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Total amount from tracking stations and 3 ground telescopes</a:t>
            </a:r>
            <a:r>
              <a:rPr lang="ru-RU"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23,7 + 19,2 * 3 = 81,3 </a:t>
            </a:r>
            <a:r>
              <a:rPr lang="en-US" sz="2400" dirty="0" smtClean="0">
                <a:latin typeface="Times New Roman" pitchFamily="18" charset="0"/>
                <a:cs typeface="Times New Roman" pitchFamily="18" charset="0"/>
              </a:rPr>
              <a:t>PB</a:t>
            </a:r>
          </a:p>
          <a:p>
            <a:pPr>
              <a:buNone/>
            </a:pPr>
            <a:endParaRPr lang="en-US" sz="2400" dirty="0" smtClean="0">
              <a:latin typeface="Times New Roman" pitchFamily="18" charset="0"/>
              <a:cs typeface="Times New Roman" pitchFamily="18" charset="0"/>
            </a:endParaRPr>
          </a:p>
          <a:p>
            <a:pPr>
              <a:buNone/>
            </a:pPr>
            <a:r>
              <a:rPr lang="en-US" sz="2800" b="1" dirty="0" smtClean="0">
                <a:solidFill>
                  <a:srgbClr val="C00000"/>
                </a:solidFill>
                <a:latin typeface="Times New Roman" pitchFamily="18" charset="0"/>
                <a:cs typeface="Times New Roman" pitchFamily="18" charset="0"/>
              </a:rPr>
              <a:t>According to Technical Documentation</a:t>
            </a:r>
            <a:endParaRPr lang="en-US" dirty="0" smtClean="0"/>
          </a:p>
          <a:p>
            <a:pPr lvl="0"/>
            <a:r>
              <a:rPr lang="ru-RU" sz="2400" dirty="0" smtClean="0">
                <a:latin typeface="Times New Roman" pitchFamily="18" charset="0"/>
                <a:cs typeface="Times New Roman" pitchFamily="18" charset="0"/>
              </a:rPr>
              <a:t>5 ПБ</a:t>
            </a:r>
            <a:r>
              <a:rPr lang="en-US" sz="2400" dirty="0" smtClean="0">
                <a:latin typeface="Times New Roman" pitchFamily="18" charset="0"/>
                <a:cs typeface="Times New Roman" pitchFamily="18" charset="0"/>
              </a:rPr>
              <a:t> on-line = </a:t>
            </a:r>
            <a:r>
              <a:rPr lang="ru-RU" sz="2400" dirty="0" smtClean="0">
                <a:latin typeface="Times New Roman" pitchFamily="18" charset="0"/>
                <a:cs typeface="Times New Roman" pitchFamily="18" charset="0"/>
              </a:rPr>
              <a:t>4 </a:t>
            </a:r>
            <a:r>
              <a:rPr lang="en-US" sz="2400" dirty="0" smtClean="0">
                <a:latin typeface="Times New Roman" pitchFamily="18" charset="0"/>
                <a:cs typeface="Times New Roman" pitchFamily="18" charset="0"/>
              </a:rPr>
              <a:t>PB for row data + </a:t>
            </a:r>
            <a:r>
              <a:rPr lang="ru-RU" sz="2400"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PB after </a:t>
            </a:r>
            <a:r>
              <a:rPr lang="en-US" sz="2400" dirty="0" err="1" smtClean="0">
                <a:latin typeface="Times New Roman" pitchFamily="18" charset="0"/>
                <a:cs typeface="Times New Roman" pitchFamily="18" charset="0"/>
              </a:rPr>
              <a:t>correlator</a:t>
            </a:r>
            <a:endParaRPr lang="en-US" sz="2400" dirty="0" smtClean="0">
              <a:latin typeface="Times New Roman" pitchFamily="18" charset="0"/>
              <a:cs typeface="Times New Roman" pitchFamily="18" charset="0"/>
            </a:endParaRPr>
          </a:p>
          <a:p>
            <a:pPr lvl="0"/>
            <a:r>
              <a:rPr lang="ru-RU" sz="2400" dirty="0" smtClean="0">
                <a:latin typeface="Times New Roman" pitchFamily="18" charset="0"/>
                <a:cs typeface="Times New Roman" pitchFamily="18" charset="0"/>
              </a:rPr>
              <a:t>200 </a:t>
            </a:r>
            <a:r>
              <a:rPr lang="en-US" sz="2400" dirty="0" smtClean="0">
                <a:latin typeface="Times New Roman" pitchFamily="18" charset="0"/>
                <a:cs typeface="Times New Roman" pitchFamily="18" charset="0"/>
              </a:rPr>
              <a:t>PB archive = </a:t>
            </a:r>
            <a:r>
              <a:rPr lang="ru-RU" sz="2400" dirty="0" smtClean="0">
                <a:latin typeface="Times New Roman" pitchFamily="18" charset="0"/>
                <a:cs typeface="Times New Roman" pitchFamily="18" charset="0"/>
              </a:rPr>
              <a:t>100 </a:t>
            </a:r>
            <a:r>
              <a:rPr lang="en-US" sz="2400" dirty="0" smtClean="0">
                <a:latin typeface="Times New Roman" pitchFamily="18" charset="0"/>
                <a:cs typeface="Times New Roman" pitchFamily="18" charset="0"/>
              </a:rPr>
              <a:t>P</a:t>
            </a:r>
            <a:r>
              <a:rPr lang="ru-RU" sz="2400" dirty="0" smtClean="0">
                <a:latin typeface="Times New Roman" pitchFamily="18" charset="0"/>
                <a:cs typeface="Times New Roman" pitchFamily="18" charset="0"/>
              </a:rPr>
              <a:t>Б </a:t>
            </a:r>
            <a:r>
              <a:rPr lang="en-US" sz="2400" dirty="0" smtClean="0">
                <a:latin typeface="Times New Roman" pitchFamily="18" charset="0"/>
                <a:cs typeface="Times New Roman" pitchFamily="18" charset="0"/>
              </a:rPr>
              <a:t>the first copy + </a:t>
            </a:r>
            <a:r>
              <a:rPr lang="ru-RU" sz="2400" dirty="0" smtClean="0">
                <a:latin typeface="Times New Roman" pitchFamily="18" charset="0"/>
                <a:cs typeface="Times New Roman" pitchFamily="18" charset="0"/>
              </a:rPr>
              <a:t>100 </a:t>
            </a:r>
            <a:r>
              <a:rPr lang="en-US" sz="2400" dirty="0" smtClean="0">
                <a:latin typeface="Times New Roman" pitchFamily="18" charset="0"/>
                <a:cs typeface="Times New Roman" pitchFamily="18" charset="0"/>
              </a:rPr>
              <a:t>P</a:t>
            </a:r>
            <a:r>
              <a:rPr lang="ru-RU" sz="2400" dirty="0" smtClean="0">
                <a:latin typeface="Times New Roman" pitchFamily="18" charset="0"/>
                <a:cs typeface="Times New Roman" pitchFamily="18" charset="0"/>
              </a:rPr>
              <a:t>Б </a:t>
            </a:r>
            <a:r>
              <a:rPr lang="en-US" sz="2400" dirty="0" smtClean="0">
                <a:latin typeface="Times New Roman" pitchFamily="18" charset="0"/>
                <a:cs typeface="Times New Roman" pitchFamily="18" charset="0"/>
              </a:rPr>
              <a:t>the second copy</a:t>
            </a:r>
          </a:p>
          <a:p>
            <a:pPr indent="-6350">
              <a:buNone/>
            </a:pPr>
            <a:endParaRPr lang="ru-RU" sz="2400" dirty="0" smtClean="0">
              <a:latin typeface="Times New Roman" pitchFamily="18" charset="0"/>
              <a:cs typeface="Times New Roman" pitchFamily="18" charset="0"/>
            </a:endParaRPr>
          </a:p>
          <a:p>
            <a:pPr>
              <a:buNone/>
            </a:pPr>
            <a:endParaRPr lang="ru-RU" dirty="0" smtClean="0"/>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064896" cy="796950"/>
          </a:xfrm>
        </p:spPr>
        <p:txBody>
          <a:bodyPr/>
          <a:lstStyle/>
          <a:p>
            <a:pPr algn="ctr"/>
            <a:r>
              <a:rPr lang="en-US" dirty="0" smtClean="0">
                <a:solidFill>
                  <a:srgbClr val="C00000"/>
                </a:solidFill>
                <a:latin typeface="Times New Roman" pitchFamily="18" charset="0"/>
                <a:cs typeface="Times New Roman" pitchFamily="18" charset="0"/>
              </a:rPr>
              <a:t>Data Center for </a:t>
            </a:r>
            <a:r>
              <a:rPr lang="en-US" dirty="0" err="1" smtClean="0">
                <a:solidFill>
                  <a:srgbClr val="C00000"/>
                </a:solidFill>
                <a:latin typeface="Times New Roman" pitchFamily="18" charset="0"/>
                <a:cs typeface="Times New Roman" pitchFamily="18" charset="0"/>
              </a:rPr>
              <a:t>Millimetron</a:t>
            </a:r>
            <a:r>
              <a:rPr lang="en-US" dirty="0" smtClean="0">
                <a:solidFill>
                  <a:srgbClr val="C00000"/>
                </a:solidFill>
                <a:latin typeface="Times New Roman" pitchFamily="18" charset="0"/>
                <a:cs typeface="Times New Roman" pitchFamily="18" charset="0"/>
              </a:rPr>
              <a:t> Project </a:t>
            </a:r>
            <a:endParaRPr lang="ru-RU"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914400" y="908720"/>
            <a:ext cx="7402016" cy="5472608"/>
          </a:xfrm>
        </p:spPr>
        <p:txBody>
          <a:bodyPr/>
          <a:lstStyle/>
          <a:p>
            <a:r>
              <a:rPr lang="en-US" dirty="0" smtClean="0"/>
              <a:t>Appropriate room or special  building with protection from leaking and fire-extinguishing system</a:t>
            </a:r>
          </a:p>
          <a:p>
            <a:r>
              <a:rPr lang="en-US" dirty="0" smtClean="0"/>
              <a:t>Redundant power supply</a:t>
            </a:r>
          </a:p>
          <a:p>
            <a:r>
              <a:rPr lang="en-US" dirty="0" smtClean="0"/>
              <a:t>Independent power supply (diesel generator) </a:t>
            </a:r>
          </a:p>
          <a:p>
            <a:r>
              <a:rPr lang="en-US" dirty="0" smtClean="0"/>
              <a:t>Uninterruptible power supply </a:t>
            </a:r>
          </a:p>
          <a:p>
            <a:r>
              <a:rPr lang="en-US" dirty="0" smtClean="0"/>
              <a:t>Air-conditioning on N + 1 systems </a:t>
            </a:r>
          </a:p>
          <a:p>
            <a:r>
              <a:rPr lang="en-US" dirty="0" smtClean="0"/>
              <a:t>Video surveillance and monitoring of all systems </a:t>
            </a:r>
          </a:p>
          <a:p>
            <a:r>
              <a:rPr lang="en-US" dirty="0" smtClean="0"/>
              <a:t>Room for operators </a:t>
            </a:r>
          </a:p>
          <a:p>
            <a:r>
              <a:rPr lang="en-US" dirty="0" smtClean="0"/>
              <a:t>Communication channels</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8680"/>
            <a:ext cx="7772400" cy="868958"/>
          </a:xfrm>
        </p:spPr>
        <p:txBody>
          <a:bodyPr/>
          <a:lstStyle/>
          <a:p>
            <a:r>
              <a:rPr lang="en-US" dirty="0" smtClean="0">
                <a:solidFill>
                  <a:srgbClr val="C00000"/>
                </a:solidFill>
                <a:latin typeface="Times New Roman" pitchFamily="18" charset="0"/>
                <a:cs typeface="Times New Roman" pitchFamily="18" charset="0"/>
              </a:rPr>
              <a:t>Data Center for </a:t>
            </a:r>
            <a:r>
              <a:rPr lang="en-US" dirty="0" err="1" smtClean="0">
                <a:solidFill>
                  <a:srgbClr val="C00000"/>
                </a:solidFill>
                <a:latin typeface="Times New Roman" pitchFamily="18" charset="0"/>
                <a:cs typeface="Times New Roman" pitchFamily="18" charset="0"/>
              </a:rPr>
              <a:t>Millimetron</a:t>
            </a:r>
            <a:r>
              <a:rPr lang="en-US" dirty="0" smtClean="0">
                <a:solidFill>
                  <a:srgbClr val="C00000"/>
                </a:solidFill>
                <a:latin typeface="Times New Roman" pitchFamily="18" charset="0"/>
                <a:cs typeface="Times New Roman" pitchFamily="18" charset="0"/>
              </a:rPr>
              <a:t> Project </a:t>
            </a:r>
            <a:endParaRPr lang="ru-RU" dirty="0"/>
          </a:p>
        </p:txBody>
      </p:sp>
      <p:sp>
        <p:nvSpPr>
          <p:cNvPr id="3" name="Содержимое 2"/>
          <p:cNvSpPr>
            <a:spLocks noGrp="1"/>
          </p:cNvSpPr>
          <p:nvPr>
            <p:ph sz="quarter" idx="1"/>
          </p:nvPr>
        </p:nvSpPr>
        <p:spPr>
          <a:xfrm>
            <a:off x="755576" y="1447800"/>
            <a:ext cx="7931224" cy="3493368"/>
          </a:xfrm>
        </p:spPr>
        <p:txBody>
          <a:bodyPr/>
          <a:lstStyle/>
          <a:p>
            <a:r>
              <a:rPr lang="en-US" dirty="0" smtClean="0"/>
              <a:t>Computer equipment - repositories, supercomputer, archive, communications</a:t>
            </a:r>
          </a:p>
          <a:p>
            <a:r>
              <a:rPr lang="en-US" dirty="0" smtClean="0">
                <a:cs typeface="Times New Roman" pitchFamily="18" charset="0"/>
              </a:rPr>
              <a:t>Buffer storages on Tracking Stations</a:t>
            </a:r>
            <a:endParaRPr lang="ru-RU" dirty="0" smtClean="0">
              <a:cs typeface="Times New Roman" pitchFamily="18" charset="0"/>
            </a:endParaRPr>
          </a:p>
          <a:p>
            <a:pPr indent="-6350">
              <a:buNone/>
            </a:pPr>
            <a:r>
              <a:rPr lang="ru-RU" dirty="0" smtClean="0">
                <a:cs typeface="Times New Roman" pitchFamily="18" charset="0"/>
              </a:rPr>
              <a:t>1,2</a:t>
            </a:r>
            <a:r>
              <a:rPr lang="en-US" dirty="0" smtClean="0">
                <a:cs typeface="Times New Roman" pitchFamily="18" charset="0"/>
              </a:rPr>
              <a:t> </a:t>
            </a:r>
            <a:r>
              <a:rPr lang="en-US" dirty="0" err="1" smtClean="0">
                <a:cs typeface="Times New Roman" pitchFamily="18" charset="0"/>
              </a:rPr>
              <a:t>Gb</a:t>
            </a:r>
            <a:r>
              <a:rPr lang="en-US" dirty="0" smtClean="0">
                <a:cs typeface="Times New Roman" pitchFamily="18" charset="0"/>
              </a:rPr>
              <a:t>/s</a:t>
            </a:r>
            <a:r>
              <a:rPr lang="ru-RU" dirty="0" smtClean="0">
                <a:cs typeface="Times New Roman" pitchFamily="18" charset="0"/>
              </a:rPr>
              <a:t> * 3600</a:t>
            </a:r>
            <a:r>
              <a:rPr lang="en-US" dirty="0" smtClean="0">
                <a:cs typeface="Times New Roman" pitchFamily="18" charset="0"/>
              </a:rPr>
              <a:t>s</a:t>
            </a:r>
            <a:r>
              <a:rPr lang="ru-RU" dirty="0" smtClean="0">
                <a:cs typeface="Times New Roman" pitchFamily="18" charset="0"/>
              </a:rPr>
              <a:t> * 16</a:t>
            </a:r>
            <a:r>
              <a:rPr lang="en-US" dirty="0" smtClean="0">
                <a:cs typeface="Times New Roman" pitchFamily="18" charset="0"/>
              </a:rPr>
              <a:t> hours</a:t>
            </a:r>
            <a:r>
              <a:rPr lang="ru-RU" dirty="0" smtClean="0">
                <a:cs typeface="Times New Roman" pitchFamily="18" charset="0"/>
              </a:rPr>
              <a:t> * 14</a:t>
            </a:r>
            <a:r>
              <a:rPr lang="en-US" dirty="0" smtClean="0">
                <a:cs typeface="Times New Roman" pitchFamily="18" charset="0"/>
              </a:rPr>
              <a:t> days</a:t>
            </a:r>
            <a:r>
              <a:rPr lang="ru-RU" dirty="0" smtClean="0">
                <a:cs typeface="Times New Roman" pitchFamily="18" charset="0"/>
              </a:rPr>
              <a:t> ~120 </a:t>
            </a:r>
            <a:r>
              <a:rPr lang="en-US" dirty="0" smtClean="0">
                <a:cs typeface="Times New Roman" pitchFamily="18" charset="0"/>
              </a:rPr>
              <a:t>TB</a:t>
            </a:r>
          </a:p>
          <a:p>
            <a:r>
              <a:rPr lang="en-US" dirty="0" smtClean="0">
                <a:cs typeface="Times New Roman" pitchFamily="18" charset="0"/>
              </a:rPr>
              <a:t>Buffer storage on ground telescopes</a:t>
            </a:r>
          </a:p>
          <a:p>
            <a:pPr indent="-6350">
              <a:buNone/>
            </a:pPr>
            <a:r>
              <a:rPr lang="ru-RU" dirty="0" smtClean="0">
                <a:cs typeface="Times New Roman" pitchFamily="18" charset="0"/>
              </a:rPr>
              <a:t>2,4</a:t>
            </a:r>
            <a:r>
              <a:rPr lang="en-US" dirty="0" smtClean="0">
                <a:cs typeface="Times New Roman" pitchFamily="18" charset="0"/>
              </a:rPr>
              <a:t> </a:t>
            </a:r>
            <a:r>
              <a:rPr lang="en-US" dirty="0" err="1" smtClean="0">
                <a:cs typeface="Times New Roman" pitchFamily="18" charset="0"/>
              </a:rPr>
              <a:t>Gb</a:t>
            </a:r>
            <a:r>
              <a:rPr lang="en-US" dirty="0" smtClean="0">
                <a:cs typeface="Times New Roman" pitchFamily="18" charset="0"/>
              </a:rPr>
              <a:t>/s</a:t>
            </a:r>
            <a:r>
              <a:rPr lang="ru-RU" dirty="0" smtClean="0">
                <a:cs typeface="Times New Roman" pitchFamily="18" charset="0"/>
              </a:rPr>
              <a:t> * 3600</a:t>
            </a:r>
            <a:r>
              <a:rPr lang="en-US" dirty="0" smtClean="0">
                <a:cs typeface="Times New Roman" pitchFamily="18" charset="0"/>
              </a:rPr>
              <a:t>s</a:t>
            </a:r>
            <a:r>
              <a:rPr lang="ru-RU" dirty="0" smtClean="0">
                <a:cs typeface="Times New Roman" pitchFamily="18" charset="0"/>
              </a:rPr>
              <a:t> * 16</a:t>
            </a:r>
            <a:r>
              <a:rPr lang="en-US" dirty="0" smtClean="0">
                <a:cs typeface="Times New Roman" pitchFamily="18" charset="0"/>
              </a:rPr>
              <a:t> hours</a:t>
            </a:r>
            <a:r>
              <a:rPr lang="ru-RU" dirty="0" smtClean="0">
                <a:cs typeface="Times New Roman" pitchFamily="18" charset="0"/>
              </a:rPr>
              <a:t> * 14</a:t>
            </a:r>
            <a:r>
              <a:rPr lang="en-US" dirty="0" smtClean="0">
                <a:cs typeface="Times New Roman" pitchFamily="18" charset="0"/>
              </a:rPr>
              <a:t> days</a:t>
            </a:r>
            <a:r>
              <a:rPr lang="ru-RU" dirty="0" smtClean="0">
                <a:cs typeface="Times New Roman" pitchFamily="18" charset="0"/>
              </a:rPr>
              <a:t> ~  240 </a:t>
            </a:r>
            <a:r>
              <a:rPr lang="en-US" dirty="0" smtClean="0">
                <a:cs typeface="Times New Roman" pitchFamily="18" charset="0"/>
              </a:rPr>
              <a:t>TB</a:t>
            </a:r>
            <a:endParaRPr lang="ru-RU" dirty="0" smtClean="0">
              <a:cs typeface="Times New Roman" pitchFamily="18" charset="0"/>
            </a:endParaRPr>
          </a:p>
          <a:p>
            <a:endParaRPr lang="ru-RU"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827088" y="1268413"/>
            <a:ext cx="7499350" cy="4800600"/>
          </a:xfrm>
        </p:spPr>
        <p:txBody>
          <a:bodyPr>
            <a:normAutofit/>
          </a:bodyPr>
          <a:lstStyle/>
          <a:p>
            <a:pPr marL="265113" indent="-265113" fontAlgn="auto">
              <a:spcBef>
                <a:spcPts val="0"/>
              </a:spcBef>
              <a:spcAft>
                <a:spcPts val="0"/>
              </a:spcAft>
              <a:buFont typeface="Wingdings 2"/>
              <a:buChar char=""/>
              <a:defRPr/>
            </a:pPr>
            <a:r>
              <a:rPr lang="en-US" sz="2800" dirty="0" smtClean="0">
                <a:solidFill>
                  <a:srgbClr val="002060"/>
                </a:solidFill>
                <a:latin typeface="Times New Roman" pitchFamily="18" charset="0"/>
                <a:cs typeface="Times New Roman" pitchFamily="18" charset="0"/>
              </a:rPr>
              <a:t>The structure and functions of ASC Data Processing Center for Radioastron project are fully adequate to the data processing requirements of the Radioastron Mission.</a:t>
            </a:r>
          </a:p>
          <a:p>
            <a:pPr marL="265113" indent="-265113" algn="just" fontAlgn="auto">
              <a:spcBef>
                <a:spcPts val="0"/>
              </a:spcBef>
              <a:spcAft>
                <a:spcPts val="0"/>
              </a:spcAft>
              <a:buFont typeface="Wingdings 2"/>
              <a:buChar char=""/>
              <a:defRPr/>
            </a:pPr>
            <a:r>
              <a:rPr lang="en-US" sz="2800" dirty="0" smtClean="0">
                <a:solidFill>
                  <a:srgbClr val="002060"/>
                </a:solidFill>
                <a:latin typeface="Times New Roman"/>
                <a:ea typeface="Calibri"/>
              </a:rPr>
              <a:t>When we created data processing center for the Radioastron project, we got  experience of working,  transferring and storage of large volumes of data. The experience will be useful for our next project "</a:t>
            </a:r>
            <a:r>
              <a:rPr lang="en-US" sz="2800" dirty="0" err="1" smtClean="0">
                <a:solidFill>
                  <a:srgbClr val="002060"/>
                </a:solidFill>
                <a:latin typeface="Times New Roman"/>
                <a:ea typeface="Calibri"/>
              </a:rPr>
              <a:t>Millimetron</a:t>
            </a:r>
            <a:r>
              <a:rPr lang="en-US" sz="2800" dirty="0" smtClean="0">
                <a:solidFill>
                  <a:srgbClr val="002060"/>
                </a:solidFill>
                <a:latin typeface="Times New Roman"/>
                <a:ea typeface="Calibri"/>
              </a:rPr>
              <a:t>“.</a:t>
            </a:r>
            <a:endParaRPr lang="ru-RU" sz="2800" dirty="0" smtClean="0">
              <a:solidFill>
                <a:srgbClr val="002060"/>
              </a:solidFill>
            </a:endParaRPr>
          </a:p>
          <a:p>
            <a:pPr marL="265113" indent="-265113" algn="just" fontAlgn="auto">
              <a:spcBef>
                <a:spcPts val="0"/>
              </a:spcBef>
              <a:spcAft>
                <a:spcPts val="0"/>
              </a:spcAft>
              <a:buFont typeface="Wingdings 2"/>
              <a:buChar char=""/>
              <a:defRPr/>
            </a:pPr>
            <a:endParaRPr lang="ru-RU" sz="2800" dirty="0" smtClean="0">
              <a:solidFill>
                <a:srgbClr val="002060"/>
              </a:solidFill>
              <a:latin typeface="Times New Roman"/>
              <a:ea typeface="Calibri"/>
            </a:endParaRPr>
          </a:p>
          <a:p>
            <a:pPr marL="274320" indent="-274320" fontAlgn="auto">
              <a:spcBef>
                <a:spcPts val="580"/>
              </a:spcBef>
              <a:spcAft>
                <a:spcPts val="0"/>
              </a:spcAft>
              <a:buFont typeface="Wingdings 2"/>
              <a:buChar char=""/>
              <a:defRPr/>
            </a:pPr>
            <a:endParaRPr lang="ru-RU" sz="2800" dirty="0" smtClean="0">
              <a:solidFill>
                <a:srgbClr val="002060"/>
              </a:solidFill>
              <a:latin typeface="Times New Roman" pitchFamily="18" charset="0"/>
              <a:cs typeface="Times New Roman" pitchFamily="18" charset="0"/>
            </a:endParaRPr>
          </a:p>
          <a:p>
            <a:pPr marL="82550" indent="0" algn="just" fontAlgn="auto">
              <a:spcBef>
                <a:spcPts val="580"/>
              </a:spcBef>
              <a:spcAft>
                <a:spcPts val="0"/>
              </a:spcAft>
              <a:buFont typeface="Wingdings 2" pitchFamily="18" charset="2"/>
              <a:buNone/>
              <a:defRPr/>
            </a:pPr>
            <a:endParaRPr lang="ru-RU" dirty="0" smtClean="0">
              <a:solidFill>
                <a:srgbClr val="002060"/>
              </a:solidFill>
            </a:endParaRPr>
          </a:p>
        </p:txBody>
      </p:sp>
      <p:sp>
        <p:nvSpPr>
          <p:cNvPr id="21507" name="TextBox 2"/>
          <p:cNvSpPr txBox="1">
            <a:spLocks noChangeArrowheads="1"/>
          </p:cNvSpPr>
          <p:nvPr/>
        </p:nvSpPr>
        <p:spPr bwMode="auto">
          <a:xfrm>
            <a:off x="3348038" y="476250"/>
            <a:ext cx="2722220" cy="707886"/>
          </a:xfrm>
          <a:prstGeom prst="rect">
            <a:avLst/>
          </a:prstGeom>
          <a:noFill/>
          <a:ln w="9525">
            <a:noFill/>
            <a:miter lim="800000"/>
            <a:headEnd/>
            <a:tailEnd/>
          </a:ln>
        </p:spPr>
        <p:txBody>
          <a:bodyPr wrap="none">
            <a:spAutoFit/>
          </a:bodyPr>
          <a:lstStyle/>
          <a:p>
            <a:r>
              <a:rPr lang="en-US" sz="4000" dirty="0" smtClean="0">
                <a:solidFill>
                  <a:srgbClr val="C00000"/>
                </a:solidFill>
                <a:latin typeface="Times New Roman" pitchFamily="18" charset="0"/>
                <a:cs typeface="Times New Roman" pitchFamily="18" charset="0"/>
              </a:rPr>
              <a:t>Conclusions</a:t>
            </a:r>
            <a:endParaRPr lang="ru-RU" sz="4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2492896"/>
            <a:ext cx="7772400" cy="936104"/>
          </a:xfrm>
        </p:spPr>
        <p:txBody>
          <a:bodyPr/>
          <a:lstStyle/>
          <a:p>
            <a:pPr algn="ctr">
              <a:buNone/>
            </a:pPr>
            <a:r>
              <a:rPr lang="en-US" sz="4400" dirty="0" smtClean="0">
                <a:solidFill>
                  <a:srgbClr val="C00000"/>
                </a:solidFill>
                <a:latin typeface="Times New Roman" pitchFamily="18" charset="0"/>
                <a:cs typeface="Times New Roman" pitchFamily="18" charset="0"/>
              </a:rPr>
              <a:t>THANK YOU</a:t>
            </a:r>
            <a:endParaRPr lang="ru-RU" sz="4400" dirty="0" smtClean="0">
              <a:solidFill>
                <a:srgbClr val="C00000"/>
              </a:solidFill>
              <a:latin typeface="Times New Roman" pitchFamily="18" charset="0"/>
              <a:cs typeface="Times New Roman" pitchFamily="18" charset="0"/>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1124744"/>
            <a:ext cx="3153544" cy="4933528"/>
          </a:xfrm>
        </p:spPr>
        <p:txBody>
          <a:bodyPr/>
          <a:lstStyle/>
          <a:p>
            <a:r>
              <a:rPr lang="en-US" dirty="0" smtClean="0">
                <a:solidFill>
                  <a:srgbClr val="002060"/>
                </a:solidFill>
              </a:rPr>
              <a:t>Data processing center for space VLBI  project Radioastron. Now working project.</a:t>
            </a:r>
          </a:p>
          <a:p>
            <a:endParaRPr lang="en-US" dirty="0" smtClean="0"/>
          </a:p>
          <a:p>
            <a:endParaRPr lang="en-US" dirty="0" smtClean="0"/>
          </a:p>
          <a:p>
            <a:r>
              <a:rPr lang="en-US" dirty="0" smtClean="0">
                <a:solidFill>
                  <a:srgbClr val="002060"/>
                </a:solidFill>
              </a:rPr>
              <a:t>Data processing center for space VLBI  project </a:t>
            </a:r>
            <a:r>
              <a:rPr lang="en-US" dirty="0" err="1" smtClean="0">
                <a:solidFill>
                  <a:srgbClr val="002060"/>
                </a:solidFill>
              </a:rPr>
              <a:t>Millimetron</a:t>
            </a:r>
            <a:r>
              <a:rPr lang="en-US" dirty="0" smtClean="0">
                <a:solidFill>
                  <a:srgbClr val="002060"/>
                </a:solidFill>
              </a:rPr>
              <a:t>.</a:t>
            </a:r>
            <a:r>
              <a:rPr lang="en-US" dirty="0">
                <a:solidFill>
                  <a:srgbClr val="002060"/>
                </a:solidFill>
              </a:rPr>
              <a:t> </a:t>
            </a:r>
            <a:r>
              <a:rPr lang="en-US" dirty="0" smtClean="0">
                <a:solidFill>
                  <a:srgbClr val="002060"/>
                </a:solidFill>
              </a:rPr>
              <a:t>Future project.</a:t>
            </a:r>
          </a:p>
        </p:txBody>
      </p:sp>
      <p:pic>
        <p:nvPicPr>
          <p:cNvPr id="4" name="Рисунок 3" descr="millimetron_pichure.jpg"/>
          <p:cNvPicPr>
            <a:picLocks noChangeAspect="1"/>
          </p:cNvPicPr>
          <p:nvPr/>
        </p:nvPicPr>
        <p:blipFill>
          <a:blip r:embed="rId3" cstate="print"/>
          <a:stretch>
            <a:fillRect/>
          </a:stretch>
        </p:blipFill>
        <p:spPr>
          <a:xfrm>
            <a:off x="4708326" y="3861048"/>
            <a:ext cx="3392066" cy="2227243"/>
          </a:xfrm>
          <a:prstGeom prst="rect">
            <a:avLst/>
          </a:prstGeom>
        </p:spPr>
      </p:pic>
      <p:pic>
        <p:nvPicPr>
          <p:cNvPr id="5" name="Рисунок 4" descr="front_view.gif"/>
          <p:cNvPicPr>
            <a:picLocks noChangeAspect="1"/>
          </p:cNvPicPr>
          <p:nvPr/>
        </p:nvPicPr>
        <p:blipFill>
          <a:blip r:embed="rId4" cstate="print"/>
          <a:stretch>
            <a:fillRect/>
          </a:stretch>
        </p:blipFill>
        <p:spPr>
          <a:xfrm>
            <a:off x="5259288" y="980728"/>
            <a:ext cx="1905000" cy="23907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0" y="115888"/>
            <a:ext cx="7343775" cy="1368425"/>
          </a:xfrm>
        </p:spPr>
        <p:txBody>
          <a:bodyPr>
            <a:normAutofit/>
          </a:bodyPr>
          <a:lstStyle/>
          <a:p>
            <a:pPr algn="ctr" fontAlgn="auto">
              <a:spcAft>
                <a:spcPts val="0"/>
              </a:spcAft>
              <a:defRPr/>
            </a:pPr>
            <a:r>
              <a:rPr lang="en-US" b="1" dirty="0" smtClean="0">
                <a:solidFill>
                  <a:srgbClr val="002060"/>
                </a:solidFill>
                <a:latin typeface="Arial" pitchFamily="34" charset="0"/>
                <a:cs typeface="Arial" pitchFamily="34" charset="0"/>
              </a:rPr>
              <a:t>Scientific Data </a:t>
            </a:r>
            <a:r>
              <a:rPr lang="en-US" b="1" dirty="0">
                <a:solidFill>
                  <a:srgbClr val="002060"/>
                </a:solidFill>
                <a:latin typeface="Arial" pitchFamily="34" charset="0"/>
                <a:cs typeface="Arial" pitchFamily="34" charset="0"/>
              </a:rPr>
              <a:t>T</a:t>
            </a:r>
            <a:r>
              <a:rPr lang="en-US" b="1" dirty="0" smtClean="0">
                <a:solidFill>
                  <a:srgbClr val="002060"/>
                </a:solidFill>
                <a:latin typeface="Arial" pitchFamily="34" charset="0"/>
                <a:cs typeface="Arial" pitchFamily="34" charset="0"/>
              </a:rPr>
              <a:t>ransferring </a:t>
            </a:r>
            <a:br>
              <a:rPr lang="en-US" b="1" dirty="0" smtClean="0">
                <a:solidFill>
                  <a:srgbClr val="002060"/>
                </a:solidFill>
                <a:latin typeface="Arial" pitchFamily="34" charset="0"/>
                <a:cs typeface="Arial" pitchFamily="34" charset="0"/>
              </a:rPr>
            </a:br>
            <a:r>
              <a:rPr lang="en-US" b="1" dirty="0" smtClean="0">
                <a:solidFill>
                  <a:srgbClr val="002060"/>
                </a:solidFill>
                <a:latin typeface="Arial" pitchFamily="34" charset="0"/>
                <a:cs typeface="Arial" pitchFamily="34" charset="0"/>
              </a:rPr>
              <a:t>from Ground Telescopes</a:t>
            </a:r>
            <a:endParaRPr lang="ru-RU" b="1" dirty="0">
              <a:solidFill>
                <a:schemeClr val="accent5">
                  <a:lumMod val="25000"/>
                </a:schemeClr>
              </a:solidFill>
              <a:latin typeface="Arial" pitchFamily="34" charset="0"/>
              <a:cs typeface="Arial" pitchFamily="34" charset="0"/>
            </a:endParaRPr>
          </a:p>
        </p:txBody>
      </p:sp>
      <p:pic>
        <p:nvPicPr>
          <p:cNvPr id="23555" name="Content Placeholder 6" descr="arecibo_small.jpg"/>
          <p:cNvPicPr>
            <a:picLocks noGrp="1" noChangeAspect="1"/>
          </p:cNvPicPr>
          <p:nvPr>
            <p:ph sz="quarter" idx="1"/>
          </p:nvPr>
        </p:nvPicPr>
        <p:blipFill>
          <a:blip r:embed="rId2" cstate="print"/>
          <a:srcRect/>
          <a:stretch>
            <a:fillRect/>
          </a:stretch>
        </p:blipFill>
        <p:spPr>
          <a:xfrm>
            <a:off x="1979613" y="1628775"/>
            <a:ext cx="1468437" cy="1296988"/>
          </a:xfrm>
        </p:spPr>
      </p:pic>
      <p:grpSp>
        <p:nvGrpSpPr>
          <p:cNvPr id="23556" name="Group 15"/>
          <p:cNvGrpSpPr>
            <a:grpSpLocks/>
          </p:cNvGrpSpPr>
          <p:nvPr/>
        </p:nvGrpSpPr>
        <p:grpSpPr bwMode="auto">
          <a:xfrm>
            <a:off x="6583363" y="3429000"/>
            <a:ext cx="1851025" cy="1511300"/>
            <a:chOff x="828236" y="1978918"/>
            <a:chExt cx="1849834" cy="1510007"/>
          </a:xfrm>
        </p:grpSpPr>
        <p:pic>
          <p:nvPicPr>
            <p:cNvPr id="23580" name="Picture 8" descr="effelsb_100m_small.jpg"/>
            <p:cNvPicPr>
              <a:picLocks noChangeAspect="1"/>
            </p:cNvPicPr>
            <p:nvPr/>
          </p:nvPicPr>
          <p:blipFill>
            <a:blip r:embed="rId3" cstate="print"/>
            <a:srcRect/>
            <a:stretch>
              <a:fillRect/>
            </a:stretch>
          </p:blipFill>
          <p:spPr bwMode="auto">
            <a:xfrm>
              <a:off x="1043607" y="1978918"/>
              <a:ext cx="1537515" cy="1234058"/>
            </a:xfrm>
            <a:prstGeom prst="rect">
              <a:avLst/>
            </a:prstGeom>
            <a:noFill/>
            <a:ln w="9525">
              <a:noFill/>
              <a:miter lim="800000"/>
              <a:headEnd/>
              <a:tailEnd/>
            </a:ln>
          </p:spPr>
        </p:pic>
        <p:sp>
          <p:nvSpPr>
            <p:cNvPr id="23581" name="TextBox 9"/>
            <p:cNvSpPr txBox="1">
              <a:spLocks noChangeArrowheads="1"/>
            </p:cNvSpPr>
            <p:nvPr/>
          </p:nvSpPr>
          <p:spPr bwMode="auto">
            <a:xfrm>
              <a:off x="828236" y="3150493"/>
              <a:ext cx="1849834" cy="338432"/>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Effelsberg Germany</a:t>
              </a:r>
              <a:endParaRPr lang="ru-RU" sz="1600" dirty="0">
                <a:latin typeface="Times New Roman" pitchFamily="18" charset="0"/>
                <a:cs typeface="Times New Roman" pitchFamily="18" charset="0"/>
              </a:endParaRPr>
            </a:p>
          </p:txBody>
        </p:sp>
      </p:grpSp>
      <p:sp>
        <p:nvSpPr>
          <p:cNvPr id="23557" name="TextBox 10"/>
          <p:cNvSpPr txBox="1">
            <a:spLocks noChangeArrowheads="1"/>
          </p:cNvSpPr>
          <p:nvPr/>
        </p:nvSpPr>
        <p:spPr bwMode="auto">
          <a:xfrm>
            <a:off x="1692275" y="2852738"/>
            <a:ext cx="2070100" cy="369887"/>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Arecibo Puerto Rico</a:t>
            </a:r>
            <a:endParaRPr lang="ru-RU" sz="1800">
              <a:latin typeface="Times New Roman" pitchFamily="18" charset="0"/>
              <a:cs typeface="Times New Roman" pitchFamily="18" charset="0"/>
            </a:endParaRPr>
          </a:p>
        </p:txBody>
      </p:sp>
      <p:grpSp>
        <p:nvGrpSpPr>
          <p:cNvPr id="23558" name="Group 14"/>
          <p:cNvGrpSpPr>
            <a:grpSpLocks/>
          </p:cNvGrpSpPr>
          <p:nvPr/>
        </p:nvGrpSpPr>
        <p:grpSpPr bwMode="auto">
          <a:xfrm>
            <a:off x="4211638" y="1628775"/>
            <a:ext cx="1335087" cy="1581150"/>
            <a:chOff x="5436097" y="1916832"/>
            <a:chExt cx="1335420" cy="1581866"/>
          </a:xfrm>
        </p:grpSpPr>
        <p:pic>
          <p:nvPicPr>
            <p:cNvPr id="23578" name="Picture 3"/>
            <p:cNvPicPr>
              <a:picLocks noChangeAspect="1" noChangeArrowheads="1"/>
            </p:cNvPicPr>
            <p:nvPr/>
          </p:nvPicPr>
          <p:blipFill>
            <a:blip r:embed="rId4" cstate="print"/>
            <a:srcRect/>
            <a:stretch>
              <a:fillRect/>
            </a:stretch>
          </p:blipFill>
          <p:spPr bwMode="auto">
            <a:xfrm>
              <a:off x="5436097" y="1916832"/>
              <a:ext cx="1335420" cy="1296143"/>
            </a:xfrm>
            <a:prstGeom prst="rect">
              <a:avLst/>
            </a:prstGeom>
            <a:noFill/>
            <a:ln w="9525">
              <a:noFill/>
              <a:miter lim="800000"/>
              <a:headEnd/>
              <a:tailEnd/>
            </a:ln>
          </p:spPr>
        </p:pic>
        <p:sp>
          <p:nvSpPr>
            <p:cNvPr id="23579" name="TextBox 13"/>
            <p:cNvSpPr txBox="1">
              <a:spLocks noChangeArrowheads="1"/>
            </p:cNvSpPr>
            <p:nvPr/>
          </p:nvSpPr>
          <p:spPr bwMode="auto">
            <a:xfrm>
              <a:off x="5579702" y="3160018"/>
              <a:ext cx="1050037" cy="338680"/>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GBT USA</a:t>
              </a:r>
              <a:endParaRPr lang="ru-RU" sz="1600">
                <a:latin typeface="Times New Roman" pitchFamily="18" charset="0"/>
                <a:cs typeface="Times New Roman" pitchFamily="18" charset="0"/>
              </a:endParaRPr>
            </a:p>
          </p:txBody>
        </p:sp>
      </p:grpSp>
      <p:grpSp>
        <p:nvGrpSpPr>
          <p:cNvPr id="23559" name="Group 30"/>
          <p:cNvGrpSpPr>
            <a:grpSpLocks/>
          </p:cNvGrpSpPr>
          <p:nvPr/>
        </p:nvGrpSpPr>
        <p:grpSpPr bwMode="auto">
          <a:xfrm>
            <a:off x="5940425" y="1628775"/>
            <a:ext cx="1463675" cy="1562100"/>
            <a:chOff x="6372200" y="1916832"/>
            <a:chExt cx="1463185" cy="1562818"/>
          </a:xfrm>
        </p:grpSpPr>
        <p:pic>
          <p:nvPicPr>
            <p:cNvPr id="23576" name="Picture 4"/>
            <p:cNvPicPr>
              <a:picLocks noChangeAspect="1" noChangeArrowheads="1"/>
            </p:cNvPicPr>
            <p:nvPr/>
          </p:nvPicPr>
          <p:blipFill>
            <a:blip r:embed="rId5" cstate="print"/>
            <a:srcRect/>
            <a:stretch>
              <a:fillRect/>
            </a:stretch>
          </p:blipFill>
          <p:spPr bwMode="auto">
            <a:xfrm>
              <a:off x="6372200" y="1916832"/>
              <a:ext cx="1413958" cy="1264245"/>
            </a:xfrm>
            <a:prstGeom prst="rect">
              <a:avLst/>
            </a:prstGeom>
            <a:noFill/>
            <a:ln w="9525">
              <a:noFill/>
              <a:miter lim="800000"/>
              <a:headEnd/>
              <a:tailEnd/>
            </a:ln>
          </p:spPr>
        </p:pic>
        <p:sp>
          <p:nvSpPr>
            <p:cNvPr id="23577" name="TextBox 17"/>
            <p:cNvSpPr txBox="1">
              <a:spLocks noChangeArrowheads="1"/>
            </p:cNvSpPr>
            <p:nvPr/>
          </p:nvSpPr>
          <p:spPr bwMode="auto">
            <a:xfrm>
              <a:off x="6444155" y="3140968"/>
              <a:ext cx="1391230" cy="338682"/>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Medicina</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Italy</a:t>
              </a:r>
              <a:endParaRPr lang="ru-RU" sz="1600" dirty="0">
                <a:latin typeface="Times New Roman" pitchFamily="18" charset="0"/>
                <a:cs typeface="Times New Roman" pitchFamily="18" charset="0"/>
              </a:endParaRPr>
            </a:p>
          </p:txBody>
        </p:sp>
      </p:grpSp>
      <p:grpSp>
        <p:nvGrpSpPr>
          <p:cNvPr id="23560" name="Group 24"/>
          <p:cNvGrpSpPr>
            <a:grpSpLocks/>
          </p:cNvGrpSpPr>
          <p:nvPr/>
        </p:nvGrpSpPr>
        <p:grpSpPr bwMode="auto">
          <a:xfrm>
            <a:off x="2909888" y="3355975"/>
            <a:ext cx="2174875" cy="1660525"/>
            <a:chOff x="2649543" y="3717032"/>
            <a:chExt cx="2174640" cy="1659195"/>
          </a:xfrm>
        </p:grpSpPr>
        <p:pic>
          <p:nvPicPr>
            <p:cNvPr id="23574" name="Picture 7"/>
            <p:cNvPicPr>
              <a:picLocks noChangeAspect="1" noChangeArrowheads="1"/>
            </p:cNvPicPr>
            <p:nvPr/>
          </p:nvPicPr>
          <p:blipFill>
            <a:blip r:embed="rId6" cstate="print"/>
            <a:srcRect/>
            <a:stretch>
              <a:fillRect/>
            </a:stretch>
          </p:blipFill>
          <p:spPr bwMode="auto">
            <a:xfrm>
              <a:off x="3010175" y="3717032"/>
              <a:ext cx="1396074" cy="1368152"/>
            </a:xfrm>
            <a:prstGeom prst="rect">
              <a:avLst/>
            </a:prstGeom>
            <a:noFill/>
            <a:ln w="9525">
              <a:noFill/>
              <a:miter lim="800000"/>
              <a:headEnd/>
              <a:tailEnd/>
            </a:ln>
          </p:spPr>
        </p:pic>
        <p:sp>
          <p:nvSpPr>
            <p:cNvPr id="23575" name="TextBox 23"/>
            <p:cNvSpPr txBox="1">
              <a:spLocks noChangeArrowheads="1"/>
            </p:cNvSpPr>
            <p:nvPr/>
          </p:nvSpPr>
          <p:spPr bwMode="auto">
            <a:xfrm>
              <a:off x="2649543" y="5037792"/>
              <a:ext cx="2174640" cy="338435"/>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Westerbork</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Netherlands</a:t>
              </a:r>
              <a:endParaRPr lang="ru-RU" sz="1600" dirty="0">
                <a:latin typeface="Times New Roman" pitchFamily="18" charset="0"/>
                <a:cs typeface="Times New Roman" pitchFamily="18" charset="0"/>
              </a:endParaRPr>
            </a:p>
          </p:txBody>
        </p:sp>
      </p:grpSp>
      <p:grpSp>
        <p:nvGrpSpPr>
          <p:cNvPr id="23561" name="Group 28"/>
          <p:cNvGrpSpPr>
            <a:grpSpLocks/>
          </p:cNvGrpSpPr>
          <p:nvPr/>
        </p:nvGrpSpPr>
        <p:grpSpPr bwMode="auto">
          <a:xfrm>
            <a:off x="5070475" y="3357563"/>
            <a:ext cx="1322388" cy="1655762"/>
            <a:chOff x="4716157" y="3735237"/>
            <a:chExt cx="1321750" cy="1655220"/>
          </a:xfrm>
        </p:grpSpPr>
        <p:pic>
          <p:nvPicPr>
            <p:cNvPr id="23572" name="Picture 9"/>
            <p:cNvPicPr>
              <a:picLocks noChangeAspect="1" noChangeArrowheads="1"/>
            </p:cNvPicPr>
            <p:nvPr/>
          </p:nvPicPr>
          <p:blipFill>
            <a:blip r:embed="rId7" cstate="print"/>
            <a:srcRect/>
            <a:stretch>
              <a:fillRect/>
            </a:stretch>
          </p:blipFill>
          <p:spPr bwMode="auto">
            <a:xfrm>
              <a:off x="4788147" y="3735237"/>
              <a:ext cx="1200674" cy="1341931"/>
            </a:xfrm>
            <a:prstGeom prst="rect">
              <a:avLst/>
            </a:prstGeom>
            <a:noFill/>
            <a:ln w="9525">
              <a:noFill/>
              <a:miter lim="800000"/>
              <a:headEnd/>
              <a:tailEnd/>
            </a:ln>
          </p:spPr>
        </p:pic>
        <p:sp>
          <p:nvSpPr>
            <p:cNvPr id="23573" name="TextBox 27"/>
            <p:cNvSpPr txBox="1">
              <a:spLocks noChangeArrowheads="1"/>
            </p:cNvSpPr>
            <p:nvPr/>
          </p:nvSpPr>
          <p:spPr bwMode="auto">
            <a:xfrm>
              <a:off x="4716157" y="5021340"/>
              <a:ext cx="1321750" cy="369117"/>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Yebes Spain</a:t>
              </a:r>
              <a:endParaRPr lang="ru-RU" sz="1800" dirty="0">
                <a:latin typeface="Times New Roman" pitchFamily="18" charset="0"/>
                <a:cs typeface="Times New Roman" pitchFamily="18" charset="0"/>
              </a:endParaRPr>
            </a:p>
          </p:txBody>
        </p:sp>
      </p:grpSp>
      <p:grpSp>
        <p:nvGrpSpPr>
          <p:cNvPr id="23562" name="Group 32"/>
          <p:cNvGrpSpPr>
            <a:grpSpLocks/>
          </p:cNvGrpSpPr>
          <p:nvPr/>
        </p:nvGrpSpPr>
        <p:grpSpPr bwMode="auto">
          <a:xfrm>
            <a:off x="1182688" y="5229225"/>
            <a:ext cx="1524000" cy="1628775"/>
            <a:chOff x="827560" y="5229200"/>
            <a:chExt cx="1525891" cy="1628807"/>
          </a:xfrm>
        </p:grpSpPr>
        <p:pic>
          <p:nvPicPr>
            <p:cNvPr id="23570" name="Picture 10"/>
            <p:cNvPicPr>
              <a:picLocks noChangeAspect="1" noChangeArrowheads="1"/>
            </p:cNvPicPr>
            <p:nvPr/>
          </p:nvPicPr>
          <p:blipFill>
            <a:blip r:embed="rId8" cstate="print"/>
            <a:srcRect/>
            <a:stretch>
              <a:fillRect/>
            </a:stretch>
          </p:blipFill>
          <p:spPr bwMode="auto">
            <a:xfrm>
              <a:off x="971600" y="5229200"/>
              <a:ext cx="1367532" cy="1303177"/>
            </a:xfrm>
            <a:prstGeom prst="rect">
              <a:avLst/>
            </a:prstGeom>
            <a:noFill/>
            <a:ln w="9525">
              <a:noFill/>
              <a:miter lim="800000"/>
              <a:headEnd/>
              <a:tailEnd/>
            </a:ln>
          </p:spPr>
        </p:pic>
        <p:sp>
          <p:nvSpPr>
            <p:cNvPr id="23571" name="TextBox 31"/>
            <p:cNvSpPr txBox="1">
              <a:spLocks noChangeArrowheads="1"/>
            </p:cNvSpPr>
            <p:nvPr/>
          </p:nvSpPr>
          <p:spPr bwMode="auto">
            <a:xfrm>
              <a:off x="827560" y="6488668"/>
              <a:ext cx="1525891" cy="369339"/>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Badary Russia</a:t>
              </a:r>
              <a:endParaRPr lang="ru-RU" sz="1800" dirty="0">
                <a:latin typeface="Times New Roman" pitchFamily="18" charset="0"/>
                <a:cs typeface="Times New Roman" pitchFamily="18" charset="0"/>
              </a:endParaRPr>
            </a:p>
          </p:txBody>
        </p:sp>
      </p:grpSp>
      <p:pic>
        <p:nvPicPr>
          <p:cNvPr id="23563" name="Picture 12"/>
          <p:cNvPicPr>
            <a:picLocks noChangeAspect="1" noChangeArrowheads="1"/>
          </p:cNvPicPr>
          <p:nvPr/>
        </p:nvPicPr>
        <p:blipFill>
          <a:blip r:embed="rId9" cstate="print"/>
          <a:srcRect/>
          <a:stretch>
            <a:fillRect/>
          </a:stretch>
        </p:blipFill>
        <p:spPr bwMode="auto">
          <a:xfrm>
            <a:off x="3271838" y="5157788"/>
            <a:ext cx="1371600" cy="1347787"/>
          </a:xfrm>
          <a:prstGeom prst="rect">
            <a:avLst/>
          </a:prstGeom>
          <a:noFill/>
          <a:ln w="9525">
            <a:noFill/>
            <a:miter lim="800000"/>
            <a:headEnd/>
            <a:tailEnd/>
          </a:ln>
        </p:spPr>
      </p:pic>
      <p:sp>
        <p:nvSpPr>
          <p:cNvPr id="23564" name="TextBox 36"/>
          <p:cNvSpPr txBox="1">
            <a:spLocks noChangeArrowheads="1"/>
          </p:cNvSpPr>
          <p:nvPr/>
        </p:nvSpPr>
        <p:spPr bwMode="auto">
          <a:xfrm>
            <a:off x="3032125" y="6491288"/>
            <a:ext cx="1831975" cy="369887"/>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Zelenchuk</a:t>
            </a: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Russia</a:t>
            </a:r>
            <a:endParaRPr lang="ru-RU" sz="1800" dirty="0">
              <a:latin typeface="Times New Roman" pitchFamily="18" charset="0"/>
              <a:cs typeface="Times New Roman" pitchFamily="18" charset="0"/>
            </a:endParaRPr>
          </a:p>
        </p:txBody>
      </p:sp>
      <p:pic>
        <p:nvPicPr>
          <p:cNvPr id="23565" name="Picture 14"/>
          <p:cNvPicPr>
            <a:picLocks noChangeAspect="1" noChangeArrowheads="1"/>
          </p:cNvPicPr>
          <p:nvPr/>
        </p:nvPicPr>
        <p:blipFill>
          <a:blip r:embed="rId10" cstate="print"/>
          <a:srcRect/>
          <a:stretch>
            <a:fillRect/>
          </a:stretch>
        </p:blipFill>
        <p:spPr bwMode="auto">
          <a:xfrm>
            <a:off x="5072063" y="5137150"/>
            <a:ext cx="1327150" cy="1341438"/>
          </a:xfrm>
          <a:prstGeom prst="rect">
            <a:avLst/>
          </a:prstGeom>
          <a:noFill/>
          <a:ln w="9525">
            <a:noFill/>
            <a:miter lim="800000"/>
            <a:headEnd/>
            <a:tailEnd/>
          </a:ln>
        </p:spPr>
      </p:pic>
      <p:sp>
        <p:nvSpPr>
          <p:cNvPr id="23566" name="TextBox 40"/>
          <p:cNvSpPr txBox="1">
            <a:spLocks noChangeArrowheads="1"/>
          </p:cNvSpPr>
          <p:nvPr/>
        </p:nvSpPr>
        <p:spPr bwMode="auto">
          <a:xfrm>
            <a:off x="4867275" y="6488113"/>
            <a:ext cx="1550988" cy="369887"/>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Svetloe</a:t>
            </a: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Russia</a:t>
            </a:r>
            <a:endParaRPr lang="ru-RU" sz="1800" dirty="0">
              <a:latin typeface="Times New Roman" pitchFamily="18" charset="0"/>
              <a:cs typeface="Times New Roman" pitchFamily="18" charset="0"/>
            </a:endParaRPr>
          </a:p>
        </p:txBody>
      </p:sp>
      <p:grpSp>
        <p:nvGrpSpPr>
          <p:cNvPr id="23567" name="Group 35"/>
          <p:cNvGrpSpPr>
            <a:grpSpLocks/>
          </p:cNvGrpSpPr>
          <p:nvPr/>
        </p:nvGrpSpPr>
        <p:grpSpPr bwMode="auto">
          <a:xfrm>
            <a:off x="1327150" y="3357563"/>
            <a:ext cx="1357313" cy="1700212"/>
            <a:chOff x="970806" y="3503910"/>
            <a:chExt cx="1358064" cy="1699888"/>
          </a:xfrm>
        </p:grpSpPr>
        <p:sp>
          <p:nvSpPr>
            <p:cNvPr id="23568" name="TextBox 20"/>
            <p:cNvSpPr txBox="1">
              <a:spLocks noChangeArrowheads="1"/>
            </p:cNvSpPr>
            <p:nvPr/>
          </p:nvSpPr>
          <p:spPr bwMode="auto">
            <a:xfrm>
              <a:off x="970806" y="4834531"/>
              <a:ext cx="1358064" cy="369267"/>
            </a:xfrm>
            <a:prstGeom prst="rect">
              <a:avLst/>
            </a:prstGeom>
            <a:noFill/>
            <a:ln w="9525">
              <a:noFill/>
              <a:miter lim="800000"/>
              <a:headEnd/>
              <a:tailEnd/>
            </a:ln>
          </p:spPr>
          <p:txBody>
            <a:bodyPr>
              <a:spAutoFit/>
            </a:bodyPr>
            <a:lstStyle/>
            <a:p>
              <a:r>
                <a:rPr lang="en-US" sz="1800" dirty="0">
                  <a:latin typeface="Times New Roman" pitchFamily="18" charset="0"/>
                  <a:cs typeface="Times New Roman" pitchFamily="18" charset="0"/>
                </a:rPr>
                <a:t>Usuda Japan</a:t>
              </a:r>
              <a:endParaRPr lang="ru-RU" sz="1800" dirty="0">
                <a:latin typeface="Times New Roman" pitchFamily="18" charset="0"/>
                <a:cs typeface="Times New Roman" pitchFamily="18" charset="0"/>
              </a:endParaRPr>
            </a:p>
          </p:txBody>
        </p:sp>
        <p:pic>
          <p:nvPicPr>
            <p:cNvPr id="23569" name="Picture 35"/>
            <p:cNvPicPr>
              <a:picLocks noChangeAspect="1" noChangeArrowheads="1"/>
            </p:cNvPicPr>
            <p:nvPr/>
          </p:nvPicPr>
          <p:blipFill>
            <a:blip r:embed="rId11" cstate="print"/>
            <a:srcRect/>
            <a:stretch>
              <a:fillRect/>
            </a:stretch>
          </p:blipFill>
          <p:spPr bwMode="auto">
            <a:xfrm>
              <a:off x="985044" y="3503910"/>
              <a:ext cx="1282700" cy="13652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2"/>
          <p:cNvGrpSpPr>
            <a:grpSpLocks/>
          </p:cNvGrpSpPr>
          <p:nvPr/>
        </p:nvGrpSpPr>
        <p:grpSpPr bwMode="auto">
          <a:xfrm>
            <a:off x="1258888" y="3429000"/>
            <a:ext cx="1368425" cy="1606550"/>
            <a:chOff x="240725" y="1988840"/>
            <a:chExt cx="1743850" cy="1909517"/>
          </a:xfrm>
        </p:grpSpPr>
        <p:pic>
          <p:nvPicPr>
            <p:cNvPr id="24608" name="Picture 3"/>
            <p:cNvPicPr>
              <a:picLocks noChangeAspect="1" noChangeArrowheads="1"/>
            </p:cNvPicPr>
            <p:nvPr/>
          </p:nvPicPr>
          <p:blipFill>
            <a:blip r:embed="rId2" cstate="print"/>
            <a:srcRect/>
            <a:stretch>
              <a:fillRect/>
            </a:stretch>
          </p:blipFill>
          <p:spPr bwMode="auto">
            <a:xfrm>
              <a:off x="323528" y="1988840"/>
              <a:ext cx="1564312" cy="1512168"/>
            </a:xfrm>
            <a:prstGeom prst="rect">
              <a:avLst/>
            </a:prstGeom>
            <a:noFill/>
            <a:ln w="9525">
              <a:noFill/>
              <a:miter lim="800000"/>
              <a:headEnd/>
              <a:tailEnd/>
            </a:ln>
          </p:spPr>
        </p:pic>
        <p:sp>
          <p:nvSpPr>
            <p:cNvPr id="24609" name="TextBox 10"/>
            <p:cNvSpPr txBox="1">
              <a:spLocks noChangeArrowheads="1"/>
            </p:cNvSpPr>
            <p:nvPr/>
          </p:nvSpPr>
          <p:spPr bwMode="auto">
            <a:xfrm>
              <a:off x="240725" y="3501007"/>
              <a:ext cx="1743850" cy="397350"/>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Urumqi China</a:t>
              </a:r>
              <a:endParaRPr lang="ru-RU" sz="1800">
                <a:latin typeface="Times New Roman" pitchFamily="18" charset="0"/>
                <a:cs typeface="Times New Roman" pitchFamily="18" charset="0"/>
              </a:endParaRPr>
            </a:p>
          </p:txBody>
        </p:sp>
      </p:grpSp>
      <p:grpSp>
        <p:nvGrpSpPr>
          <p:cNvPr id="24579" name="Group 23"/>
          <p:cNvGrpSpPr>
            <a:grpSpLocks/>
          </p:cNvGrpSpPr>
          <p:nvPr/>
        </p:nvGrpSpPr>
        <p:grpSpPr bwMode="auto">
          <a:xfrm>
            <a:off x="2971800" y="1628775"/>
            <a:ext cx="1887538" cy="1584325"/>
            <a:chOff x="1967522" y="2006018"/>
            <a:chExt cx="2533513" cy="1962094"/>
          </a:xfrm>
        </p:grpSpPr>
        <p:pic>
          <p:nvPicPr>
            <p:cNvPr id="24606" name="Picture 5"/>
            <p:cNvPicPr>
              <a:picLocks noChangeAspect="1" noChangeArrowheads="1"/>
            </p:cNvPicPr>
            <p:nvPr/>
          </p:nvPicPr>
          <p:blipFill>
            <a:blip r:embed="rId3" cstate="print"/>
            <a:srcRect/>
            <a:stretch>
              <a:fillRect/>
            </a:stretch>
          </p:blipFill>
          <p:spPr bwMode="auto">
            <a:xfrm>
              <a:off x="2354095" y="2006018"/>
              <a:ext cx="1368152" cy="1587732"/>
            </a:xfrm>
            <a:prstGeom prst="rect">
              <a:avLst/>
            </a:prstGeom>
            <a:noFill/>
            <a:ln w="9525">
              <a:noFill/>
              <a:miter lim="800000"/>
              <a:headEnd/>
              <a:tailEnd/>
            </a:ln>
          </p:spPr>
        </p:pic>
        <p:sp>
          <p:nvSpPr>
            <p:cNvPr id="24607" name="Rectangle 8"/>
            <p:cNvSpPr>
              <a:spLocks noChangeArrowheads="1"/>
            </p:cNvSpPr>
            <p:nvPr/>
          </p:nvSpPr>
          <p:spPr bwMode="auto">
            <a:xfrm>
              <a:off x="1967522" y="3548793"/>
              <a:ext cx="2533513" cy="41931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Tidbinbilla Australia</a:t>
              </a:r>
              <a:endParaRPr lang="ru-RU" sz="1600">
                <a:latin typeface="Times New Roman" pitchFamily="18" charset="0"/>
                <a:cs typeface="Times New Roman" pitchFamily="18" charset="0"/>
              </a:endParaRPr>
            </a:p>
          </p:txBody>
        </p:sp>
      </p:grpSp>
      <p:grpSp>
        <p:nvGrpSpPr>
          <p:cNvPr id="24580" name="Group 24"/>
          <p:cNvGrpSpPr>
            <a:grpSpLocks/>
          </p:cNvGrpSpPr>
          <p:nvPr/>
        </p:nvGrpSpPr>
        <p:grpSpPr bwMode="auto">
          <a:xfrm>
            <a:off x="3068638" y="3395663"/>
            <a:ext cx="1719262" cy="1689100"/>
            <a:chOff x="3963904" y="1878082"/>
            <a:chExt cx="2211499" cy="2076771"/>
          </a:xfrm>
        </p:grpSpPr>
        <p:pic>
          <p:nvPicPr>
            <p:cNvPr id="24604" name="Picture 6"/>
            <p:cNvPicPr>
              <a:picLocks noChangeAspect="1" noChangeArrowheads="1"/>
            </p:cNvPicPr>
            <p:nvPr/>
          </p:nvPicPr>
          <p:blipFill>
            <a:blip r:embed="rId4" cstate="print"/>
            <a:srcRect/>
            <a:stretch>
              <a:fillRect/>
            </a:stretch>
          </p:blipFill>
          <p:spPr bwMode="auto">
            <a:xfrm>
              <a:off x="4067944" y="1878082"/>
              <a:ext cx="1944216" cy="1622926"/>
            </a:xfrm>
            <a:prstGeom prst="rect">
              <a:avLst/>
            </a:prstGeom>
            <a:noFill/>
            <a:ln w="9525">
              <a:noFill/>
              <a:miter lim="800000"/>
              <a:headEnd/>
              <a:tailEnd/>
            </a:ln>
          </p:spPr>
        </p:pic>
        <p:sp>
          <p:nvSpPr>
            <p:cNvPr id="24605" name="Rectangle 10"/>
            <p:cNvSpPr>
              <a:spLocks noChangeArrowheads="1"/>
            </p:cNvSpPr>
            <p:nvPr/>
          </p:nvSpPr>
          <p:spPr bwMode="auto">
            <a:xfrm>
              <a:off x="3963904" y="3501011"/>
              <a:ext cx="2211499" cy="453842"/>
            </a:xfrm>
            <a:prstGeom prst="rect">
              <a:avLst/>
            </a:prstGeom>
            <a:noFill/>
            <a:ln w="9525">
              <a:noFill/>
              <a:miter lim="800000"/>
              <a:headEnd/>
              <a:tailEnd/>
            </a:ln>
          </p:spPr>
          <p:txBody>
            <a:bodyPr>
              <a:spAutoFit/>
            </a:bodyPr>
            <a:lstStyle/>
            <a:p>
              <a:r>
                <a:rPr lang="en-US" sz="1800" dirty="0">
                  <a:latin typeface="Times New Roman" pitchFamily="18" charset="0"/>
                  <a:cs typeface="Times New Roman" pitchFamily="18" charset="0"/>
                </a:rPr>
                <a:t>Shanghai China</a:t>
              </a:r>
              <a:endParaRPr lang="ru-RU" sz="1800">
                <a:latin typeface="Times New Roman" pitchFamily="18" charset="0"/>
                <a:cs typeface="Times New Roman" pitchFamily="18" charset="0"/>
              </a:endParaRPr>
            </a:p>
          </p:txBody>
        </p:sp>
      </p:grpSp>
      <p:grpSp>
        <p:nvGrpSpPr>
          <p:cNvPr id="24581" name="Group 28"/>
          <p:cNvGrpSpPr>
            <a:grpSpLocks/>
          </p:cNvGrpSpPr>
          <p:nvPr/>
        </p:nvGrpSpPr>
        <p:grpSpPr bwMode="auto">
          <a:xfrm>
            <a:off x="1258888" y="1628775"/>
            <a:ext cx="1589087" cy="1582738"/>
            <a:chOff x="79052" y="4149080"/>
            <a:chExt cx="2078649" cy="2066680"/>
          </a:xfrm>
        </p:grpSpPr>
        <p:pic>
          <p:nvPicPr>
            <p:cNvPr id="24602" name="Picture 7"/>
            <p:cNvPicPr>
              <a:picLocks noChangeAspect="1" noChangeArrowheads="1"/>
            </p:cNvPicPr>
            <p:nvPr/>
          </p:nvPicPr>
          <p:blipFill>
            <a:blip r:embed="rId5" cstate="print"/>
            <a:srcRect/>
            <a:stretch>
              <a:fillRect/>
            </a:stretch>
          </p:blipFill>
          <p:spPr bwMode="auto">
            <a:xfrm>
              <a:off x="179512" y="4149080"/>
              <a:ext cx="1901011" cy="1584175"/>
            </a:xfrm>
            <a:prstGeom prst="rect">
              <a:avLst/>
            </a:prstGeom>
            <a:noFill/>
            <a:ln w="9525">
              <a:noFill/>
              <a:miter lim="800000"/>
              <a:headEnd/>
              <a:tailEnd/>
            </a:ln>
          </p:spPr>
        </p:pic>
        <p:sp>
          <p:nvSpPr>
            <p:cNvPr id="24603" name="Rectangle 12"/>
            <p:cNvSpPr>
              <a:spLocks noChangeArrowheads="1"/>
            </p:cNvSpPr>
            <p:nvPr/>
          </p:nvSpPr>
          <p:spPr bwMode="auto">
            <a:xfrm>
              <a:off x="79052" y="5733261"/>
              <a:ext cx="2078649" cy="482499"/>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Parks Australia</a:t>
              </a:r>
              <a:endParaRPr lang="ru-RU" sz="1800">
                <a:latin typeface="Times New Roman" pitchFamily="18" charset="0"/>
                <a:cs typeface="Times New Roman" pitchFamily="18" charset="0"/>
              </a:endParaRPr>
            </a:p>
          </p:txBody>
        </p:sp>
      </p:grpSp>
      <p:grpSp>
        <p:nvGrpSpPr>
          <p:cNvPr id="24582" name="Group 29"/>
          <p:cNvGrpSpPr>
            <a:grpSpLocks/>
          </p:cNvGrpSpPr>
          <p:nvPr/>
        </p:nvGrpSpPr>
        <p:grpSpPr bwMode="auto">
          <a:xfrm>
            <a:off x="1157288" y="5148263"/>
            <a:ext cx="1614487" cy="1665287"/>
            <a:chOff x="2056889" y="3891136"/>
            <a:chExt cx="1929462" cy="1988681"/>
          </a:xfrm>
        </p:grpSpPr>
        <p:pic>
          <p:nvPicPr>
            <p:cNvPr id="24600" name="Picture 8"/>
            <p:cNvPicPr>
              <a:picLocks noChangeAspect="1" noChangeArrowheads="1"/>
            </p:cNvPicPr>
            <p:nvPr/>
          </p:nvPicPr>
          <p:blipFill>
            <a:blip r:embed="rId6" cstate="print"/>
            <a:srcRect/>
            <a:stretch>
              <a:fillRect/>
            </a:stretch>
          </p:blipFill>
          <p:spPr bwMode="auto">
            <a:xfrm>
              <a:off x="2179234" y="3891136"/>
              <a:ext cx="1656184" cy="1540880"/>
            </a:xfrm>
            <a:prstGeom prst="rect">
              <a:avLst/>
            </a:prstGeom>
            <a:noFill/>
            <a:ln w="9525">
              <a:noFill/>
              <a:miter lim="800000"/>
              <a:headEnd/>
              <a:tailEnd/>
            </a:ln>
          </p:spPr>
        </p:pic>
        <p:sp>
          <p:nvSpPr>
            <p:cNvPr id="24601" name="Rectangle 14"/>
            <p:cNvSpPr>
              <a:spLocks noChangeArrowheads="1"/>
            </p:cNvSpPr>
            <p:nvPr/>
          </p:nvSpPr>
          <p:spPr bwMode="auto">
            <a:xfrm>
              <a:off x="2056889" y="5438813"/>
              <a:ext cx="1929462" cy="441004"/>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Onsala Sweden</a:t>
              </a:r>
              <a:endParaRPr lang="ru-RU" sz="1800" dirty="0">
                <a:latin typeface="Times New Roman" pitchFamily="18" charset="0"/>
                <a:cs typeface="Times New Roman" pitchFamily="18" charset="0"/>
              </a:endParaRPr>
            </a:p>
          </p:txBody>
        </p:sp>
      </p:grpSp>
      <p:grpSp>
        <p:nvGrpSpPr>
          <p:cNvPr id="24583" name="Group 26"/>
          <p:cNvGrpSpPr>
            <a:grpSpLocks/>
          </p:cNvGrpSpPr>
          <p:nvPr/>
        </p:nvGrpSpPr>
        <p:grpSpPr bwMode="auto">
          <a:xfrm>
            <a:off x="5268913" y="3357562"/>
            <a:ext cx="1390650" cy="1763776"/>
            <a:chOff x="4499992" y="4077072"/>
            <a:chExt cx="1609219" cy="2035723"/>
          </a:xfrm>
        </p:grpSpPr>
        <p:pic>
          <p:nvPicPr>
            <p:cNvPr id="24598" name="Picture 9"/>
            <p:cNvPicPr>
              <a:picLocks noChangeAspect="1" noChangeArrowheads="1"/>
            </p:cNvPicPr>
            <p:nvPr/>
          </p:nvPicPr>
          <p:blipFill>
            <a:blip r:embed="rId7" cstate="print"/>
            <a:srcRect/>
            <a:stretch>
              <a:fillRect/>
            </a:stretch>
          </p:blipFill>
          <p:spPr bwMode="auto">
            <a:xfrm>
              <a:off x="4499992" y="4077072"/>
              <a:ext cx="1609219" cy="1639353"/>
            </a:xfrm>
            <a:prstGeom prst="rect">
              <a:avLst/>
            </a:prstGeom>
            <a:noFill/>
            <a:ln w="9525">
              <a:noFill/>
              <a:miter lim="800000"/>
              <a:headEnd/>
              <a:tailEnd/>
            </a:ln>
          </p:spPr>
        </p:pic>
        <p:sp>
          <p:nvSpPr>
            <p:cNvPr id="24599" name="TextBox 16"/>
            <p:cNvSpPr txBox="1">
              <a:spLocks noChangeArrowheads="1"/>
            </p:cNvSpPr>
            <p:nvPr/>
          </p:nvSpPr>
          <p:spPr bwMode="auto">
            <a:xfrm>
              <a:off x="4740620" y="5686518"/>
              <a:ext cx="1304399" cy="426277"/>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Noto Italy</a:t>
              </a:r>
              <a:endParaRPr lang="ru-RU" sz="1800" dirty="0">
                <a:latin typeface="Times New Roman" pitchFamily="18" charset="0"/>
                <a:cs typeface="Times New Roman" pitchFamily="18" charset="0"/>
              </a:endParaRPr>
            </a:p>
          </p:txBody>
        </p:sp>
      </p:grpSp>
      <p:grpSp>
        <p:nvGrpSpPr>
          <p:cNvPr id="24584" name="Group 27"/>
          <p:cNvGrpSpPr>
            <a:grpSpLocks/>
          </p:cNvGrpSpPr>
          <p:nvPr/>
        </p:nvGrpSpPr>
        <p:grpSpPr bwMode="auto">
          <a:xfrm>
            <a:off x="3038475" y="5157788"/>
            <a:ext cx="1749425" cy="1655762"/>
            <a:chOff x="6471959" y="4077072"/>
            <a:chExt cx="2182157" cy="2063620"/>
          </a:xfrm>
        </p:grpSpPr>
        <p:pic>
          <p:nvPicPr>
            <p:cNvPr id="24596" name="Picture 11"/>
            <p:cNvPicPr>
              <a:picLocks noChangeAspect="1" noChangeArrowheads="1"/>
            </p:cNvPicPr>
            <p:nvPr/>
          </p:nvPicPr>
          <p:blipFill>
            <a:blip r:embed="rId8" cstate="print"/>
            <a:srcRect/>
            <a:stretch>
              <a:fillRect/>
            </a:stretch>
          </p:blipFill>
          <p:spPr bwMode="auto">
            <a:xfrm>
              <a:off x="6660232" y="4077072"/>
              <a:ext cx="1826818" cy="1631958"/>
            </a:xfrm>
            <a:prstGeom prst="rect">
              <a:avLst/>
            </a:prstGeom>
            <a:noFill/>
            <a:ln w="9525">
              <a:noFill/>
              <a:miter lim="800000"/>
              <a:headEnd/>
              <a:tailEnd/>
            </a:ln>
          </p:spPr>
        </p:pic>
        <p:sp>
          <p:nvSpPr>
            <p:cNvPr id="24597" name="Rectangle 20"/>
            <p:cNvSpPr>
              <a:spLocks noChangeArrowheads="1"/>
            </p:cNvSpPr>
            <p:nvPr/>
          </p:nvSpPr>
          <p:spPr bwMode="auto">
            <a:xfrm>
              <a:off x="6471959" y="5680309"/>
              <a:ext cx="2182157" cy="460383"/>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Jodrell Bank UK</a:t>
              </a:r>
              <a:endParaRPr lang="ru-RU" sz="1800" dirty="0">
                <a:latin typeface="Times New Roman" pitchFamily="18" charset="0"/>
                <a:cs typeface="Times New Roman" pitchFamily="18" charset="0"/>
              </a:endParaRPr>
            </a:p>
          </p:txBody>
        </p:sp>
      </p:grpSp>
      <p:grpSp>
        <p:nvGrpSpPr>
          <p:cNvPr id="24585" name="Group 31"/>
          <p:cNvGrpSpPr>
            <a:grpSpLocks/>
          </p:cNvGrpSpPr>
          <p:nvPr/>
        </p:nvGrpSpPr>
        <p:grpSpPr bwMode="auto">
          <a:xfrm>
            <a:off x="5076825" y="1700213"/>
            <a:ext cx="1533525" cy="1398587"/>
            <a:chOff x="7137472" y="3645024"/>
            <a:chExt cx="1820592" cy="1739762"/>
          </a:xfrm>
        </p:grpSpPr>
        <p:pic>
          <p:nvPicPr>
            <p:cNvPr id="24594" name="Picture 12"/>
            <p:cNvPicPr>
              <a:picLocks noChangeAspect="1" noChangeArrowheads="1"/>
            </p:cNvPicPr>
            <p:nvPr/>
          </p:nvPicPr>
          <p:blipFill>
            <a:blip r:embed="rId9" cstate="print"/>
            <a:srcRect/>
            <a:stretch>
              <a:fillRect/>
            </a:stretch>
          </p:blipFill>
          <p:spPr bwMode="auto">
            <a:xfrm>
              <a:off x="7308304" y="3645024"/>
              <a:ext cx="1649760" cy="1374801"/>
            </a:xfrm>
            <a:prstGeom prst="rect">
              <a:avLst/>
            </a:prstGeom>
            <a:noFill/>
            <a:ln w="9525">
              <a:noFill/>
              <a:miter lim="800000"/>
              <a:headEnd/>
              <a:tailEnd/>
            </a:ln>
          </p:spPr>
        </p:pic>
        <p:sp>
          <p:nvSpPr>
            <p:cNvPr id="24595" name="Rectangle 30"/>
            <p:cNvSpPr>
              <a:spLocks noChangeArrowheads="1"/>
            </p:cNvSpPr>
            <p:nvPr/>
          </p:nvSpPr>
          <p:spPr bwMode="auto">
            <a:xfrm>
              <a:off x="7137472" y="5034665"/>
              <a:ext cx="1635625" cy="350121"/>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ATCA  Australia</a:t>
              </a:r>
              <a:endParaRPr lang="ru-RU" sz="1800">
                <a:latin typeface="Times New Roman" pitchFamily="18" charset="0"/>
                <a:cs typeface="Times New Roman" pitchFamily="18" charset="0"/>
              </a:endParaRPr>
            </a:p>
          </p:txBody>
        </p:sp>
      </p:grpSp>
      <p:grpSp>
        <p:nvGrpSpPr>
          <p:cNvPr id="24586" name="Group 35"/>
          <p:cNvGrpSpPr>
            <a:grpSpLocks/>
          </p:cNvGrpSpPr>
          <p:nvPr/>
        </p:nvGrpSpPr>
        <p:grpSpPr bwMode="auto">
          <a:xfrm>
            <a:off x="5273675" y="5157788"/>
            <a:ext cx="1458913" cy="1655762"/>
            <a:chOff x="5004048" y="5301208"/>
            <a:chExt cx="1363881" cy="1552741"/>
          </a:xfrm>
        </p:grpSpPr>
        <p:pic>
          <p:nvPicPr>
            <p:cNvPr id="24592" name="Picture 13"/>
            <p:cNvPicPr>
              <a:picLocks noChangeAspect="1" noChangeArrowheads="1"/>
            </p:cNvPicPr>
            <p:nvPr/>
          </p:nvPicPr>
          <p:blipFill>
            <a:blip r:embed="rId10" cstate="print"/>
            <a:srcRect/>
            <a:stretch>
              <a:fillRect/>
            </a:stretch>
          </p:blipFill>
          <p:spPr bwMode="auto">
            <a:xfrm>
              <a:off x="5004048" y="5301208"/>
              <a:ext cx="1363881" cy="1236585"/>
            </a:xfrm>
            <a:prstGeom prst="rect">
              <a:avLst/>
            </a:prstGeom>
            <a:noFill/>
            <a:ln w="9525">
              <a:noFill/>
              <a:miter lim="800000"/>
              <a:headEnd/>
              <a:tailEnd/>
            </a:ln>
          </p:spPr>
        </p:pic>
        <p:sp>
          <p:nvSpPr>
            <p:cNvPr id="24593" name="TextBox 34"/>
            <p:cNvSpPr txBox="1">
              <a:spLocks noChangeArrowheads="1"/>
            </p:cNvSpPr>
            <p:nvPr/>
          </p:nvSpPr>
          <p:spPr bwMode="auto">
            <a:xfrm>
              <a:off x="5148064" y="6525349"/>
              <a:ext cx="1096388" cy="328600"/>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Hart Africa</a:t>
              </a:r>
              <a:endParaRPr lang="ru-RU" sz="1800">
                <a:latin typeface="Times New Roman" pitchFamily="18" charset="0"/>
                <a:cs typeface="Times New Roman" pitchFamily="18" charset="0"/>
              </a:endParaRPr>
            </a:p>
          </p:txBody>
        </p:sp>
      </p:grpSp>
      <p:pic>
        <p:nvPicPr>
          <p:cNvPr id="24587" name="Picture 2"/>
          <p:cNvPicPr>
            <a:picLocks noChangeAspect="1" noChangeArrowheads="1"/>
          </p:cNvPicPr>
          <p:nvPr/>
        </p:nvPicPr>
        <p:blipFill>
          <a:blip r:embed="rId11" cstate="print"/>
          <a:srcRect/>
          <a:stretch>
            <a:fillRect/>
          </a:stretch>
        </p:blipFill>
        <p:spPr bwMode="auto">
          <a:xfrm>
            <a:off x="7380288" y="3308350"/>
            <a:ext cx="1476375" cy="1416050"/>
          </a:xfrm>
          <a:prstGeom prst="rect">
            <a:avLst/>
          </a:prstGeom>
          <a:noFill/>
          <a:ln w="9525">
            <a:noFill/>
            <a:miter lim="800000"/>
            <a:headEnd/>
            <a:tailEnd/>
          </a:ln>
        </p:spPr>
      </p:pic>
      <p:sp>
        <p:nvSpPr>
          <p:cNvPr id="24588" name="TextBox 16"/>
          <p:cNvSpPr txBox="1">
            <a:spLocks noChangeArrowheads="1"/>
          </p:cNvSpPr>
          <p:nvPr/>
        </p:nvSpPr>
        <p:spPr bwMode="auto">
          <a:xfrm>
            <a:off x="7380288" y="4716463"/>
            <a:ext cx="1550987" cy="368300"/>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Robledo Spain</a:t>
            </a:r>
            <a:endParaRPr lang="ru-RU" sz="1800" dirty="0">
              <a:latin typeface="Times New Roman" pitchFamily="18" charset="0"/>
              <a:cs typeface="Times New Roman" pitchFamily="18" charset="0"/>
            </a:endParaRPr>
          </a:p>
        </p:txBody>
      </p:sp>
      <p:pic>
        <p:nvPicPr>
          <p:cNvPr id="24589" name="Picture 3"/>
          <p:cNvPicPr>
            <a:picLocks noChangeAspect="1" noChangeArrowheads="1"/>
          </p:cNvPicPr>
          <p:nvPr/>
        </p:nvPicPr>
        <p:blipFill>
          <a:blip r:embed="rId12" cstate="print"/>
          <a:srcRect/>
          <a:stretch>
            <a:fillRect/>
          </a:stretch>
        </p:blipFill>
        <p:spPr bwMode="auto">
          <a:xfrm>
            <a:off x="7416800" y="5148263"/>
            <a:ext cx="1403350" cy="1363662"/>
          </a:xfrm>
          <a:prstGeom prst="rect">
            <a:avLst/>
          </a:prstGeom>
          <a:noFill/>
          <a:ln w="9525">
            <a:noFill/>
            <a:miter lim="800000"/>
            <a:headEnd/>
            <a:tailEnd/>
          </a:ln>
        </p:spPr>
      </p:pic>
      <p:sp>
        <p:nvSpPr>
          <p:cNvPr id="24590" name="TextBox 16"/>
          <p:cNvSpPr txBox="1">
            <a:spLocks noChangeArrowheads="1"/>
          </p:cNvSpPr>
          <p:nvPr/>
        </p:nvSpPr>
        <p:spPr bwMode="auto">
          <a:xfrm>
            <a:off x="7380288" y="6453188"/>
            <a:ext cx="1431925" cy="369887"/>
          </a:xfrm>
          <a:prstGeom prst="rect">
            <a:avLst/>
          </a:prstGeom>
          <a:noFill/>
          <a:ln w="9525">
            <a:noFill/>
            <a:miter lim="800000"/>
            <a:headEnd/>
            <a:tailEnd/>
          </a:ln>
        </p:spPr>
        <p:txBody>
          <a:bodyPr wrap="none">
            <a:spAutoFit/>
          </a:bodyPr>
          <a:lstStyle/>
          <a:p>
            <a:r>
              <a:rPr lang="en-US" sz="1800" dirty="0">
                <a:latin typeface="Times New Roman" pitchFamily="18" charset="0"/>
                <a:cs typeface="Times New Roman" pitchFamily="18" charset="0"/>
              </a:rPr>
              <a:t>Torun Poland</a:t>
            </a:r>
            <a:endParaRPr lang="ru-RU" sz="1800">
              <a:latin typeface="Times New Roman" pitchFamily="18" charset="0"/>
              <a:cs typeface="Times New Roman" pitchFamily="18" charset="0"/>
            </a:endParaRPr>
          </a:p>
        </p:txBody>
      </p:sp>
      <p:sp>
        <p:nvSpPr>
          <p:cNvPr id="68" name="Title 1"/>
          <p:cNvSpPr>
            <a:spLocks noGrp="1"/>
          </p:cNvSpPr>
          <p:nvPr>
            <p:ph type="title"/>
          </p:nvPr>
        </p:nvSpPr>
        <p:spPr>
          <a:xfrm>
            <a:off x="1476375" y="115888"/>
            <a:ext cx="7056438" cy="1368425"/>
          </a:xfrm>
        </p:spPr>
        <p:txBody>
          <a:bodyPr>
            <a:normAutofit/>
          </a:bodyPr>
          <a:lstStyle/>
          <a:p>
            <a:pPr algn="ctr" fontAlgn="auto">
              <a:spcAft>
                <a:spcPts val="0"/>
              </a:spcAft>
              <a:defRPr/>
            </a:pPr>
            <a:r>
              <a:rPr lang="en-US" b="1" dirty="0" smtClean="0">
                <a:solidFill>
                  <a:srgbClr val="002060"/>
                </a:solidFill>
                <a:latin typeface="Arial" pitchFamily="34" charset="0"/>
                <a:cs typeface="Arial" pitchFamily="34" charset="0"/>
              </a:rPr>
              <a:t>Scientific Data Transferring </a:t>
            </a:r>
            <a:br>
              <a:rPr lang="en-US" b="1" dirty="0" smtClean="0">
                <a:solidFill>
                  <a:srgbClr val="002060"/>
                </a:solidFill>
                <a:latin typeface="Arial" pitchFamily="34" charset="0"/>
                <a:cs typeface="Arial" pitchFamily="34" charset="0"/>
              </a:rPr>
            </a:br>
            <a:r>
              <a:rPr lang="en-US" b="1" dirty="0" smtClean="0">
                <a:solidFill>
                  <a:srgbClr val="002060"/>
                </a:solidFill>
                <a:latin typeface="Arial" pitchFamily="34" charset="0"/>
                <a:cs typeface="Arial" pitchFamily="34" charset="0"/>
              </a:rPr>
              <a:t>from Ground Telescopes</a:t>
            </a:r>
            <a:endParaRPr lang="ru-RU" b="1" dirty="0">
              <a:solidFill>
                <a:schemeClr val="accent5">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20"/>
          <p:cNvSpPr txBox="1">
            <a:spLocks noChangeArrowheads="1"/>
          </p:cNvSpPr>
          <p:nvPr/>
        </p:nvSpPr>
        <p:spPr bwMode="auto">
          <a:xfrm>
            <a:off x="1835150" y="1628775"/>
            <a:ext cx="185738" cy="461963"/>
          </a:xfrm>
          <a:prstGeom prst="rect">
            <a:avLst/>
          </a:prstGeom>
          <a:noFill/>
          <a:ln w="9525">
            <a:noFill/>
            <a:miter lim="800000"/>
            <a:headEnd/>
            <a:tailEnd/>
          </a:ln>
        </p:spPr>
        <p:txBody>
          <a:bodyPr wrap="none">
            <a:spAutoFit/>
          </a:bodyPr>
          <a:lstStyle/>
          <a:p>
            <a:endParaRPr lang="ru-RU"/>
          </a:p>
        </p:txBody>
      </p:sp>
      <p:grpSp>
        <p:nvGrpSpPr>
          <p:cNvPr id="25603" name="Group 26"/>
          <p:cNvGrpSpPr>
            <a:grpSpLocks/>
          </p:cNvGrpSpPr>
          <p:nvPr/>
        </p:nvGrpSpPr>
        <p:grpSpPr bwMode="auto">
          <a:xfrm>
            <a:off x="7112000" y="195263"/>
            <a:ext cx="1700213" cy="2033587"/>
            <a:chOff x="4545684" y="4077074"/>
            <a:chExt cx="1563527" cy="1922173"/>
          </a:xfrm>
        </p:grpSpPr>
        <p:pic>
          <p:nvPicPr>
            <p:cNvPr id="25634" name="Picture 9"/>
            <p:cNvPicPr>
              <a:picLocks noChangeAspect="1" noChangeArrowheads="1"/>
            </p:cNvPicPr>
            <p:nvPr/>
          </p:nvPicPr>
          <p:blipFill>
            <a:blip r:embed="rId2" cstate="print"/>
            <a:srcRect/>
            <a:stretch>
              <a:fillRect/>
            </a:stretch>
          </p:blipFill>
          <p:spPr bwMode="auto">
            <a:xfrm>
              <a:off x="4564744" y="4077074"/>
              <a:ext cx="1544467" cy="1573388"/>
            </a:xfrm>
            <a:prstGeom prst="rect">
              <a:avLst/>
            </a:prstGeom>
            <a:noFill/>
            <a:ln w="9525">
              <a:noFill/>
              <a:miter lim="800000"/>
              <a:headEnd/>
              <a:tailEnd/>
            </a:ln>
          </p:spPr>
        </p:pic>
        <p:sp>
          <p:nvSpPr>
            <p:cNvPr id="25635" name="TextBox 16"/>
            <p:cNvSpPr txBox="1">
              <a:spLocks noChangeArrowheads="1"/>
            </p:cNvSpPr>
            <p:nvPr/>
          </p:nvSpPr>
          <p:spPr bwMode="auto">
            <a:xfrm>
              <a:off x="4545684" y="5620951"/>
              <a:ext cx="1535038" cy="378296"/>
            </a:xfrm>
            <a:prstGeom prst="rect">
              <a:avLst/>
            </a:prstGeom>
            <a:noFill/>
            <a:ln w="9525">
              <a:noFill/>
              <a:miter lim="800000"/>
              <a:headEnd/>
              <a:tailEnd/>
            </a:ln>
          </p:spPr>
          <p:txBody>
            <a:bodyPr wrap="none">
              <a:spAutoFit/>
            </a:bodyPr>
            <a:lstStyle/>
            <a:p>
              <a:r>
                <a:rPr lang="en-US" sz="2000" dirty="0">
                  <a:latin typeface="Arial" charset="0"/>
                  <a:cs typeface="Arial" charset="0"/>
                </a:rPr>
                <a:t>Noto </a:t>
              </a:r>
              <a:r>
                <a:rPr lang="ru-RU" sz="2000" dirty="0">
                  <a:latin typeface="Arial" charset="0"/>
                  <a:cs typeface="Arial" charset="0"/>
                </a:rPr>
                <a:t>Италия</a:t>
              </a:r>
            </a:p>
          </p:txBody>
        </p:sp>
      </p:grpSp>
      <p:grpSp>
        <p:nvGrpSpPr>
          <p:cNvPr id="25604" name="Group 27"/>
          <p:cNvGrpSpPr>
            <a:grpSpLocks/>
          </p:cNvGrpSpPr>
          <p:nvPr/>
        </p:nvGrpSpPr>
        <p:grpSpPr bwMode="auto">
          <a:xfrm>
            <a:off x="6877050" y="4508500"/>
            <a:ext cx="2232025" cy="2355850"/>
            <a:chOff x="6660238" y="4077072"/>
            <a:chExt cx="1937227" cy="2042049"/>
          </a:xfrm>
        </p:grpSpPr>
        <p:pic>
          <p:nvPicPr>
            <p:cNvPr id="25632" name="Picture 11"/>
            <p:cNvPicPr>
              <a:picLocks noChangeAspect="1" noChangeArrowheads="1"/>
            </p:cNvPicPr>
            <p:nvPr/>
          </p:nvPicPr>
          <p:blipFill>
            <a:blip r:embed="rId3" cstate="print"/>
            <a:srcRect/>
            <a:stretch>
              <a:fillRect/>
            </a:stretch>
          </p:blipFill>
          <p:spPr bwMode="auto">
            <a:xfrm>
              <a:off x="6660238" y="4077072"/>
              <a:ext cx="1749754" cy="1563113"/>
            </a:xfrm>
            <a:prstGeom prst="rect">
              <a:avLst/>
            </a:prstGeom>
            <a:noFill/>
            <a:ln w="9525">
              <a:noFill/>
              <a:miter lim="800000"/>
              <a:headEnd/>
              <a:tailEnd/>
            </a:ln>
          </p:spPr>
        </p:pic>
        <p:sp>
          <p:nvSpPr>
            <p:cNvPr id="25633" name="Rectangle 20"/>
            <p:cNvSpPr>
              <a:spLocks noChangeArrowheads="1"/>
            </p:cNvSpPr>
            <p:nvPr/>
          </p:nvSpPr>
          <p:spPr bwMode="auto">
            <a:xfrm>
              <a:off x="6729323" y="5638111"/>
              <a:ext cx="1868142" cy="481010"/>
            </a:xfrm>
            <a:prstGeom prst="rect">
              <a:avLst/>
            </a:prstGeom>
            <a:noFill/>
            <a:ln w="9525">
              <a:noFill/>
              <a:miter lim="800000"/>
              <a:headEnd/>
              <a:tailEnd/>
            </a:ln>
          </p:spPr>
          <p:txBody>
            <a:bodyPr wrap="none">
              <a:spAutoFit/>
            </a:bodyPr>
            <a:lstStyle/>
            <a:p>
              <a:pPr>
                <a:lnSpc>
                  <a:spcPts val="1800"/>
                </a:lnSpc>
              </a:pPr>
              <a:r>
                <a:rPr lang="en-US" sz="2000" dirty="0">
                  <a:latin typeface="Arial" charset="0"/>
                  <a:cs typeface="Arial" charset="0"/>
                </a:rPr>
                <a:t>Jodrell Bank </a:t>
              </a:r>
              <a:endParaRPr lang="ru-RU" sz="2000" dirty="0">
                <a:latin typeface="Arial" charset="0"/>
                <a:cs typeface="Arial" charset="0"/>
              </a:endParaRPr>
            </a:p>
            <a:p>
              <a:pPr>
                <a:lnSpc>
                  <a:spcPts val="1800"/>
                </a:lnSpc>
              </a:pPr>
              <a:r>
                <a:rPr lang="ru-RU" sz="2000" dirty="0">
                  <a:latin typeface="Arial" charset="0"/>
                  <a:cs typeface="Arial" charset="0"/>
                </a:rPr>
                <a:t>Великобритания</a:t>
              </a:r>
            </a:p>
          </p:txBody>
        </p:sp>
      </p:grpSp>
      <p:grpSp>
        <p:nvGrpSpPr>
          <p:cNvPr id="25605" name="Group 35"/>
          <p:cNvGrpSpPr>
            <a:grpSpLocks/>
          </p:cNvGrpSpPr>
          <p:nvPr/>
        </p:nvGrpSpPr>
        <p:grpSpPr bwMode="auto">
          <a:xfrm>
            <a:off x="4716463" y="2232025"/>
            <a:ext cx="1928812" cy="2205038"/>
            <a:chOff x="5004048" y="5301208"/>
            <a:chExt cx="1363881" cy="1556540"/>
          </a:xfrm>
        </p:grpSpPr>
        <p:pic>
          <p:nvPicPr>
            <p:cNvPr id="25630" name="Picture 13"/>
            <p:cNvPicPr>
              <a:picLocks noChangeAspect="1" noChangeArrowheads="1"/>
            </p:cNvPicPr>
            <p:nvPr/>
          </p:nvPicPr>
          <p:blipFill>
            <a:blip r:embed="rId4" cstate="print"/>
            <a:srcRect/>
            <a:stretch>
              <a:fillRect/>
            </a:stretch>
          </p:blipFill>
          <p:spPr bwMode="auto">
            <a:xfrm>
              <a:off x="5004048" y="5301208"/>
              <a:ext cx="1363881" cy="1236585"/>
            </a:xfrm>
            <a:prstGeom prst="rect">
              <a:avLst/>
            </a:prstGeom>
            <a:noFill/>
            <a:ln w="9525">
              <a:noFill/>
              <a:miter lim="800000"/>
              <a:headEnd/>
              <a:tailEnd/>
            </a:ln>
          </p:spPr>
        </p:pic>
        <p:sp>
          <p:nvSpPr>
            <p:cNvPr id="25631" name="TextBox 34"/>
            <p:cNvSpPr txBox="1">
              <a:spLocks noChangeArrowheads="1"/>
            </p:cNvSpPr>
            <p:nvPr/>
          </p:nvSpPr>
          <p:spPr bwMode="auto">
            <a:xfrm>
              <a:off x="5201795" y="6575292"/>
              <a:ext cx="942935" cy="282456"/>
            </a:xfrm>
            <a:prstGeom prst="rect">
              <a:avLst/>
            </a:prstGeom>
            <a:noFill/>
            <a:ln w="9525">
              <a:noFill/>
              <a:miter lim="800000"/>
              <a:headEnd/>
              <a:tailEnd/>
            </a:ln>
          </p:spPr>
          <p:txBody>
            <a:bodyPr wrap="none">
              <a:spAutoFit/>
            </a:bodyPr>
            <a:lstStyle/>
            <a:p>
              <a:r>
                <a:rPr lang="en-US" sz="2000" dirty="0">
                  <a:latin typeface="Arial" charset="0"/>
                  <a:cs typeface="Arial" charset="0"/>
                </a:rPr>
                <a:t>Hart </a:t>
              </a:r>
              <a:r>
                <a:rPr lang="ru-RU" sz="2000">
                  <a:latin typeface="Arial" charset="0"/>
                  <a:cs typeface="Arial" charset="0"/>
                </a:rPr>
                <a:t>ЮАР</a:t>
              </a:r>
            </a:p>
          </p:txBody>
        </p:sp>
      </p:grpSp>
      <p:pic>
        <p:nvPicPr>
          <p:cNvPr id="25606" name="Content Placeholder 6" descr="arecibo_small.jpg"/>
          <p:cNvPicPr>
            <a:picLocks noChangeAspect="1"/>
          </p:cNvPicPr>
          <p:nvPr/>
        </p:nvPicPr>
        <p:blipFill>
          <a:blip r:embed="rId5" cstate="print"/>
          <a:srcRect/>
          <a:stretch>
            <a:fillRect/>
          </a:stretch>
        </p:blipFill>
        <p:spPr bwMode="auto">
          <a:xfrm>
            <a:off x="6948488" y="2205038"/>
            <a:ext cx="2076450" cy="1836737"/>
          </a:xfrm>
          <a:prstGeom prst="rect">
            <a:avLst/>
          </a:prstGeom>
          <a:noFill/>
          <a:ln w="9525">
            <a:noFill/>
            <a:miter lim="800000"/>
            <a:headEnd/>
            <a:tailEnd/>
          </a:ln>
        </p:spPr>
      </p:pic>
      <p:grpSp>
        <p:nvGrpSpPr>
          <p:cNvPr id="25607" name="Group 15"/>
          <p:cNvGrpSpPr>
            <a:grpSpLocks/>
          </p:cNvGrpSpPr>
          <p:nvPr/>
        </p:nvGrpSpPr>
        <p:grpSpPr bwMode="auto">
          <a:xfrm>
            <a:off x="2089150" y="2271713"/>
            <a:ext cx="2554288" cy="2165350"/>
            <a:chOff x="897425" y="1978918"/>
            <a:chExt cx="1805491" cy="1528683"/>
          </a:xfrm>
        </p:grpSpPr>
        <p:pic>
          <p:nvPicPr>
            <p:cNvPr id="25628" name="Picture 8" descr="effelsb_100m_small.jpg"/>
            <p:cNvPicPr>
              <a:picLocks noChangeAspect="1"/>
            </p:cNvPicPr>
            <p:nvPr/>
          </p:nvPicPr>
          <p:blipFill>
            <a:blip r:embed="rId6" cstate="print"/>
            <a:srcRect/>
            <a:stretch>
              <a:fillRect/>
            </a:stretch>
          </p:blipFill>
          <p:spPr bwMode="auto">
            <a:xfrm>
              <a:off x="1043607" y="1978918"/>
              <a:ext cx="1537515" cy="1234058"/>
            </a:xfrm>
            <a:prstGeom prst="rect">
              <a:avLst/>
            </a:prstGeom>
            <a:noFill/>
            <a:ln w="9525">
              <a:noFill/>
              <a:miter lim="800000"/>
              <a:headEnd/>
              <a:tailEnd/>
            </a:ln>
          </p:spPr>
        </p:pic>
        <p:sp>
          <p:nvSpPr>
            <p:cNvPr id="25629" name="TextBox 9"/>
            <p:cNvSpPr txBox="1">
              <a:spLocks noChangeArrowheads="1"/>
            </p:cNvSpPr>
            <p:nvPr/>
          </p:nvSpPr>
          <p:spPr bwMode="auto">
            <a:xfrm>
              <a:off x="897425" y="3225222"/>
              <a:ext cx="1805491" cy="282379"/>
            </a:xfrm>
            <a:prstGeom prst="rect">
              <a:avLst/>
            </a:prstGeom>
            <a:noFill/>
            <a:ln w="9525">
              <a:noFill/>
              <a:miter lim="800000"/>
              <a:headEnd/>
              <a:tailEnd/>
            </a:ln>
          </p:spPr>
          <p:txBody>
            <a:bodyPr wrap="none">
              <a:spAutoFit/>
            </a:bodyPr>
            <a:lstStyle/>
            <a:p>
              <a:r>
                <a:rPr lang="en-US" sz="2000" dirty="0">
                  <a:latin typeface="Arial" charset="0"/>
                  <a:cs typeface="Arial" charset="0"/>
                </a:rPr>
                <a:t>Effelsberg </a:t>
              </a:r>
              <a:r>
                <a:rPr lang="ru-RU" sz="2000" dirty="0">
                  <a:latin typeface="Arial" charset="0"/>
                  <a:cs typeface="Arial" charset="0"/>
                </a:rPr>
                <a:t>Германия</a:t>
              </a:r>
            </a:p>
          </p:txBody>
        </p:sp>
      </p:grpSp>
      <p:sp>
        <p:nvSpPr>
          <p:cNvPr id="25608" name="TextBox 10"/>
          <p:cNvSpPr txBox="1">
            <a:spLocks noChangeArrowheads="1"/>
          </p:cNvSpPr>
          <p:nvPr/>
        </p:nvSpPr>
        <p:spPr bwMode="auto">
          <a:xfrm>
            <a:off x="6588125" y="3967163"/>
            <a:ext cx="2693988" cy="439737"/>
          </a:xfrm>
          <a:prstGeom prst="rect">
            <a:avLst/>
          </a:prstGeom>
          <a:noFill/>
          <a:ln w="9525">
            <a:noFill/>
            <a:miter lim="800000"/>
            <a:headEnd/>
            <a:tailEnd/>
          </a:ln>
        </p:spPr>
        <p:txBody>
          <a:bodyPr wrap="none" lIns="129368" tIns="64686" rIns="129368" bIns="64686">
            <a:spAutoFit/>
          </a:bodyPr>
          <a:lstStyle/>
          <a:p>
            <a:r>
              <a:rPr lang="en-US" sz="2000" dirty="0">
                <a:latin typeface="Arial" charset="0"/>
                <a:cs typeface="Arial" charset="0"/>
              </a:rPr>
              <a:t>Arecibo </a:t>
            </a:r>
            <a:r>
              <a:rPr lang="ru-RU" sz="2000">
                <a:latin typeface="Arial" charset="0"/>
                <a:cs typeface="Arial" charset="0"/>
              </a:rPr>
              <a:t>Пуэрто-Рико</a:t>
            </a:r>
          </a:p>
        </p:txBody>
      </p:sp>
      <p:grpSp>
        <p:nvGrpSpPr>
          <p:cNvPr id="25609" name="Group 14"/>
          <p:cNvGrpSpPr>
            <a:grpSpLocks/>
          </p:cNvGrpSpPr>
          <p:nvPr/>
        </p:nvGrpSpPr>
        <p:grpSpPr bwMode="auto">
          <a:xfrm>
            <a:off x="357188" y="188913"/>
            <a:ext cx="1782762" cy="2057400"/>
            <a:chOff x="5510999" y="1989531"/>
            <a:chExt cx="1260518" cy="1453161"/>
          </a:xfrm>
        </p:grpSpPr>
        <p:pic>
          <p:nvPicPr>
            <p:cNvPr id="25626" name="Picture 3"/>
            <p:cNvPicPr>
              <a:picLocks noChangeAspect="1" noChangeArrowheads="1"/>
            </p:cNvPicPr>
            <p:nvPr/>
          </p:nvPicPr>
          <p:blipFill>
            <a:blip r:embed="rId7" cstate="print"/>
            <a:srcRect/>
            <a:stretch>
              <a:fillRect/>
            </a:stretch>
          </p:blipFill>
          <p:spPr bwMode="auto">
            <a:xfrm>
              <a:off x="5510999" y="1989531"/>
              <a:ext cx="1260518" cy="1223444"/>
            </a:xfrm>
            <a:prstGeom prst="rect">
              <a:avLst/>
            </a:prstGeom>
            <a:noFill/>
            <a:ln w="9525">
              <a:noFill/>
              <a:miter lim="800000"/>
              <a:headEnd/>
              <a:tailEnd/>
            </a:ln>
          </p:spPr>
        </p:pic>
        <p:sp>
          <p:nvSpPr>
            <p:cNvPr id="25627" name="TextBox 13"/>
            <p:cNvSpPr txBox="1">
              <a:spLocks noChangeArrowheads="1"/>
            </p:cNvSpPr>
            <p:nvPr/>
          </p:nvSpPr>
          <p:spPr bwMode="auto">
            <a:xfrm>
              <a:off x="5651730" y="3160016"/>
              <a:ext cx="969435" cy="282676"/>
            </a:xfrm>
            <a:prstGeom prst="rect">
              <a:avLst/>
            </a:prstGeom>
            <a:noFill/>
            <a:ln w="9525">
              <a:noFill/>
              <a:miter lim="800000"/>
              <a:headEnd/>
              <a:tailEnd/>
            </a:ln>
          </p:spPr>
          <p:txBody>
            <a:bodyPr wrap="none">
              <a:spAutoFit/>
            </a:bodyPr>
            <a:lstStyle/>
            <a:p>
              <a:r>
                <a:rPr lang="en-US" sz="2000" dirty="0">
                  <a:latin typeface="Arial" charset="0"/>
                  <a:cs typeface="Arial" charset="0"/>
                </a:rPr>
                <a:t>GBT </a:t>
              </a:r>
              <a:r>
                <a:rPr lang="ru-RU" sz="2000">
                  <a:latin typeface="Arial" charset="0"/>
                  <a:cs typeface="Arial" charset="0"/>
                </a:rPr>
                <a:t>США</a:t>
              </a:r>
            </a:p>
          </p:txBody>
        </p:sp>
      </p:grpSp>
      <p:grpSp>
        <p:nvGrpSpPr>
          <p:cNvPr id="25610" name="Group 30"/>
          <p:cNvGrpSpPr>
            <a:grpSpLocks/>
          </p:cNvGrpSpPr>
          <p:nvPr/>
        </p:nvGrpSpPr>
        <p:grpSpPr bwMode="auto">
          <a:xfrm>
            <a:off x="4572000" y="212725"/>
            <a:ext cx="2155825" cy="1995488"/>
            <a:chOff x="6239417" y="1916832"/>
            <a:chExt cx="1574537" cy="1531223"/>
          </a:xfrm>
        </p:grpSpPr>
        <p:pic>
          <p:nvPicPr>
            <p:cNvPr id="25624" name="Picture 4"/>
            <p:cNvPicPr>
              <a:picLocks noChangeAspect="1" noChangeArrowheads="1"/>
            </p:cNvPicPr>
            <p:nvPr/>
          </p:nvPicPr>
          <p:blipFill>
            <a:blip r:embed="rId8" cstate="print"/>
            <a:srcRect/>
            <a:stretch>
              <a:fillRect/>
            </a:stretch>
          </p:blipFill>
          <p:spPr bwMode="auto">
            <a:xfrm>
              <a:off x="6372200" y="1916832"/>
              <a:ext cx="1413958" cy="1264245"/>
            </a:xfrm>
            <a:prstGeom prst="rect">
              <a:avLst/>
            </a:prstGeom>
            <a:noFill/>
            <a:ln w="9525">
              <a:noFill/>
              <a:miter lim="800000"/>
              <a:headEnd/>
              <a:tailEnd/>
            </a:ln>
          </p:spPr>
        </p:pic>
        <p:sp>
          <p:nvSpPr>
            <p:cNvPr id="25625" name="TextBox 17"/>
            <p:cNvSpPr txBox="1">
              <a:spLocks noChangeArrowheads="1"/>
            </p:cNvSpPr>
            <p:nvPr/>
          </p:nvSpPr>
          <p:spPr bwMode="auto">
            <a:xfrm>
              <a:off x="6239417" y="3140970"/>
              <a:ext cx="1574537" cy="307085"/>
            </a:xfrm>
            <a:prstGeom prst="rect">
              <a:avLst/>
            </a:prstGeom>
            <a:noFill/>
            <a:ln w="9525">
              <a:noFill/>
              <a:miter lim="800000"/>
              <a:headEnd/>
              <a:tailEnd/>
            </a:ln>
          </p:spPr>
          <p:txBody>
            <a:bodyPr wrap="none">
              <a:spAutoFit/>
            </a:bodyPr>
            <a:lstStyle/>
            <a:p>
              <a:r>
                <a:rPr lang="en-US" sz="2000" dirty="0" err="1">
                  <a:latin typeface="Arial" charset="0"/>
                  <a:cs typeface="Arial" charset="0"/>
                </a:rPr>
                <a:t>Medicina</a:t>
              </a:r>
              <a:r>
                <a:rPr lang="ru-RU" sz="2000" dirty="0">
                  <a:latin typeface="Arial" charset="0"/>
                  <a:cs typeface="Arial" charset="0"/>
                </a:rPr>
                <a:t> Италия</a:t>
              </a:r>
            </a:p>
          </p:txBody>
        </p:sp>
      </p:grpSp>
      <p:grpSp>
        <p:nvGrpSpPr>
          <p:cNvPr id="25611" name="Group 24"/>
          <p:cNvGrpSpPr>
            <a:grpSpLocks/>
          </p:cNvGrpSpPr>
          <p:nvPr/>
        </p:nvGrpSpPr>
        <p:grpSpPr bwMode="auto">
          <a:xfrm>
            <a:off x="217488" y="4508500"/>
            <a:ext cx="1833562" cy="2376488"/>
            <a:chOff x="2920613" y="3712428"/>
            <a:chExt cx="1297079" cy="1676715"/>
          </a:xfrm>
        </p:grpSpPr>
        <p:pic>
          <p:nvPicPr>
            <p:cNvPr id="25622" name="Picture 7"/>
            <p:cNvPicPr>
              <a:picLocks noChangeAspect="1" noChangeArrowheads="1"/>
            </p:cNvPicPr>
            <p:nvPr/>
          </p:nvPicPr>
          <p:blipFill>
            <a:blip r:embed="rId9" cstate="print"/>
            <a:srcRect/>
            <a:stretch>
              <a:fillRect/>
            </a:stretch>
          </p:blipFill>
          <p:spPr bwMode="auto">
            <a:xfrm>
              <a:off x="2920613" y="3712428"/>
              <a:ext cx="1297079" cy="1271137"/>
            </a:xfrm>
            <a:prstGeom prst="rect">
              <a:avLst/>
            </a:prstGeom>
            <a:noFill/>
            <a:ln w="9525">
              <a:noFill/>
              <a:miter lim="800000"/>
              <a:headEnd/>
              <a:tailEnd/>
            </a:ln>
          </p:spPr>
        </p:pic>
        <p:sp>
          <p:nvSpPr>
            <p:cNvPr id="25623" name="TextBox 23"/>
            <p:cNvSpPr txBox="1">
              <a:spLocks noChangeArrowheads="1"/>
            </p:cNvSpPr>
            <p:nvPr/>
          </p:nvSpPr>
          <p:spPr bwMode="auto">
            <a:xfrm>
              <a:off x="2936915" y="4962041"/>
              <a:ext cx="1206222" cy="427102"/>
            </a:xfrm>
            <a:prstGeom prst="rect">
              <a:avLst/>
            </a:prstGeom>
            <a:noFill/>
            <a:ln w="9525">
              <a:noFill/>
              <a:miter lim="800000"/>
              <a:headEnd/>
              <a:tailEnd/>
            </a:ln>
          </p:spPr>
          <p:txBody>
            <a:bodyPr wrap="none">
              <a:spAutoFit/>
            </a:bodyPr>
            <a:lstStyle/>
            <a:p>
              <a:pPr>
                <a:lnSpc>
                  <a:spcPts val="2000"/>
                </a:lnSpc>
              </a:pPr>
              <a:r>
                <a:rPr lang="en-US" sz="2000">
                  <a:latin typeface="Arial" charset="0"/>
                  <a:cs typeface="Arial" charset="0"/>
                </a:rPr>
                <a:t>Westerbork </a:t>
              </a:r>
              <a:endParaRPr lang="ru-RU" sz="2000">
                <a:latin typeface="Arial" charset="0"/>
                <a:cs typeface="Arial" charset="0"/>
              </a:endParaRPr>
            </a:p>
            <a:p>
              <a:pPr>
                <a:lnSpc>
                  <a:spcPts val="2000"/>
                </a:lnSpc>
              </a:pPr>
              <a:r>
                <a:rPr lang="ru-RU" sz="2000">
                  <a:latin typeface="Arial" charset="0"/>
                  <a:cs typeface="Arial" charset="0"/>
                </a:rPr>
                <a:t>Нидерланды</a:t>
              </a:r>
            </a:p>
          </p:txBody>
        </p:sp>
      </p:grpSp>
      <p:grpSp>
        <p:nvGrpSpPr>
          <p:cNvPr id="25612" name="Group 28"/>
          <p:cNvGrpSpPr>
            <a:grpSpLocks/>
          </p:cNvGrpSpPr>
          <p:nvPr/>
        </p:nvGrpSpPr>
        <p:grpSpPr bwMode="auto">
          <a:xfrm>
            <a:off x="179388" y="2238375"/>
            <a:ext cx="2047875" cy="2198688"/>
            <a:chOff x="4735247" y="3734668"/>
            <a:chExt cx="1500932" cy="1654798"/>
          </a:xfrm>
        </p:grpSpPr>
        <p:pic>
          <p:nvPicPr>
            <p:cNvPr id="25620" name="Picture 9"/>
            <p:cNvPicPr>
              <a:picLocks noChangeAspect="1" noChangeArrowheads="1"/>
            </p:cNvPicPr>
            <p:nvPr/>
          </p:nvPicPr>
          <p:blipFill>
            <a:blip r:embed="rId10" cstate="print"/>
            <a:srcRect/>
            <a:stretch>
              <a:fillRect/>
            </a:stretch>
          </p:blipFill>
          <p:spPr bwMode="auto">
            <a:xfrm>
              <a:off x="4840799" y="3734668"/>
              <a:ext cx="1238220" cy="1383894"/>
            </a:xfrm>
            <a:prstGeom prst="rect">
              <a:avLst/>
            </a:prstGeom>
            <a:noFill/>
            <a:ln w="9525">
              <a:noFill/>
              <a:miter lim="800000"/>
              <a:headEnd/>
              <a:tailEnd/>
            </a:ln>
          </p:spPr>
        </p:pic>
        <p:sp>
          <p:nvSpPr>
            <p:cNvPr id="25621" name="TextBox 27"/>
            <p:cNvSpPr txBox="1">
              <a:spLocks noChangeArrowheads="1"/>
            </p:cNvSpPr>
            <p:nvPr/>
          </p:nvSpPr>
          <p:spPr bwMode="auto">
            <a:xfrm>
              <a:off x="4735247" y="5088408"/>
              <a:ext cx="1500932" cy="301058"/>
            </a:xfrm>
            <a:prstGeom prst="rect">
              <a:avLst/>
            </a:prstGeom>
            <a:noFill/>
            <a:ln w="9525">
              <a:noFill/>
              <a:miter lim="800000"/>
              <a:headEnd/>
              <a:tailEnd/>
            </a:ln>
          </p:spPr>
          <p:txBody>
            <a:bodyPr wrap="none">
              <a:spAutoFit/>
            </a:bodyPr>
            <a:lstStyle/>
            <a:p>
              <a:r>
                <a:rPr lang="en-US" sz="2000">
                  <a:latin typeface="Arial" charset="0"/>
                  <a:cs typeface="Arial" charset="0"/>
                </a:rPr>
                <a:t>Yebes </a:t>
              </a:r>
              <a:r>
                <a:rPr lang="ru-RU" sz="2000">
                  <a:latin typeface="Arial" charset="0"/>
                  <a:cs typeface="Arial" charset="0"/>
                </a:rPr>
                <a:t>Испания</a:t>
              </a:r>
              <a:r>
                <a:rPr lang="en-US" sz="2000">
                  <a:latin typeface="Arial" charset="0"/>
                  <a:cs typeface="Arial" charset="0"/>
                </a:rPr>
                <a:t> </a:t>
              </a:r>
              <a:endParaRPr lang="ru-RU" sz="2000">
                <a:latin typeface="Arial" charset="0"/>
                <a:cs typeface="Arial" charset="0"/>
              </a:endParaRPr>
            </a:p>
          </p:txBody>
        </p:sp>
      </p:grpSp>
      <p:grpSp>
        <p:nvGrpSpPr>
          <p:cNvPr id="25613" name="Group 32"/>
          <p:cNvGrpSpPr>
            <a:grpSpLocks/>
          </p:cNvGrpSpPr>
          <p:nvPr/>
        </p:nvGrpSpPr>
        <p:grpSpPr bwMode="auto">
          <a:xfrm>
            <a:off x="2268538" y="188913"/>
            <a:ext cx="2027237" cy="2057400"/>
            <a:chOff x="869743" y="5289551"/>
            <a:chExt cx="1434208" cy="1452873"/>
          </a:xfrm>
        </p:grpSpPr>
        <p:pic>
          <p:nvPicPr>
            <p:cNvPr id="25618" name="Picture 10"/>
            <p:cNvPicPr>
              <a:picLocks noChangeAspect="1" noChangeArrowheads="1"/>
            </p:cNvPicPr>
            <p:nvPr/>
          </p:nvPicPr>
          <p:blipFill>
            <a:blip r:embed="rId11" cstate="print"/>
            <a:srcRect/>
            <a:stretch>
              <a:fillRect/>
            </a:stretch>
          </p:blipFill>
          <p:spPr bwMode="auto">
            <a:xfrm>
              <a:off x="1034932" y="5289551"/>
              <a:ext cx="1260799" cy="1201467"/>
            </a:xfrm>
            <a:prstGeom prst="rect">
              <a:avLst/>
            </a:prstGeom>
            <a:noFill/>
            <a:ln w="9525">
              <a:noFill/>
              <a:miter lim="800000"/>
              <a:headEnd/>
              <a:tailEnd/>
            </a:ln>
          </p:spPr>
        </p:pic>
        <p:sp>
          <p:nvSpPr>
            <p:cNvPr id="25619" name="TextBox 31"/>
            <p:cNvSpPr txBox="1">
              <a:spLocks noChangeArrowheads="1"/>
            </p:cNvSpPr>
            <p:nvPr/>
          </p:nvSpPr>
          <p:spPr bwMode="auto">
            <a:xfrm>
              <a:off x="869743" y="6459805"/>
              <a:ext cx="1434208" cy="282619"/>
            </a:xfrm>
            <a:prstGeom prst="rect">
              <a:avLst/>
            </a:prstGeom>
            <a:noFill/>
            <a:ln w="9525">
              <a:noFill/>
              <a:miter lim="800000"/>
              <a:headEnd/>
              <a:tailEnd/>
            </a:ln>
          </p:spPr>
          <p:txBody>
            <a:bodyPr wrap="none">
              <a:spAutoFit/>
            </a:bodyPr>
            <a:lstStyle/>
            <a:p>
              <a:r>
                <a:rPr lang="ru-RU" sz="2000">
                  <a:latin typeface="Arial" charset="0"/>
                  <a:cs typeface="Arial" charset="0"/>
                </a:rPr>
                <a:t>Бадары Россия</a:t>
              </a:r>
            </a:p>
          </p:txBody>
        </p:sp>
      </p:grpSp>
      <p:pic>
        <p:nvPicPr>
          <p:cNvPr id="25614" name="Picture 12"/>
          <p:cNvPicPr>
            <a:picLocks noChangeAspect="1" noChangeArrowheads="1"/>
          </p:cNvPicPr>
          <p:nvPr/>
        </p:nvPicPr>
        <p:blipFill>
          <a:blip r:embed="rId12" cstate="print"/>
          <a:srcRect/>
          <a:stretch>
            <a:fillRect/>
          </a:stretch>
        </p:blipFill>
        <p:spPr bwMode="auto">
          <a:xfrm>
            <a:off x="2411413" y="4508500"/>
            <a:ext cx="1903412" cy="1873250"/>
          </a:xfrm>
          <a:prstGeom prst="rect">
            <a:avLst/>
          </a:prstGeom>
          <a:noFill/>
          <a:ln w="9525">
            <a:noFill/>
            <a:miter lim="800000"/>
            <a:headEnd/>
            <a:tailEnd/>
          </a:ln>
        </p:spPr>
      </p:pic>
      <p:sp>
        <p:nvSpPr>
          <p:cNvPr id="25615" name="TextBox 36"/>
          <p:cNvSpPr txBox="1">
            <a:spLocks noChangeArrowheads="1"/>
          </p:cNvSpPr>
          <p:nvPr/>
        </p:nvSpPr>
        <p:spPr bwMode="auto">
          <a:xfrm>
            <a:off x="2214563" y="6362700"/>
            <a:ext cx="2357437" cy="439738"/>
          </a:xfrm>
          <a:prstGeom prst="rect">
            <a:avLst/>
          </a:prstGeom>
          <a:noFill/>
          <a:ln w="9525">
            <a:noFill/>
            <a:miter lim="800000"/>
            <a:headEnd/>
            <a:tailEnd/>
          </a:ln>
        </p:spPr>
        <p:txBody>
          <a:bodyPr wrap="none" lIns="129368" tIns="64686" rIns="129368" bIns="64686">
            <a:spAutoFit/>
          </a:bodyPr>
          <a:lstStyle/>
          <a:p>
            <a:r>
              <a:rPr lang="en-US" sz="2000">
                <a:latin typeface="Arial" charset="0"/>
                <a:cs typeface="Arial" charset="0"/>
              </a:rPr>
              <a:t>Zelenchuk </a:t>
            </a:r>
            <a:r>
              <a:rPr lang="ru-RU" sz="2000">
                <a:latin typeface="Arial" charset="0"/>
                <a:cs typeface="Arial" charset="0"/>
              </a:rPr>
              <a:t>Россия</a:t>
            </a:r>
          </a:p>
        </p:txBody>
      </p:sp>
      <p:pic>
        <p:nvPicPr>
          <p:cNvPr id="25616" name="Picture 14"/>
          <p:cNvPicPr>
            <a:picLocks noChangeAspect="1" noChangeArrowheads="1"/>
          </p:cNvPicPr>
          <p:nvPr/>
        </p:nvPicPr>
        <p:blipFill>
          <a:blip r:embed="rId13" cstate="print"/>
          <a:srcRect/>
          <a:stretch>
            <a:fillRect/>
          </a:stretch>
        </p:blipFill>
        <p:spPr bwMode="auto">
          <a:xfrm>
            <a:off x="4716463" y="4481513"/>
            <a:ext cx="1878012" cy="1900237"/>
          </a:xfrm>
          <a:prstGeom prst="rect">
            <a:avLst/>
          </a:prstGeom>
          <a:noFill/>
          <a:ln w="9525">
            <a:noFill/>
            <a:miter lim="800000"/>
            <a:headEnd/>
            <a:tailEnd/>
          </a:ln>
        </p:spPr>
      </p:pic>
      <p:sp>
        <p:nvSpPr>
          <p:cNvPr id="25617" name="TextBox 40"/>
          <p:cNvSpPr txBox="1">
            <a:spLocks noChangeArrowheads="1"/>
          </p:cNvSpPr>
          <p:nvPr/>
        </p:nvSpPr>
        <p:spPr bwMode="auto">
          <a:xfrm>
            <a:off x="4643438" y="6343650"/>
            <a:ext cx="2030412" cy="439738"/>
          </a:xfrm>
          <a:prstGeom prst="rect">
            <a:avLst/>
          </a:prstGeom>
          <a:noFill/>
          <a:ln w="9525">
            <a:noFill/>
            <a:miter lim="800000"/>
            <a:headEnd/>
            <a:tailEnd/>
          </a:ln>
        </p:spPr>
        <p:txBody>
          <a:bodyPr wrap="none" lIns="129368" tIns="64686" rIns="129368" bIns="64686">
            <a:spAutoFit/>
          </a:bodyPr>
          <a:lstStyle/>
          <a:p>
            <a:r>
              <a:rPr lang="en-US" sz="2000">
                <a:latin typeface="Arial" charset="0"/>
                <a:cs typeface="Arial" charset="0"/>
              </a:rPr>
              <a:t>Svetloe </a:t>
            </a:r>
            <a:r>
              <a:rPr lang="ru-RU" sz="2000">
                <a:latin typeface="Arial" charset="0"/>
                <a:cs typeface="Arial" charset="0"/>
              </a:rPr>
              <a:t>Россия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251520" y="1123876"/>
            <a:ext cx="8675688" cy="864964"/>
          </a:xfrm>
        </p:spPr>
        <p:txBody>
          <a:bodyPr/>
          <a:lstStyle/>
          <a:p>
            <a:pPr algn="ctr"/>
            <a:r>
              <a:rPr lang="en-US" b="1" dirty="0" smtClean="0">
                <a:solidFill>
                  <a:srgbClr val="C00000"/>
                </a:solidFill>
                <a:latin typeface="Times New Roman" pitchFamily="18" charset="0"/>
                <a:cs typeface="Times New Roman" pitchFamily="18" charset="0"/>
              </a:rPr>
              <a:t>Objectives of Data Processing Center</a:t>
            </a:r>
            <a:endParaRPr lang="ru-RU" b="1" dirty="0" smtClean="0">
              <a:solidFill>
                <a:srgbClr val="C00000"/>
              </a:solidFill>
              <a:latin typeface="Times New Roman" pitchFamily="18" charset="0"/>
              <a:cs typeface="Times New Roman" pitchFamily="18" charset="0"/>
            </a:endParaRPr>
          </a:p>
        </p:txBody>
      </p:sp>
      <p:sp>
        <p:nvSpPr>
          <p:cNvPr id="11267" name="Rectangle 1027"/>
          <p:cNvSpPr>
            <a:spLocks noGrp="1" noChangeArrowheads="1"/>
          </p:cNvSpPr>
          <p:nvPr>
            <p:ph sz="quarter" idx="1"/>
          </p:nvPr>
        </p:nvSpPr>
        <p:spPr>
          <a:xfrm>
            <a:off x="539552" y="2348880"/>
            <a:ext cx="8197850" cy="3096245"/>
          </a:xfrm>
        </p:spPr>
        <p:txBody>
          <a:bodyPr/>
          <a:lstStyle/>
          <a:p>
            <a:pPr>
              <a:buFont typeface="Wingdings" pitchFamily="2" charset="2"/>
              <a:buChar char="Ø"/>
            </a:pPr>
            <a:r>
              <a:rPr lang="en-US" sz="3200" dirty="0" smtClean="0">
                <a:solidFill>
                  <a:srgbClr val="10024A"/>
                </a:solidFill>
              </a:rPr>
              <a:t>Organization of service information exchange.</a:t>
            </a:r>
            <a:endParaRPr lang="ru-RU" sz="3200" dirty="0" smtClean="0">
              <a:solidFill>
                <a:srgbClr val="10024A"/>
              </a:solidFill>
            </a:endParaRPr>
          </a:p>
          <a:p>
            <a:pPr>
              <a:buFont typeface="Wingdings" pitchFamily="2" charset="2"/>
              <a:buChar char="Ø"/>
            </a:pPr>
            <a:r>
              <a:rPr lang="en-US" sz="3200" dirty="0" smtClean="0">
                <a:solidFill>
                  <a:srgbClr val="10024A"/>
                </a:solidFill>
              </a:rPr>
              <a:t>Collection and storage of all scientific information of observations</a:t>
            </a:r>
            <a:r>
              <a:rPr lang="ru-RU" sz="3200" dirty="0" smtClean="0">
                <a:solidFill>
                  <a:srgbClr val="10024A"/>
                </a:solidFill>
              </a:rPr>
              <a:t>. </a:t>
            </a:r>
          </a:p>
          <a:p>
            <a:pPr>
              <a:buFont typeface="Wingdings" pitchFamily="2" charset="2"/>
              <a:buChar char="Ø"/>
            </a:pPr>
            <a:r>
              <a:rPr lang="en-US" sz="3200" dirty="0" smtClean="0">
                <a:solidFill>
                  <a:srgbClr val="10024A"/>
                </a:solidFill>
              </a:rPr>
              <a:t>Processing of scientific observation data.</a:t>
            </a:r>
            <a:endParaRPr lang="ru-RU" sz="3200" dirty="0" smtClean="0">
              <a:solidFill>
                <a:srgbClr val="10024A"/>
              </a:solidFill>
            </a:endParaRPr>
          </a:p>
          <a:p>
            <a:pPr>
              <a:buFont typeface="Wingdings" pitchFamily="2" charset="2"/>
              <a:buChar char="Ø"/>
            </a:pPr>
            <a:endParaRPr lang="ru-RU" sz="2800" dirty="0" smtClean="0">
              <a:solidFill>
                <a:srgbClr val="002060"/>
              </a:solidFill>
            </a:endParaRPr>
          </a:p>
          <a:p>
            <a:pPr>
              <a:lnSpc>
                <a:spcPct val="90000"/>
              </a:lnSpc>
              <a:buFont typeface="Wingdings 2" pitchFamily="18" charset="2"/>
              <a:buNone/>
            </a:pPr>
            <a:endParaRPr lang="ru-RU" sz="2400" dirty="0" smtClean="0"/>
          </a:p>
        </p:txBody>
      </p:sp>
      <p:pic>
        <p:nvPicPr>
          <p:cNvPr id="7170" name="Picture 2" descr="G:\2014_10_Нидерланды\rot1.gif"/>
          <p:cNvPicPr>
            <a:picLocks noChangeAspect="1" noChangeArrowheads="1"/>
          </p:cNvPicPr>
          <p:nvPr/>
        </p:nvPicPr>
        <p:blipFill>
          <a:blip r:embed="rId3" cstate="print"/>
          <a:srcRect/>
          <a:stretch>
            <a:fillRect/>
          </a:stretch>
        </p:blipFill>
        <p:spPr bwMode="auto">
          <a:xfrm>
            <a:off x="7740352" y="116632"/>
            <a:ext cx="876300" cy="714375"/>
          </a:xfrm>
          <a:prstGeom prst="rect">
            <a:avLst/>
          </a:prstGeom>
          <a:noFill/>
        </p:spPr>
      </p:pic>
      <p:sp>
        <p:nvSpPr>
          <p:cNvPr id="8"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44017" y="1124744"/>
          <a:ext cx="8132439" cy="5566055"/>
        </p:xfrm>
        <a:graphic>
          <a:graphicData uri="http://schemas.openxmlformats.org/drawingml/2006/table">
            <a:tbl>
              <a:tblPr firstRow="1" bandRow="1">
                <a:tableStyleId>{5C22544A-7EE6-4342-B048-85BDC9FD1C3A}</a:tableStyleId>
              </a:tblPr>
              <a:tblGrid>
                <a:gridCol w="3168351"/>
                <a:gridCol w="2253275"/>
                <a:gridCol w="2710813"/>
              </a:tblGrid>
              <a:tr h="761132">
                <a:tc>
                  <a:txBody>
                    <a:bodyPr/>
                    <a:lstStyle/>
                    <a:p>
                      <a:pPr algn="ctr"/>
                      <a:endParaRPr lang="ru-RU" sz="2400" dirty="0"/>
                    </a:p>
                  </a:txBody>
                  <a:tcPr/>
                </a:tc>
                <a:tc>
                  <a:txBody>
                    <a:bodyPr/>
                    <a:lstStyle/>
                    <a:p>
                      <a:pPr algn="ctr"/>
                      <a:r>
                        <a:rPr lang="en-US" sz="2400" dirty="0" smtClean="0"/>
                        <a:t>Expected </a:t>
                      </a:r>
                    </a:p>
                    <a:p>
                      <a:pPr algn="ctr"/>
                      <a:r>
                        <a:rPr lang="en-US" sz="2400" dirty="0" smtClean="0"/>
                        <a:t>July 2011</a:t>
                      </a:r>
                      <a:endParaRPr lang="ru-RU" sz="2400" dirty="0"/>
                    </a:p>
                  </a:txBody>
                  <a:tcPr/>
                </a:tc>
                <a:tc>
                  <a:txBody>
                    <a:bodyPr/>
                    <a:lstStyle/>
                    <a:p>
                      <a:pPr algn="ctr"/>
                      <a:r>
                        <a:rPr lang="en-US" sz="2400" dirty="0" smtClean="0"/>
                        <a:t>Nowadays </a:t>
                      </a:r>
                    </a:p>
                    <a:p>
                      <a:pPr algn="ctr"/>
                      <a:r>
                        <a:rPr lang="en-US" sz="2400" dirty="0" smtClean="0"/>
                        <a:t>2014</a:t>
                      </a:r>
                      <a:endParaRPr lang="ru-RU" sz="2400" dirty="0"/>
                    </a:p>
                  </a:txBody>
                  <a:tcPr/>
                </a:tc>
              </a:tr>
              <a:tr h="610359">
                <a:tc>
                  <a:txBody>
                    <a:bodyPr/>
                    <a:lstStyle/>
                    <a:p>
                      <a:r>
                        <a:rPr lang="en-US" sz="2400" dirty="0" smtClean="0"/>
                        <a:t>Ground Telescopes</a:t>
                      </a:r>
                      <a:endParaRPr lang="ru-RU" sz="2400" dirty="0"/>
                    </a:p>
                  </a:txBody>
                  <a:tcPr/>
                </a:tc>
                <a:tc>
                  <a:txBody>
                    <a:bodyPr/>
                    <a:lstStyle/>
                    <a:p>
                      <a:pPr algn="ctr"/>
                      <a:r>
                        <a:rPr lang="en-US" sz="2400" dirty="0" smtClean="0"/>
                        <a:t>5</a:t>
                      </a:r>
                      <a:endParaRPr lang="ru-RU" sz="2400" dirty="0"/>
                    </a:p>
                  </a:txBody>
                  <a:tcPr/>
                </a:tc>
                <a:tc>
                  <a:txBody>
                    <a:bodyPr/>
                    <a:lstStyle/>
                    <a:p>
                      <a:pPr algn="ctr"/>
                      <a:r>
                        <a:rPr lang="en-US" sz="2400" dirty="0" smtClean="0"/>
                        <a:t>40</a:t>
                      </a:r>
                      <a:endParaRPr lang="ru-RU" sz="2400" dirty="0"/>
                    </a:p>
                  </a:txBody>
                  <a:tcPr/>
                </a:tc>
              </a:tr>
              <a:tr h="1053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Ground Telescopes</a:t>
                      </a:r>
                      <a:endParaRPr lang="ru-RU" sz="2400" dirty="0" smtClean="0"/>
                    </a:p>
                    <a:p>
                      <a:r>
                        <a:rPr lang="en-US" sz="2400" dirty="0" smtClean="0"/>
                        <a:t>Worked Simultaneously</a:t>
                      </a:r>
                      <a:endParaRPr lang="ru-RU" sz="2400" dirty="0"/>
                    </a:p>
                  </a:txBody>
                  <a:tcPr/>
                </a:tc>
                <a:tc>
                  <a:txBody>
                    <a:bodyPr/>
                    <a:lstStyle/>
                    <a:p>
                      <a:pPr algn="ctr"/>
                      <a:r>
                        <a:rPr lang="en-US" sz="2400" dirty="0" smtClean="0"/>
                        <a:t>2-3</a:t>
                      </a:r>
                      <a:endParaRPr lang="ru-RU" sz="2400" dirty="0"/>
                    </a:p>
                  </a:txBody>
                  <a:tcPr/>
                </a:tc>
                <a:tc>
                  <a:txBody>
                    <a:bodyPr/>
                    <a:lstStyle/>
                    <a:p>
                      <a:pPr algn="ctr"/>
                      <a:r>
                        <a:rPr lang="en-US" sz="2400" dirty="0" smtClean="0"/>
                        <a:t>Up to 30</a:t>
                      </a:r>
                      <a:endParaRPr lang="ru-RU" sz="2400" dirty="0"/>
                    </a:p>
                  </a:txBody>
                  <a:tcPr/>
                </a:tc>
              </a:tr>
              <a:tr h="761132">
                <a:tc>
                  <a:txBody>
                    <a:bodyPr/>
                    <a:lstStyle/>
                    <a:p>
                      <a:r>
                        <a:rPr lang="en-US" sz="2400" dirty="0" smtClean="0"/>
                        <a:t>Tracking stations</a:t>
                      </a:r>
                      <a:endParaRPr lang="ru-RU" sz="2400" dirty="0"/>
                    </a:p>
                  </a:txBody>
                  <a:tcPr/>
                </a:tc>
                <a:tc>
                  <a:txBody>
                    <a:bodyPr/>
                    <a:lstStyle/>
                    <a:p>
                      <a:pPr algn="ctr"/>
                      <a:r>
                        <a:rPr lang="en-US" sz="2400" dirty="0" err="1" smtClean="0"/>
                        <a:t>Pushchino</a:t>
                      </a:r>
                      <a:endParaRPr lang="ru-RU" sz="2400" dirty="0"/>
                    </a:p>
                  </a:txBody>
                  <a:tcPr/>
                </a:tc>
                <a:tc>
                  <a:txBody>
                    <a:bodyPr/>
                    <a:lstStyle/>
                    <a:p>
                      <a:pPr algn="ctr"/>
                      <a:r>
                        <a:rPr lang="en-US" sz="2400" dirty="0" err="1" smtClean="0"/>
                        <a:t>Pushchino</a:t>
                      </a:r>
                      <a:r>
                        <a:rPr lang="en-US" sz="2400" dirty="0" smtClean="0"/>
                        <a:t> + Green Bank</a:t>
                      </a:r>
                      <a:endParaRPr lang="ru-RU" sz="2400" dirty="0"/>
                    </a:p>
                  </a:txBody>
                  <a:tcPr/>
                </a:tc>
              </a:tr>
              <a:tr h="761132">
                <a:tc>
                  <a:txBody>
                    <a:bodyPr/>
                    <a:lstStyle/>
                    <a:p>
                      <a:r>
                        <a:rPr lang="en-US" sz="2400" dirty="0" smtClean="0"/>
                        <a:t>Number of observations per month</a:t>
                      </a:r>
                      <a:endParaRPr lang="ru-RU" sz="2400" dirty="0"/>
                    </a:p>
                  </a:txBody>
                  <a:tcPr/>
                </a:tc>
                <a:tc>
                  <a:txBody>
                    <a:bodyPr/>
                    <a:lstStyle/>
                    <a:p>
                      <a:pPr algn="ctr"/>
                      <a:r>
                        <a:rPr lang="en-US" sz="2400" dirty="0" smtClean="0"/>
                        <a:t>20</a:t>
                      </a:r>
                      <a:endParaRPr lang="ru-RU" sz="2400" dirty="0"/>
                    </a:p>
                  </a:txBody>
                  <a:tcPr/>
                </a:tc>
                <a:tc>
                  <a:txBody>
                    <a:bodyPr/>
                    <a:lstStyle/>
                    <a:p>
                      <a:pPr algn="ctr"/>
                      <a:r>
                        <a:rPr lang="en-US" sz="2400" dirty="0" smtClean="0"/>
                        <a:t>120</a:t>
                      </a:r>
                      <a:endParaRPr lang="ru-RU" sz="2400" dirty="0"/>
                    </a:p>
                  </a:txBody>
                  <a:tcPr/>
                </a:tc>
              </a:tr>
              <a:tr h="761132">
                <a:tc>
                  <a:txBody>
                    <a:bodyPr/>
                    <a:lstStyle/>
                    <a:p>
                      <a:r>
                        <a:rPr lang="en-US" sz="2400" dirty="0" smtClean="0"/>
                        <a:t>Volume of  information, </a:t>
                      </a:r>
                    </a:p>
                    <a:p>
                      <a:r>
                        <a:rPr lang="en-US" sz="2400" dirty="0" smtClean="0"/>
                        <a:t>TB per month</a:t>
                      </a:r>
                      <a:endParaRPr lang="ru-RU" sz="2400" dirty="0"/>
                    </a:p>
                  </a:txBody>
                  <a:tcPr/>
                </a:tc>
                <a:tc>
                  <a:txBody>
                    <a:bodyPr/>
                    <a:lstStyle/>
                    <a:p>
                      <a:pPr algn="ctr"/>
                      <a:r>
                        <a:rPr lang="en-US" sz="2400" dirty="0" smtClean="0"/>
                        <a:t>10 </a:t>
                      </a:r>
                      <a:endParaRPr lang="ru-RU" sz="2400" dirty="0"/>
                    </a:p>
                  </a:txBody>
                  <a:tcPr/>
                </a:tc>
                <a:tc>
                  <a:txBody>
                    <a:bodyPr/>
                    <a:lstStyle/>
                    <a:p>
                      <a:pPr algn="ctr"/>
                      <a:r>
                        <a:rPr lang="en-US" sz="2400" dirty="0" smtClean="0"/>
                        <a:t>120 </a:t>
                      </a:r>
                      <a:endParaRPr lang="ru-RU" sz="2400" dirty="0"/>
                    </a:p>
                  </a:txBody>
                  <a:tcPr/>
                </a:tc>
              </a:tr>
              <a:tr h="610359">
                <a:tc>
                  <a:txBody>
                    <a:bodyPr/>
                    <a:lstStyle/>
                    <a:p>
                      <a:endParaRPr lang="ru-RU" dirty="0"/>
                    </a:p>
                  </a:txBody>
                  <a:tcPr/>
                </a:tc>
                <a:tc>
                  <a:txBody>
                    <a:bodyPr/>
                    <a:lstStyle/>
                    <a:p>
                      <a:pPr algn="ctr"/>
                      <a:endParaRPr lang="ru-RU" dirty="0"/>
                    </a:p>
                  </a:txBody>
                  <a:tcPr/>
                </a:tc>
                <a:tc>
                  <a:txBody>
                    <a:bodyPr/>
                    <a:lstStyle/>
                    <a:p>
                      <a:pPr algn="ctr"/>
                      <a:endParaRPr lang="ru-RU" dirty="0"/>
                    </a:p>
                  </a:txBody>
                  <a:tcPr/>
                </a:tc>
              </a:tr>
            </a:tbl>
          </a:graphicData>
        </a:graphic>
      </p:graphicFrame>
      <p:pic>
        <p:nvPicPr>
          <p:cNvPr id="7" name="Picture 2" descr="G:\2014_10_Нидерланды\rot1.gif"/>
          <p:cNvPicPr>
            <a:picLocks noChangeAspect="1" noChangeArrowheads="1"/>
          </p:cNvPicPr>
          <p:nvPr/>
        </p:nvPicPr>
        <p:blipFill>
          <a:blip r:embed="rId2" cstate="print"/>
          <a:srcRect/>
          <a:stretch>
            <a:fillRect/>
          </a:stretch>
        </p:blipFill>
        <p:spPr bwMode="auto">
          <a:xfrm>
            <a:off x="7740352" y="116632"/>
            <a:ext cx="876300" cy="714375"/>
          </a:xfrm>
          <a:prstGeom prst="rect">
            <a:avLst/>
          </a:prstGeom>
          <a:noFill/>
        </p:spPr>
      </p:pic>
      <p:sp>
        <p:nvSpPr>
          <p:cNvPr id="8"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sz="quarter" idx="1"/>
          </p:nvPr>
        </p:nvSpPr>
        <p:spPr/>
        <p:txBody>
          <a:bodyPr/>
          <a:lstStyle/>
          <a:p>
            <a:endParaRPr lang="nl-NL"/>
          </a:p>
        </p:txBody>
      </p:sp>
      <p:pic>
        <p:nvPicPr>
          <p:cNvPr id="4098" name="Picture 2" descr="J:\2014_10_the_Netherlands\the_Netherlands_2014_presentation\Слайд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8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611560" y="1080883"/>
          <a:ext cx="8075240" cy="5213155"/>
        </p:xfrm>
        <a:graphic>
          <a:graphicData uri="http://schemas.openxmlformats.org/drawingml/2006/table">
            <a:tbl>
              <a:tblPr firstRow="1" bandRow="1">
                <a:tableStyleId>{5C22544A-7EE6-4342-B048-85BDC9FD1C3A}</a:tableStyleId>
              </a:tblPr>
              <a:tblGrid>
                <a:gridCol w="2378653"/>
                <a:gridCol w="2768106"/>
                <a:gridCol w="2928481"/>
              </a:tblGrid>
              <a:tr h="484327">
                <a:tc>
                  <a:txBody>
                    <a:bodyPr/>
                    <a:lstStyle/>
                    <a:p>
                      <a:endParaRPr lang="ru-RU"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At the launch</a:t>
                      </a:r>
                      <a:endParaRPr lang="ru-RU"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Nowadays</a:t>
                      </a:r>
                      <a:endParaRPr lang="ru-RU" sz="2400" dirty="0">
                        <a:latin typeface="Times New Roman" pitchFamily="18" charset="0"/>
                        <a:cs typeface="Times New Roman" pitchFamily="18" charset="0"/>
                      </a:endParaRPr>
                    </a:p>
                  </a:txBody>
                  <a:tcPr/>
                </a:tc>
              </a:tr>
              <a:tr h="835961">
                <a:tc>
                  <a:txBody>
                    <a:bodyPr/>
                    <a:lstStyle/>
                    <a:p>
                      <a:r>
                        <a:rPr lang="en-US" sz="2000" dirty="0" smtClean="0">
                          <a:latin typeface="Times New Roman" pitchFamily="18" charset="0"/>
                          <a:cs typeface="Times New Roman" pitchFamily="18" charset="0"/>
                        </a:rPr>
                        <a:t>Storage</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100 TB</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 PB on</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line</a:t>
                      </a:r>
                    </a:p>
                    <a:p>
                      <a:r>
                        <a:rPr lang="en-US" sz="2000" dirty="0" smtClean="0">
                          <a:latin typeface="Times New Roman" pitchFamily="18" charset="0"/>
                          <a:cs typeface="Times New Roman" pitchFamily="18" charset="0"/>
                        </a:rPr>
                        <a:t>2 PB off line</a:t>
                      </a:r>
                      <a:endParaRPr lang="ru-RU" sz="2000" dirty="0">
                        <a:latin typeface="Times New Roman" pitchFamily="18" charset="0"/>
                        <a:cs typeface="Times New Roman" pitchFamily="18" charset="0"/>
                      </a:endParaRPr>
                    </a:p>
                  </a:txBody>
                  <a:tcPr/>
                </a:tc>
              </a:tr>
              <a:tr h="1057284">
                <a:tc>
                  <a:txBody>
                    <a:bodyPr/>
                    <a:lstStyle/>
                    <a:p>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DAS </a:t>
                      </a:r>
                    </a:p>
                    <a:p>
                      <a:r>
                        <a:rPr lang="en-US" sz="2000" dirty="0" smtClean="0">
                          <a:latin typeface="Times New Roman" pitchFamily="18" charset="0"/>
                          <a:cs typeface="Times New Roman" pitchFamily="18" charset="0"/>
                        </a:rPr>
                        <a:t>Direct Attached Storage</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NAS </a:t>
                      </a:r>
                    </a:p>
                    <a:p>
                      <a:r>
                        <a:rPr lang="en-US" sz="2000" dirty="0" smtClean="0">
                          <a:latin typeface="Times New Roman" pitchFamily="18" charset="0"/>
                          <a:cs typeface="Times New Roman" pitchFamily="18" charset="0"/>
                        </a:rPr>
                        <a:t>Network Attached Storage</a:t>
                      </a:r>
                      <a:endParaRPr lang="ru-RU" sz="2000" dirty="0">
                        <a:latin typeface="Times New Roman" pitchFamily="18" charset="0"/>
                        <a:cs typeface="Times New Roman" pitchFamily="18" charset="0"/>
                      </a:endParaRPr>
                    </a:p>
                  </a:txBody>
                  <a:tcPr/>
                </a:tc>
              </a:tr>
              <a:tr h="1382602">
                <a:tc>
                  <a:txBody>
                    <a:bodyPr/>
                    <a:lstStyle/>
                    <a:p>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Dividing of processes of data collecting and  archiving and processing</a:t>
                      </a:r>
                      <a:endParaRPr lang="ru-RU" sz="2000" dirty="0">
                        <a:latin typeface="Times New Roman" pitchFamily="18" charset="0"/>
                        <a:cs typeface="Times New Roman" pitchFamily="18" charset="0"/>
                      </a:endParaRPr>
                    </a:p>
                  </a:txBody>
                  <a:tcPr/>
                </a:tc>
              </a:tr>
              <a:tr h="484327">
                <a:tc>
                  <a:txBody>
                    <a:bodyPr/>
                    <a:lstStyle/>
                    <a:p>
                      <a:r>
                        <a:rPr lang="en-US" sz="2000" dirty="0" smtClean="0">
                          <a:latin typeface="Times New Roman" pitchFamily="18" charset="0"/>
                          <a:cs typeface="Times New Roman" pitchFamily="18" charset="0"/>
                        </a:rPr>
                        <a:t>Internet Channel</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100 Mb/s</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600 Mb/s</a:t>
                      </a:r>
                      <a:endParaRPr lang="ru-RU" sz="2000" dirty="0" smtClean="0">
                        <a:latin typeface="Times New Roman" pitchFamily="18" charset="0"/>
                        <a:cs typeface="Times New Roman" pitchFamily="18" charset="0"/>
                      </a:endParaRPr>
                    </a:p>
                  </a:txBody>
                  <a:tcPr/>
                </a:tc>
              </a:tr>
              <a:tr h="484327">
                <a:tc>
                  <a:txBody>
                    <a:bodyPr/>
                    <a:lstStyle/>
                    <a:p>
                      <a:r>
                        <a:rPr lang="en-US" sz="2000" dirty="0" smtClean="0">
                          <a:latin typeface="Times New Roman" pitchFamily="18" charset="0"/>
                          <a:cs typeface="Times New Roman" pitchFamily="18" charset="0"/>
                        </a:rPr>
                        <a:t>Internal Network</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 </a:t>
                      </a:r>
                      <a:r>
                        <a:rPr lang="en-US" sz="2000" dirty="0" err="1" smtClean="0">
                          <a:latin typeface="Times New Roman" pitchFamily="18" charset="0"/>
                          <a:cs typeface="Times New Roman" pitchFamily="18" charset="0"/>
                        </a:rPr>
                        <a:t>Gb</a:t>
                      </a:r>
                      <a:r>
                        <a:rPr lang="en-US" sz="2000" dirty="0" smtClean="0">
                          <a:latin typeface="Times New Roman" pitchFamily="18" charset="0"/>
                          <a:cs typeface="Times New Roman" pitchFamily="18" charset="0"/>
                        </a:rPr>
                        <a:t>/s</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10 </a:t>
                      </a:r>
                      <a:r>
                        <a:rPr lang="en-US" sz="2000" dirty="0" err="1" smtClean="0">
                          <a:latin typeface="Times New Roman" pitchFamily="18" charset="0"/>
                          <a:cs typeface="Times New Roman" pitchFamily="18" charset="0"/>
                        </a:rPr>
                        <a:t>Gb</a:t>
                      </a:r>
                      <a:r>
                        <a:rPr lang="en-US" sz="2000" dirty="0" smtClean="0">
                          <a:latin typeface="Times New Roman" pitchFamily="18" charset="0"/>
                          <a:cs typeface="Times New Roman" pitchFamily="18" charset="0"/>
                        </a:rPr>
                        <a:t>/s</a:t>
                      </a:r>
                      <a:endParaRPr lang="ru-RU" sz="2000" dirty="0">
                        <a:latin typeface="Times New Roman" pitchFamily="18" charset="0"/>
                        <a:cs typeface="Times New Roman" pitchFamily="18" charset="0"/>
                      </a:endParaRPr>
                    </a:p>
                  </a:txBody>
                  <a:tcPr/>
                </a:tc>
              </a:tr>
              <a:tr h="484327">
                <a:tc>
                  <a:txBody>
                    <a:bodyPr/>
                    <a:lstStyle/>
                    <a:p>
                      <a:endParaRPr lang="ru-RU" sz="200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r>
            </a:tbl>
          </a:graphicData>
        </a:graphic>
      </p:graphicFrame>
      <p:pic>
        <p:nvPicPr>
          <p:cNvPr id="7" name="Picture 2" descr="G:\2014_10_Нидерланды\rot1.gif"/>
          <p:cNvPicPr>
            <a:picLocks noChangeAspect="1" noChangeArrowheads="1"/>
          </p:cNvPicPr>
          <p:nvPr/>
        </p:nvPicPr>
        <p:blipFill>
          <a:blip r:embed="rId2" cstate="print"/>
          <a:srcRect/>
          <a:stretch>
            <a:fillRect/>
          </a:stretch>
        </p:blipFill>
        <p:spPr bwMode="auto">
          <a:xfrm>
            <a:off x="7740352" y="116632"/>
            <a:ext cx="876300" cy="714375"/>
          </a:xfrm>
          <a:prstGeom prst="rect">
            <a:avLst/>
          </a:prstGeom>
          <a:noFill/>
        </p:spPr>
      </p:pic>
      <p:sp>
        <p:nvSpPr>
          <p:cNvPr id="8"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9"/>
          <p:cNvSpPr txBox="1">
            <a:spLocks noChangeArrowheads="1"/>
          </p:cNvSpPr>
          <p:nvPr/>
        </p:nvSpPr>
        <p:spPr>
          <a:xfrm>
            <a:off x="144016" y="980728"/>
            <a:ext cx="8676456" cy="720080"/>
          </a:xfrm>
          <a:prstGeom prst="rect">
            <a:avLst/>
          </a:prstGeom>
        </p:spPr>
        <p:txBody>
          <a:bodyPr anchor="ctr">
            <a:normAutofit/>
          </a:bodyPr>
          <a:lstStyle/>
          <a:p>
            <a:pPr algn="ctr" fontAlgn="auto">
              <a:spcAft>
                <a:spcPts val="0"/>
              </a:spcAft>
              <a:defRPr/>
            </a:pPr>
            <a:r>
              <a:rPr lang="en-US" sz="3600" b="1" dirty="0">
                <a:solidFill>
                  <a:srgbClr val="C00000"/>
                </a:solidFill>
                <a:latin typeface="Times New Roman" pitchFamily="18" charset="0"/>
                <a:ea typeface="+mj-ea"/>
                <a:cs typeface="Times New Roman" pitchFamily="18" charset="0"/>
              </a:rPr>
              <a:t>Exterior View of Data Processing Center</a:t>
            </a:r>
            <a:endParaRPr lang="ru-RU" sz="3600" b="1" dirty="0">
              <a:solidFill>
                <a:srgbClr val="C00000"/>
              </a:solidFill>
              <a:latin typeface="Times New Roman" pitchFamily="18" charset="0"/>
              <a:ea typeface="+mj-ea"/>
              <a:cs typeface="Times New Roman" pitchFamily="18" charset="0"/>
            </a:endParaRPr>
          </a:p>
        </p:txBody>
      </p:sp>
      <p:pic>
        <p:nvPicPr>
          <p:cNvPr id="16387" name="Picture 6"/>
          <p:cNvPicPr>
            <a:picLocks noChangeAspect="1" noChangeArrowheads="1"/>
          </p:cNvPicPr>
          <p:nvPr/>
        </p:nvPicPr>
        <p:blipFill>
          <a:blip r:embed="rId2" cstate="print"/>
          <a:srcRect/>
          <a:stretch>
            <a:fillRect/>
          </a:stretch>
        </p:blipFill>
        <p:spPr bwMode="auto">
          <a:xfrm>
            <a:off x="0" y="1844824"/>
            <a:ext cx="9175750" cy="4500563"/>
          </a:xfrm>
          <a:prstGeom prst="rect">
            <a:avLst/>
          </a:prstGeom>
          <a:noFill/>
          <a:ln w="9525">
            <a:noFill/>
            <a:miter lim="800000"/>
            <a:headEnd/>
            <a:tailEnd/>
          </a:ln>
        </p:spPr>
      </p:pic>
      <p:pic>
        <p:nvPicPr>
          <p:cNvPr id="7" name="Picture 2" descr="G:\2014_10_Нидерланды\rot1.gif"/>
          <p:cNvPicPr>
            <a:picLocks noChangeAspect="1" noChangeArrowheads="1"/>
          </p:cNvPicPr>
          <p:nvPr/>
        </p:nvPicPr>
        <p:blipFill>
          <a:blip r:embed="rId3" cstate="print"/>
          <a:srcRect/>
          <a:stretch>
            <a:fillRect/>
          </a:stretch>
        </p:blipFill>
        <p:spPr bwMode="auto">
          <a:xfrm>
            <a:off x="7740352" y="116632"/>
            <a:ext cx="876300" cy="714375"/>
          </a:xfrm>
          <a:prstGeom prst="rect">
            <a:avLst/>
          </a:prstGeom>
          <a:noFill/>
        </p:spPr>
      </p:pic>
      <p:sp>
        <p:nvSpPr>
          <p:cNvPr id="8"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563" y="764704"/>
            <a:ext cx="7499350" cy="782662"/>
          </a:xfrm>
        </p:spPr>
        <p:txBody>
          <a:bodyPr>
            <a:normAutofit fontScale="90000"/>
          </a:bodyPr>
          <a:lstStyle/>
          <a:p>
            <a:pPr algn="ctr" fontAlgn="auto">
              <a:spcAft>
                <a:spcPts val="0"/>
              </a:spcAft>
              <a:defRPr/>
            </a:pPr>
            <a:r>
              <a:rPr lang="en-US" b="1" dirty="0" smtClean="0">
                <a:solidFill>
                  <a:srgbClr val="C00000"/>
                </a:solidFill>
                <a:latin typeface="Times New Roman" pitchFamily="18" charset="0"/>
                <a:cs typeface="Times New Roman" pitchFamily="18" charset="0"/>
              </a:rPr>
              <a:t>Structure of Data Processing Center</a:t>
            </a:r>
            <a:endParaRPr lang="ru-RU" b="1" dirty="0">
              <a:solidFill>
                <a:srgbClr val="C00000"/>
              </a:solidFill>
            </a:endParaRPr>
          </a:p>
        </p:txBody>
      </p:sp>
      <p:graphicFrame>
        <p:nvGraphicFramePr>
          <p:cNvPr id="3074" name="Object 2"/>
          <p:cNvGraphicFramePr>
            <a:graphicFrameLocks noChangeAspect="1"/>
          </p:cNvGraphicFramePr>
          <p:nvPr/>
        </p:nvGraphicFramePr>
        <p:xfrm>
          <a:off x="560388" y="1506538"/>
          <a:ext cx="8188325" cy="5018087"/>
        </p:xfrm>
        <a:graphic>
          <a:graphicData uri="http://schemas.openxmlformats.org/presentationml/2006/ole">
            <mc:AlternateContent xmlns:mc="http://schemas.openxmlformats.org/markup-compatibility/2006">
              <mc:Choice xmlns:v="urn:schemas-microsoft-com:vml" Requires="v">
                <p:oleObj spid="_x0000_s3075" name="Visio" r:id="rId3" imgW="9108935" imgH="5726255" progId="Visio.Drawing.11">
                  <p:embed/>
                </p:oleObj>
              </mc:Choice>
              <mc:Fallback>
                <p:oleObj name="Visio" r:id="rId3" imgW="9108935" imgH="5726255"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506538"/>
                        <a:ext cx="8188325" cy="501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2" descr="G:\2014_10_Нидерланды\rot1.gif"/>
          <p:cNvPicPr>
            <a:picLocks noChangeAspect="1" noChangeArrowheads="1"/>
          </p:cNvPicPr>
          <p:nvPr/>
        </p:nvPicPr>
        <p:blipFill>
          <a:blip r:embed="rId5" cstate="print"/>
          <a:srcRect/>
          <a:stretch>
            <a:fillRect/>
          </a:stretch>
        </p:blipFill>
        <p:spPr bwMode="auto">
          <a:xfrm>
            <a:off x="7740352" y="116632"/>
            <a:ext cx="876300" cy="714375"/>
          </a:xfrm>
          <a:prstGeom prst="rect">
            <a:avLst/>
          </a:prstGeom>
          <a:noFill/>
        </p:spPr>
      </p:pic>
      <p:sp>
        <p:nvSpPr>
          <p:cNvPr id="11"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sz="quarter" idx="1"/>
          </p:nvPr>
        </p:nvSpPr>
        <p:spPr>
          <a:xfrm>
            <a:off x="827088" y="1629147"/>
            <a:ext cx="7708900" cy="4680173"/>
          </a:xfrm>
        </p:spPr>
        <p:txBody>
          <a:bodyPr/>
          <a:lstStyle/>
          <a:p>
            <a:pPr>
              <a:buFont typeface="Wingdings 2" pitchFamily="18" charset="2"/>
              <a:buNone/>
            </a:pPr>
            <a:r>
              <a:rPr lang="en-US" sz="2400" dirty="0" smtClean="0">
                <a:solidFill>
                  <a:srgbClr val="002060"/>
                </a:solidFill>
                <a:latin typeface="Times New Roman" pitchFamily="18" charset="0"/>
                <a:cs typeface="Times New Roman" pitchFamily="18" charset="0"/>
              </a:rPr>
              <a:t>- On-line storage system for collecting information - 600TB; </a:t>
            </a:r>
            <a:endParaRPr lang="ru-RU" sz="2400" dirty="0" smtClean="0">
              <a:solidFill>
                <a:srgbClr val="002060"/>
              </a:solidFill>
              <a:latin typeface="Times New Roman" pitchFamily="18" charset="0"/>
              <a:cs typeface="Times New Roman" pitchFamily="18" charset="0"/>
            </a:endParaRPr>
          </a:p>
          <a:p>
            <a:pPr>
              <a:buFont typeface="Wingdings 2" pitchFamily="18" charset="2"/>
              <a:buNone/>
            </a:pPr>
            <a:r>
              <a:rPr lang="en-US" sz="2400" dirty="0" smtClean="0">
                <a:solidFill>
                  <a:srgbClr val="002060"/>
                </a:solidFill>
                <a:latin typeface="Times New Roman" pitchFamily="18" charset="0"/>
                <a:cs typeface="Times New Roman" pitchFamily="18" charset="0"/>
              </a:rPr>
              <a:t>- On-line storage system for data processing - 80TB; </a:t>
            </a:r>
            <a:endParaRPr lang="ru-RU" sz="2400" dirty="0" smtClean="0">
              <a:solidFill>
                <a:srgbClr val="002060"/>
              </a:solidFill>
              <a:latin typeface="Times New Roman" pitchFamily="18" charset="0"/>
              <a:cs typeface="Times New Roman" pitchFamily="18" charset="0"/>
            </a:endParaRPr>
          </a:p>
          <a:p>
            <a:pPr>
              <a:buFont typeface="Wingdings 2" pitchFamily="18" charset="2"/>
              <a:buNone/>
            </a:pPr>
            <a:r>
              <a:rPr lang="en-US" sz="2400" dirty="0" smtClean="0">
                <a:solidFill>
                  <a:srgbClr val="002060"/>
                </a:solidFill>
                <a:latin typeface="Times New Roman" pitchFamily="18" charset="0"/>
                <a:cs typeface="Times New Roman" pitchFamily="18" charset="0"/>
              </a:rPr>
              <a:t>- On-line storage system for processing results - 120TB; </a:t>
            </a:r>
            <a:endParaRPr lang="ru-RU" sz="2400" dirty="0" smtClean="0">
              <a:solidFill>
                <a:srgbClr val="002060"/>
              </a:solidFill>
              <a:latin typeface="Times New Roman" pitchFamily="18" charset="0"/>
              <a:cs typeface="Times New Roman" pitchFamily="18" charset="0"/>
            </a:endParaRPr>
          </a:p>
          <a:p>
            <a:pPr>
              <a:buFont typeface="Wingdings 2" pitchFamily="18" charset="2"/>
              <a:buNone/>
            </a:pPr>
            <a:r>
              <a:rPr lang="en-US" sz="2400" dirty="0" smtClean="0">
                <a:solidFill>
                  <a:srgbClr val="002060"/>
                </a:solidFill>
                <a:latin typeface="Times New Roman" pitchFamily="18" charset="0"/>
                <a:cs typeface="Times New Roman" pitchFamily="18" charset="0"/>
              </a:rPr>
              <a:t>- The archive of data on hard drives - 2000TB; </a:t>
            </a:r>
            <a:endParaRPr lang="ru-RU" sz="2400" dirty="0" smtClean="0">
              <a:solidFill>
                <a:srgbClr val="002060"/>
              </a:solidFill>
              <a:latin typeface="Times New Roman" pitchFamily="18" charset="0"/>
              <a:cs typeface="Times New Roman" pitchFamily="18" charset="0"/>
            </a:endParaRPr>
          </a:p>
          <a:p>
            <a:pPr>
              <a:buFont typeface="Wingdings 2" pitchFamily="18" charset="2"/>
              <a:buNone/>
            </a:pPr>
            <a:r>
              <a:rPr lang="en-US" sz="2400" dirty="0" smtClean="0">
                <a:solidFill>
                  <a:srgbClr val="002060"/>
                </a:solidFill>
                <a:latin typeface="Times New Roman" pitchFamily="18" charset="0"/>
                <a:cs typeface="Times New Roman" pitchFamily="18" charset="0"/>
              </a:rPr>
              <a:t>- Archive tapes for 2000 TB; </a:t>
            </a:r>
            <a:endParaRPr lang="ru-RU" sz="2400" dirty="0" smtClean="0">
              <a:solidFill>
                <a:srgbClr val="002060"/>
              </a:solidFill>
              <a:latin typeface="Times New Roman" pitchFamily="18" charset="0"/>
              <a:cs typeface="Times New Roman" pitchFamily="18" charset="0"/>
            </a:endParaRPr>
          </a:p>
          <a:p>
            <a:pPr>
              <a:buFont typeface="Wingdings 2" pitchFamily="18" charset="2"/>
              <a:buNone/>
            </a:pPr>
            <a:r>
              <a:rPr lang="en-US" sz="2400" dirty="0" smtClean="0">
                <a:solidFill>
                  <a:srgbClr val="002060"/>
                </a:solidFill>
                <a:latin typeface="Times New Roman" pitchFamily="18" charset="0"/>
                <a:cs typeface="Times New Roman" pitchFamily="18" charset="0"/>
              </a:rPr>
              <a:t>- Reserve storage 20 TB in </a:t>
            </a:r>
            <a:r>
              <a:rPr lang="en-US" sz="2400" dirty="0" err="1" smtClean="0">
                <a:solidFill>
                  <a:srgbClr val="002060"/>
                </a:solidFill>
                <a:latin typeface="Times New Roman" pitchFamily="18" charset="0"/>
                <a:cs typeface="Times New Roman" pitchFamily="18" charset="0"/>
              </a:rPr>
              <a:t>Pushchino</a:t>
            </a:r>
            <a:r>
              <a:rPr lang="en-US" sz="2400" dirty="0" smtClean="0">
                <a:solidFill>
                  <a:srgbClr val="002060"/>
                </a:solidFill>
                <a:latin typeface="Times New Roman" pitchFamily="18" charset="0"/>
                <a:cs typeface="Times New Roman" pitchFamily="18" charset="0"/>
              </a:rPr>
              <a:t>; </a:t>
            </a:r>
            <a:endParaRPr lang="ru-RU" sz="2400" dirty="0" smtClean="0">
              <a:solidFill>
                <a:srgbClr val="002060"/>
              </a:solidFill>
              <a:latin typeface="Times New Roman" pitchFamily="18" charset="0"/>
              <a:cs typeface="Times New Roman" pitchFamily="18" charset="0"/>
            </a:endParaRPr>
          </a:p>
          <a:p>
            <a:pPr>
              <a:buFont typeface="Wingdings 2" pitchFamily="18" charset="2"/>
              <a:buNone/>
            </a:pPr>
            <a:r>
              <a:rPr lang="en-US" sz="2400" dirty="0" smtClean="0">
                <a:solidFill>
                  <a:srgbClr val="002060"/>
                </a:solidFill>
                <a:latin typeface="Times New Roman" pitchFamily="18" charset="0"/>
                <a:cs typeface="Times New Roman" pitchFamily="18" charset="0"/>
              </a:rPr>
              <a:t>The total storage capacity is about 5PB! </a:t>
            </a:r>
            <a:endParaRPr lang="ru-RU" sz="2400" dirty="0" smtClean="0">
              <a:solidFill>
                <a:srgbClr val="002060"/>
              </a:solidFill>
              <a:latin typeface="Times New Roman" pitchFamily="18" charset="0"/>
              <a:cs typeface="Times New Roman" pitchFamily="18" charset="0"/>
            </a:endParaRPr>
          </a:p>
          <a:p>
            <a:pPr>
              <a:buFont typeface="Wingdings 2" pitchFamily="18" charset="2"/>
              <a:buNone/>
            </a:pPr>
            <a:r>
              <a:rPr lang="en-US" sz="2400" dirty="0" smtClean="0">
                <a:solidFill>
                  <a:srgbClr val="002060"/>
                </a:solidFill>
                <a:latin typeface="Times New Roman" pitchFamily="18" charset="0"/>
                <a:cs typeface="Times New Roman" pitchFamily="18" charset="0"/>
              </a:rPr>
              <a:t>- Computer system with performance 1TF/s; </a:t>
            </a:r>
            <a:endParaRPr lang="ru-RU" sz="2400" dirty="0" smtClean="0">
              <a:solidFill>
                <a:srgbClr val="002060"/>
              </a:solidFill>
              <a:latin typeface="Times New Roman" pitchFamily="18" charset="0"/>
              <a:cs typeface="Times New Roman" pitchFamily="18" charset="0"/>
            </a:endParaRPr>
          </a:p>
          <a:p>
            <a:pPr>
              <a:buFontTx/>
              <a:buChar char="-"/>
            </a:pPr>
            <a:r>
              <a:rPr lang="en-US" sz="2400" dirty="0" smtClean="0">
                <a:solidFill>
                  <a:srgbClr val="002060"/>
                </a:solidFill>
                <a:latin typeface="Times New Roman" pitchFamily="18" charset="0"/>
                <a:cs typeface="Times New Roman" pitchFamily="18" charset="0"/>
              </a:rPr>
              <a:t>1Gb/s and 10Gbit/c network infrastructure, </a:t>
            </a:r>
          </a:p>
          <a:p>
            <a:pPr>
              <a:buFontTx/>
              <a:buChar char="-"/>
            </a:pPr>
            <a:r>
              <a:rPr lang="en-US" sz="2400" dirty="0" smtClean="0">
                <a:solidFill>
                  <a:srgbClr val="002060"/>
                </a:solidFill>
                <a:latin typeface="Times New Roman" pitchFamily="18" charset="0"/>
                <a:cs typeface="Times New Roman" pitchFamily="18" charset="0"/>
              </a:rPr>
              <a:t>and 600 </a:t>
            </a:r>
            <a:r>
              <a:rPr lang="en-US" sz="2400" dirty="0" err="1" smtClean="0">
                <a:solidFill>
                  <a:srgbClr val="002060"/>
                </a:solidFill>
                <a:latin typeface="Times New Roman" pitchFamily="18" charset="0"/>
                <a:cs typeface="Times New Roman" pitchFamily="18" charset="0"/>
              </a:rPr>
              <a:t>Mbit</a:t>
            </a:r>
            <a:r>
              <a:rPr lang="en-US" sz="2400" dirty="0" smtClean="0">
                <a:solidFill>
                  <a:srgbClr val="002060"/>
                </a:solidFill>
                <a:latin typeface="Times New Roman" pitchFamily="18" charset="0"/>
                <a:cs typeface="Times New Roman" pitchFamily="18" charset="0"/>
              </a:rPr>
              <a:t>/s Internet channel.</a:t>
            </a:r>
            <a:endParaRPr lang="ru-RU" sz="2400" dirty="0" smtClean="0">
              <a:solidFill>
                <a:srgbClr val="002060"/>
              </a:solidFill>
              <a:latin typeface="Times New Roman" pitchFamily="18" charset="0"/>
              <a:cs typeface="Times New Roman" pitchFamily="18" charset="0"/>
            </a:endParaRPr>
          </a:p>
          <a:p>
            <a:endParaRPr lang="en-US" sz="2400" dirty="0" smtClean="0"/>
          </a:p>
        </p:txBody>
      </p:sp>
      <p:sp>
        <p:nvSpPr>
          <p:cNvPr id="17411" name="Прямоугольник 2"/>
          <p:cNvSpPr>
            <a:spLocks noChangeArrowheads="1"/>
          </p:cNvSpPr>
          <p:nvPr/>
        </p:nvSpPr>
        <p:spPr bwMode="auto">
          <a:xfrm>
            <a:off x="1259632" y="838671"/>
            <a:ext cx="5904656" cy="646113"/>
          </a:xfrm>
          <a:prstGeom prst="rect">
            <a:avLst/>
          </a:prstGeom>
          <a:noFill/>
          <a:ln w="9525">
            <a:noFill/>
            <a:miter lim="800000"/>
            <a:headEnd/>
            <a:tailEnd/>
          </a:ln>
        </p:spPr>
        <p:txBody>
          <a:bodyPr wrap="square">
            <a:spAutoFit/>
          </a:bodyPr>
          <a:lstStyle/>
          <a:p>
            <a:pPr algn="ctr">
              <a:buFont typeface="Wingdings 2" pitchFamily="18" charset="2"/>
              <a:buNone/>
            </a:pPr>
            <a:r>
              <a:rPr lang="en-US" sz="3600" b="1" dirty="0">
                <a:solidFill>
                  <a:srgbClr val="C00000"/>
                </a:solidFill>
                <a:latin typeface="Times New Roman" pitchFamily="18" charset="0"/>
                <a:cs typeface="Times New Roman" pitchFamily="18" charset="0"/>
              </a:rPr>
              <a:t>Main </a:t>
            </a:r>
            <a:r>
              <a:rPr lang="en-US" sz="3600" b="1" dirty="0" smtClean="0">
                <a:solidFill>
                  <a:srgbClr val="C00000"/>
                </a:solidFill>
                <a:latin typeface="Times New Roman" pitchFamily="18" charset="0"/>
                <a:cs typeface="Times New Roman" pitchFamily="18" charset="0"/>
              </a:rPr>
              <a:t>Components </a:t>
            </a:r>
            <a:r>
              <a:rPr lang="en-US" sz="3600" b="1" dirty="0">
                <a:solidFill>
                  <a:srgbClr val="C00000"/>
                </a:solidFill>
                <a:latin typeface="Times New Roman" pitchFamily="18" charset="0"/>
                <a:cs typeface="Times New Roman" pitchFamily="18" charset="0"/>
              </a:rPr>
              <a:t>of DPC </a:t>
            </a:r>
            <a:endParaRPr lang="ru-RU" sz="3600" b="1" dirty="0">
              <a:solidFill>
                <a:srgbClr val="C00000"/>
              </a:solidFill>
              <a:latin typeface="Times New Roman" pitchFamily="18" charset="0"/>
              <a:cs typeface="Times New Roman" pitchFamily="18" charset="0"/>
            </a:endParaRPr>
          </a:p>
        </p:txBody>
      </p:sp>
      <p:pic>
        <p:nvPicPr>
          <p:cNvPr id="8" name="Picture 2" descr="G:\2014_10_Нидерланды\rot1.gif"/>
          <p:cNvPicPr>
            <a:picLocks noChangeAspect="1" noChangeArrowheads="1"/>
          </p:cNvPicPr>
          <p:nvPr/>
        </p:nvPicPr>
        <p:blipFill>
          <a:blip r:embed="rId2" cstate="print"/>
          <a:srcRect/>
          <a:stretch>
            <a:fillRect/>
          </a:stretch>
        </p:blipFill>
        <p:spPr bwMode="auto">
          <a:xfrm>
            <a:off x="7740352" y="116632"/>
            <a:ext cx="876300" cy="714375"/>
          </a:xfrm>
          <a:prstGeom prst="rect">
            <a:avLst/>
          </a:prstGeom>
          <a:noFill/>
        </p:spPr>
      </p:pic>
      <p:sp>
        <p:nvSpPr>
          <p:cNvPr id="9" name="Нижний колонтитул 4"/>
          <p:cNvSpPr>
            <a:spLocks noGrp="1"/>
          </p:cNvSpPr>
          <p:nvPr>
            <p:ph type="ftr" sz="quarter" idx="11"/>
          </p:nvPr>
        </p:nvSpPr>
        <p:spPr>
          <a:xfrm>
            <a:off x="7308304" y="692696"/>
            <a:ext cx="1728192" cy="288032"/>
          </a:xfrm>
        </p:spPr>
        <p:txBody>
          <a:bodyPr/>
          <a:lstStyle/>
          <a:p>
            <a:pPr>
              <a:defRPr/>
            </a:pPr>
            <a:r>
              <a:rPr lang="en-US" dirty="0" smtClean="0">
                <a:solidFill>
                  <a:srgbClr val="10024A"/>
                </a:solidFill>
                <a:latin typeface="Times New Roman" pitchFamily="18" charset="0"/>
                <a:cs typeface="Times New Roman" pitchFamily="18" charset="0"/>
              </a:rPr>
              <a:t>Radioastron project   </a:t>
            </a:r>
            <a:endParaRPr lang="ru-RU" dirty="0">
              <a:solidFill>
                <a:srgbClr val="10024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677</Words>
  <Application>Microsoft Office PowerPoint</Application>
  <PresentationFormat>On-screen Show (4:3)</PresentationFormat>
  <Paragraphs>172</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Справедливость</vt:lpstr>
      <vt:lpstr>Visio</vt:lpstr>
      <vt:lpstr>Data Processing Center for Space VLBI Projects Implementation</vt:lpstr>
      <vt:lpstr>PowerPoint Presentation</vt:lpstr>
      <vt:lpstr>Objectives of Data Processing Center</vt:lpstr>
      <vt:lpstr>PowerPoint Presentation</vt:lpstr>
      <vt:lpstr>PowerPoint Presentation</vt:lpstr>
      <vt:lpstr>PowerPoint Presentation</vt:lpstr>
      <vt:lpstr>PowerPoint Presentation</vt:lpstr>
      <vt:lpstr>Structure of Data Processing Center</vt:lpstr>
      <vt:lpstr>PowerPoint Presentation</vt:lpstr>
      <vt:lpstr>Archive on HDD</vt:lpstr>
      <vt:lpstr>PowerPoint Presentation</vt:lpstr>
      <vt:lpstr>Scientific Data Transferring </vt:lpstr>
      <vt:lpstr>PowerPoint Presentation</vt:lpstr>
      <vt:lpstr>PowerPoint Presentation</vt:lpstr>
      <vt:lpstr>Millimetron: Amount of Expected Information</vt:lpstr>
      <vt:lpstr>Data Center for Millimetron Project </vt:lpstr>
      <vt:lpstr>Data Center for Millimetron Project </vt:lpstr>
      <vt:lpstr>PowerPoint Presentation</vt:lpstr>
      <vt:lpstr>PowerPoint Presentation</vt:lpstr>
      <vt:lpstr>Scientific Data Transferring  from Ground Telescopes</vt:lpstr>
      <vt:lpstr>Scientific Data Transferring  from Ground Telescopes</vt:lpstr>
      <vt:lpstr>PowerPoint Presentation</vt:lpstr>
    </vt:vector>
  </TitlesOfParts>
  <Company>ASC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Обработки Научной Информации (ЦОНИ)</dc:title>
  <dc:creator>Administrator</dc:creator>
  <cp:lastModifiedBy>Guest</cp:lastModifiedBy>
  <cp:revision>1909</cp:revision>
  <cp:lastPrinted>1601-01-01T00:00:00Z</cp:lastPrinted>
  <dcterms:created xsi:type="dcterms:W3CDTF">2010-02-05T09:22:57Z</dcterms:created>
  <dcterms:modified xsi:type="dcterms:W3CDTF">2014-11-11T12:31:00Z</dcterms:modified>
</cp:coreProperties>
</file>