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724" r:id="rId2"/>
    <p:sldId id="1098" r:id="rId3"/>
    <p:sldId id="1099" r:id="rId4"/>
    <p:sldId id="1101" r:id="rId5"/>
    <p:sldId id="1108" r:id="rId6"/>
    <p:sldId id="1109" r:id="rId7"/>
    <p:sldId id="1110" r:id="rId8"/>
    <p:sldId id="1113" r:id="rId9"/>
    <p:sldId id="1088" r:id="rId10"/>
    <p:sldId id="1096" r:id="rId11"/>
    <p:sldId id="1090" r:id="rId12"/>
    <p:sldId id="1092" r:id="rId13"/>
    <p:sldId id="1093" r:id="rId14"/>
    <p:sldId id="1094" r:id="rId15"/>
    <p:sldId id="1097" r:id="rId16"/>
    <p:sldId id="1059" r:id="rId17"/>
    <p:sldId id="1079" r:id="rId18"/>
    <p:sldId id="1081" r:id="rId19"/>
    <p:sldId id="1082" r:id="rId20"/>
    <p:sldId id="1100" r:id="rId21"/>
    <p:sldId id="1105" r:id="rId22"/>
    <p:sldId id="1104" r:id="rId23"/>
    <p:sldId id="1107" r:id="rId24"/>
    <p:sldId id="1106" r:id="rId25"/>
    <p:sldId id="1015" r:id="rId26"/>
  </p:sldIdLst>
  <p:sldSz cx="9906000" cy="6858000" type="A4"/>
  <p:notesSz cx="6623050" cy="9810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1pPr>
    <a:lvl2pPr marL="457072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2pPr>
    <a:lvl3pPr marL="914146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3pPr>
    <a:lvl4pPr marL="1371216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4pPr>
    <a:lvl5pPr marL="1828287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5pPr>
    <a:lvl6pPr marL="2285361" algn="l" defTabSz="914146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6pPr>
    <a:lvl7pPr marL="2742432" algn="l" defTabSz="914146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7pPr>
    <a:lvl8pPr marL="3199503" algn="l" defTabSz="914146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8pPr>
    <a:lvl9pPr marL="3656577" algn="l" defTabSz="914146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11"/>
    <a:srgbClr val="313131"/>
    <a:srgbClr val="1E1E1E"/>
    <a:srgbClr val="353535"/>
    <a:srgbClr val="56C5A2"/>
    <a:srgbClr val="0D493F"/>
    <a:srgbClr val="7BC5B4"/>
    <a:srgbClr val="1E493F"/>
    <a:srgbClr val="E27D26"/>
    <a:srgbClr val="D18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6914" autoAdjust="0"/>
  </p:normalViewPr>
  <p:slideViewPr>
    <p:cSldViewPr>
      <p:cViewPr>
        <p:scale>
          <a:sx n="110" d="100"/>
          <a:sy n="110" d="100"/>
        </p:scale>
        <p:origin x="-126" y="77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96" y="-96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165" y="1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19026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165" y="9319026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698D5905-1404-48D1-98B3-5B58DE10C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746" y="1"/>
            <a:ext cx="2870304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4050" y="733425"/>
            <a:ext cx="53181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024" y="4661096"/>
            <a:ext cx="4855005" cy="44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20609"/>
            <a:ext cx="2870305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746" y="9320609"/>
            <a:ext cx="2870304" cy="4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3" tIns="45537" rIns="91073" bIns="455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82561E76-D090-4D6E-A132-0EFE96AE4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0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0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2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2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361" algn="l" defTabSz="914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32" algn="l" defTabSz="914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03" algn="l" defTabSz="914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77" algn="l" defTabSz="914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gov.au/" TargetMode="External"/><Relationship Id="rId7" Type="http://schemas.openxmlformats.org/officeDocument/2006/relationships/hyperlink" Target="http://www.unisa.edu.au/Campus-Facilities/Maps-Tours/City-West-campu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rn.edu.au/projects" TargetMode="External"/><Relationship Id="rId5" Type="http://schemas.openxmlformats.org/officeDocument/2006/relationships/hyperlink" Target="http://www.unisa.edu.au/" TargetMode="External"/><Relationship Id="rId4" Type="http://schemas.openxmlformats.org/officeDocument/2006/relationships/hyperlink" Target="http://education.gov.au/super-science-initiativ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E380-C0B2-4E54-8B65-7C4B95D4418B}" type="slidenum">
              <a:rPr lang="en-US" smtClean="0">
                <a:ea typeface="ＭＳ Ｐゴシック" pitchFamily="-32" charset="-128"/>
              </a:rPr>
              <a:pPr/>
              <a:t>11</a:t>
            </a:fld>
            <a:endParaRPr lang="en-US" dirty="0" smtClean="0">
              <a:ea typeface="ＭＳ Ｐゴシック" pitchFamily="-3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E380-C0B2-4E54-8B65-7C4B95D4418B}" type="slidenum">
              <a:rPr lang="en-US" smtClean="0">
                <a:ea typeface="ＭＳ Ｐゴシック" pitchFamily="-32" charset="-128"/>
              </a:rPr>
              <a:pPr/>
              <a:t>12</a:t>
            </a:fld>
            <a:endParaRPr lang="en-US" dirty="0" smtClean="0">
              <a:ea typeface="ＭＳ Ｐゴシック" pitchFamily="-3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E380-C0B2-4E54-8B65-7C4B95D4418B}" type="slidenum">
              <a:rPr lang="en-US" smtClean="0">
                <a:ea typeface="ＭＳ Ｐゴシック" pitchFamily="-32" charset="-128"/>
              </a:rPr>
              <a:pPr/>
              <a:t>13</a:t>
            </a:fld>
            <a:endParaRPr lang="en-US" dirty="0" smtClean="0">
              <a:ea typeface="ＭＳ Ｐゴシック" pitchFamily="-3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E380-C0B2-4E54-8B65-7C4B95D4418B}" type="slidenum">
              <a:rPr lang="en-US" smtClean="0">
                <a:ea typeface="ＭＳ Ｐゴシック" pitchFamily="-32" charset="-128"/>
              </a:rPr>
              <a:pPr/>
              <a:t>14</a:t>
            </a:fld>
            <a:endParaRPr lang="en-US" dirty="0" smtClean="0">
              <a:ea typeface="ＭＳ Ｐゴシック" pitchFamily="-3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EE380-C0B2-4E54-8B65-7C4B95D4418B}" type="slidenum">
              <a:rPr lang="en-US" smtClean="0">
                <a:ea typeface="ＭＳ Ｐゴシック" pitchFamily="-32" charset="-128"/>
              </a:rPr>
              <a:pPr/>
              <a:t>16</a:t>
            </a:fld>
            <a:endParaRPr lang="en-US" dirty="0" smtClean="0">
              <a:ea typeface="ＭＳ Ｐゴシック" pitchFamily="-3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PE: </a:t>
            </a:r>
            <a:r>
              <a:rPr lang="fr-FR" dirty="0" err="1" smtClean="0"/>
              <a:t>Juniper</a:t>
            </a:r>
            <a:r>
              <a:rPr lang="fr-FR" dirty="0" smtClean="0"/>
              <a:t> MX480</a:t>
            </a:r>
          </a:p>
          <a:p>
            <a:r>
              <a:rPr lang="fr-FR" dirty="0" smtClean="0"/>
              <a:t>NTU: </a:t>
            </a:r>
            <a:r>
              <a:rPr lang="fr-FR" dirty="0" err="1" smtClean="0"/>
              <a:t>Juniper</a:t>
            </a:r>
            <a:r>
              <a:rPr lang="fr-FR" dirty="0" smtClean="0"/>
              <a:t> EX4550</a:t>
            </a:r>
          </a:p>
          <a:p>
            <a:r>
              <a:rPr lang="fr-FR" dirty="0" smtClean="0"/>
              <a:t>BES: </a:t>
            </a:r>
            <a:r>
              <a:rPr lang="fr-FR" dirty="0" err="1" smtClean="0"/>
              <a:t>choice</a:t>
            </a:r>
            <a:r>
              <a:rPr lang="fr-FR" dirty="0" smtClean="0"/>
              <a:t> of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r>
              <a:rPr lang="fr-FR" dirty="0" smtClean="0"/>
              <a:t>, or </a:t>
            </a:r>
            <a:r>
              <a:rPr lang="fr-FR" dirty="0" err="1" smtClean="0"/>
              <a:t>Juniper</a:t>
            </a:r>
            <a:r>
              <a:rPr lang="fr-FR" dirty="0" smtClean="0"/>
              <a:t> EX4550</a:t>
            </a:r>
          </a:p>
          <a:p>
            <a:r>
              <a:rPr lang="fr-FR" dirty="0" smtClean="0"/>
              <a:t>DTN: </a:t>
            </a:r>
          </a:p>
          <a:p>
            <a:r>
              <a:rPr lang="fr-FR" dirty="0" smtClean="0"/>
              <a:t>- Dell </a:t>
            </a:r>
            <a:r>
              <a:rPr lang="fr-FR" dirty="0" err="1" smtClean="0"/>
              <a:t>Poweredge</a:t>
            </a:r>
            <a:r>
              <a:rPr lang="fr-FR" dirty="0" smtClean="0"/>
              <a:t> 720XD, 64GB RAM, 2 x SSD, 2 x 3.4GHz 8-core CPU</a:t>
            </a:r>
          </a:p>
          <a:p>
            <a:r>
              <a:rPr lang="fr-FR" dirty="0" smtClean="0"/>
              <a:t>- 3 x </a:t>
            </a:r>
            <a:r>
              <a:rPr lang="fr-FR" dirty="0" err="1" smtClean="0"/>
              <a:t>Mellanox</a:t>
            </a:r>
            <a:r>
              <a:rPr lang="fr-FR" dirty="0" smtClean="0"/>
              <a:t> Connect3 VPI </a:t>
            </a:r>
            <a:r>
              <a:rPr lang="fr-FR" dirty="0" err="1" smtClean="0"/>
              <a:t>card</a:t>
            </a:r>
            <a:r>
              <a:rPr lang="fr-FR" dirty="0" smtClean="0"/>
              <a:t> (10/40 ethernet 10/40/56 IB)</a:t>
            </a:r>
          </a:p>
          <a:p>
            <a:r>
              <a:rPr lang="fr-FR" dirty="0" err="1" smtClean="0"/>
              <a:t>PerfSonar</a:t>
            </a:r>
            <a:r>
              <a:rPr lang="fr-FR" dirty="0" smtClean="0"/>
              <a:t>: </a:t>
            </a:r>
            <a:r>
              <a:rPr lang="fr-FR" dirty="0" err="1" smtClean="0"/>
              <a:t>Supermicro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dirty="0" err="1" smtClean="0"/>
              <a:t>Mellanox</a:t>
            </a:r>
            <a:r>
              <a:rPr lang="fr-FR" dirty="0" smtClean="0"/>
              <a:t> interface </a:t>
            </a:r>
            <a:r>
              <a:rPr lang="fr-FR" dirty="0" err="1" smtClean="0"/>
              <a:t>cards</a:t>
            </a:r>
            <a:endParaRPr lang="fr-FR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61E76-D090-4D6E-A132-0EFE96AE4F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The National Research Network (NRN) Project, an initiative of the </a:t>
            </a:r>
            <a:r>
              <a:rPr lang="en-US" dirty="0" smtClean="0">
                <a:hlinkClick r:id="rId3"/>
              </a:rPr>
              <a:t>Department of Education</a:t>
            </a:r>
            <a:r>
              <a:rPr lang="en-US" dirty="0" smtClean="0"/>
              <a:t>, is funded from the Education Investment Fund under the Super Science (Future Industries) initiative.  The Project is an element in the Future Industries measure of the Commonwealth's </a:t>
            </a:r>
            <a:r>
              <a:rPr lang="en-US" dirty="0" smtClean="0">
                <a:hlinkClick r:id="rId4"/>
              </a:rPr>
              <a:t>Super Science</a:t>
            </a:r>
            <a:r>
              <a:rPr lang="en-US" dirty="0" smtClean="0"/>
              <a:t> initiative.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hlinkClick r:id="rId5"/>
              </a:rPr>
              <a:t>University of South Australia</a:t>
            </a:r>
            <a:r>
              <a:rPr lang="en-US" dirty="0" smtClean="0"/>
              <a:t> is the Lead Agent for the Project.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NRN Project comprises twelve </a:t>
            </a:r>
            <a:r>
              <a:rPr lang="en-US" dirty="0" smtClean="0">
                <a:hlinkClick r:id="rId6"/>
              </a:rPr>
              <a:t>Component Projects</a:t>
            </a:r>
            <a:r>
              <a:rPr lang="en-US" dirty="0" smtClean="0"/>
              <a:t> which have been selected to extend and enhance the Australian Research and Education Network (AREN).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National Research Network Project will be launched on 18 November 2014 in the </a:t>
            </a:r>
            <a:r>
              <a:rPr lang="en-US" dirty="0" smtClean="0">
                <a:hlinkClick r:id="rId7"/>
              </a:rPr>
              <a:t>Bradley Forum</a:t>
            </a:r>
            <a:r>
              <a:rPr lang="en-US" dirty="0" smtClean="0"/>
              <a:t> at the University of South Australia.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>
                <a:effectLst/>
              </a:rPr>
              <a:t>This project has linked research intensive facilities in Western Australia to the AREN, such as the Perth based </a:t>
            </a:r>
            <a:r>
              <a:rPr lang="en-US" dirty="0" err="1" smtClean="0">
                <a:effectLst/>
              </a:rPr>
              <a:t>Pawsey</a:t>
            </a:r>
            <a:r>
              <a:rPr lang="en-US" dirty="0" smtClean="0">
                <a:effectLst/>
              </a:rPr>
              <a:t> High Performance Computing Centre, thereby connecting the SKA Precursor radio-telescopes ASKAP (Australian Square </a:t>
            </a:r>
            <a:r>
              <a:rPr lang="en-US" dirty="0" err="1" smtClean="0">
                <a:effectLst/>
              </a:rPr>
              <a:t>Kilometre</a:t>
            </a:r>
            <a:r>
              <a:rPr lang="en-US" dirty="0" smtClean="0">
                <a:effectLst/>
              </a:rPr>
              <a:t> Array Pathfinder) and MWA (Murchison </a:t>
            </a:r>
            <a:r>
              <a:rPr lang="en-US" dirty="0" err="1" smtClean="0">
                <a:effectLst/>
              </a:rPr>
              <a:t>Widefield</a:t>
            </a:r>
            <a:r>
              <a:rPr lang="en-US" dirty="0" smtClean="0">
                <a:effectLst/>
              </a:rPr>
              <a:t> Array) at the Murchison Radio-astronomy Observatory (MRO) via </a:t>
            </a:r>
            <a:r>
              <a:rPr lang="en-US" dirty="0" err="1" smtClean="0">
                <a:effectLst/>
              </a:rPr>
              <a:t>Geraldton</a:t>
            </a:r>
            <a:r>
              <a:rPr lang="en-US" dirty="0" smtClean="0">
                <a:effectLst/>
              </a:rPr>
              <a:t>.</a:t>
            </a:r>
          </a:p>
          <a:p>
            <a:pPr rtl="0"/>
            <a:r>
              <a:rPr lang="en-US" b="1" dirty="0" smtClean="0">
                <a:effectLst/>
              </a:rPr>
              <a:t> Infrastructure:</a:t>
            </a:r>
            <a:endParaRPr lang="en-US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Installation of DWDM active equipment on </a:t>
            </a:r>
            <a:r>
              <a:rPr lang="en-US" dirty="0" err="1" smtClean="0">
                <a:effectLst/>
              </a:rPr>
              <a:t>fibre</a:t>
            </a:r>
            <a:r>
              <a:rPr lang="en-US" dirty="0" smtClean="0">
                <a:effectLst/>
              </a:rPr>
              <a:t> between Perth and </a:t>
            </a:r>
            <a:r>
              <a:rPr lang="en-US" dirty="0" err="1" smtClean="0">
                <a:effectLst/>
              </a:rPr>
              <a:t>Geraldton</a:t>
            </a:r>
            <a:r>
              <a:rPr lang="en-US" dirty="0" smtClean="0">
                <a:effectLst/>
              </a:rPr>
              <a:t>, construction of two thick </a:t>
            </a:r>
            <a:r>
              <a:rPr lang="en-US" dirty="0" err="1" smtClean="0">
                <a:effectLst/>
              </a:rPr>
              <a:t>fibre</a:t>
            </a:r>
            <a:r>
              <a:rPr lang="en-US" dirty="0" smtClean="0">
                <a:effectLst/>
              </a:rPr>
              <a:t> optic cable links (approx. 12km) in Perth to connect the </a:t>
            </a:r>
            <a:r>
              <a:rPr lang="en-US" dirty="0" err="1" smtClean="0">
                <a:effectLst/>
              </a:rPr>
              <a:t>Pawsey</a:t>
            </a:r>
            <a:r>
              <a:rPr lang="en-US" dirty="0" smtClean="0">
                <a:effectLst/>
              </a:rPr>
              <a:t> Centre to the AREN backbone.  Capacity initially 5x10Gbps scalable to 80x100Gbps.</a:t>
            </a:r>
          </a:p>
          <a:p>
            <a:pPr rtl="0"/>
            <a:r>
              <a:rPr lang="en-US" b="1" dirty="0" smtClean="0">
                <a:effectLst/>
              </a:rPr>
              <a:t> Total Cost:</a:t>
            </a:r>
            <a:endParaRPr lang="en-US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$1.686 million (est.)</a:t>
            </a:r>
          </a:p>
          <a:p>
            <a:pPr rtl="0"/>
            <a:r>
              <a:rPr lang="en-US" b="1" dirty="0" smtClean="0">
                <a:effectLst/>
              </a:rPr>
              <a:t> NRN Project EIF Contribution:</a:t>
            </a:r>
            <a:endParaRPr lang="en-US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$1.355 million</a:t>
            </a:r>
          </a:p>
          <a:p>
            <a:pPr rtl="0"/>
            <a:r>
              <a:rPr lang="en-US" b="1" dirty="0" smtClean="0">
                <a:effectLst/>
              </a:rPr>
              <a:t> Co-investment:</a:t>
            </a:r>
            <a:endParaRPr lang="en-US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$0.55 million (AARNet)</a:t>
            </a:r>
          </a:p>
          <a:p>
            <a:pPr rtl="0"/>
            <a:r>
              <a:rPr lang="en-US" b="1" dirty="0" smtClean="0">
                <a:effectLst/>
              </a:rPr>
              <a:t> Stakeholders:</a:t>
            </a:r>
            <a:endParaRPr lang="en-US" dirty="0" smtClean="0">
              <a:effectLst/>
            </a:endParaRPr>
          </a:p>
          <a:p>
            <a:pPr rtl="0"/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Western Australia Regional Network </a:t>
            </a:r>
            <a:r>
              <a:rPr lang="en-US" dirty="0" err="1" smtClean="0">
                <a:effectLst/>
              </a:rPr>
              <a:t>Organisation</a:t>
            </a:r>
            <a:r>
              <a:rPr lang="en-US" dirty="0" smtClean="0">
                <a:effectLst/>
              </a:rPr>
              <a:t> (WARNO) including all WA based universities, the CSIRO, </a:t>
            </a:r>
            <a:r>
              <a:rPr lang="en-US" dirty="0" err="1" smtClean="0">
                <a:effectLst/>
              </a:rPr>
              <a:t>iVEC</a:t>
            </a:r>
            <a:r>
              <a:rPr lang="en-US" dirty="0" smtClean="0">
                <a:effectLst/>
              </a:rPr>
              <a:t> and AARNet.</a:t>
            </a:r>
          </a:p>
          <a:p>
            <a:pPr rtl="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Short Project Description: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This project is to establish a dedicated high-speed overlay network to radio astronomy by interconnecting Australia's radio telescope observatories (including </a:t>
            </a:r>
            <a:r>
              <a:rPr lang="en-US" dirty="0" err="1" smtClean="0">
                <a:effectLst/>
              </a:rPr>
              <a:t>Parkes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Mopra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Narrabi</a:t>
            </a:r>
            <a:r>
              <a:rPr lang="en-US" dirty="0" smtClean="0">
                <a:effectLst/>
              </a:rPr>
              <a:t>, ASKAP and MRO) with Australian research High Performance Computing facilities.</a:t>
            </a:r>
          </a:p>
          <a:p>
            <a:r>
              <a:rPr lang="en-US" b="1" dirty="0" smtClean="0">
                <a:effectLst/>
              </a:rPr>
              <a:t> Infrastructure: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Installation of active network equipment on existing </a:t>
            </a:r>
            <a:r>
              <a:rPr lang="en-US" dirty="0" err="1" smtClean="0">
                <a:effectLst/>
              </a:rPr>
              <a:t>fibre</a:t>
            </a:r>
            <a:r>
              <a:rPr lang="en-US" dirty="0" smtClean="0">
                <a:effectLst/>
              </a:rPr>
              <a:t> and construction of a short lead-in to Swinburne University's Hawthorn campus.</a:t>
            </a:r>
          </a:p>
          <a:p>
            <a:r>
              <a:rPr lang="en-US" b="1" dirty="0" smtClean="0">
                <a:effectLst/>
              </a:rPr>
              <a:t> Total Cost: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$600k (est.)</a:t>
            </a:r>
          </a:p>
          <a:p>
            <a:r>
              <a:rPr lang="en-US" b="1" dirty="0" smtClean="0">
                <a:effectLst/>
              </a:rPr>
              <a:t> NRN Project EIF Contribution: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$550k</a:t>
            </a:r>
          </a:p>
          <a:p>
            <a:r>
              <a:rPr lang="en-US" b="1" dirty="0" smtClean="0">
                <a:effectLst/>
              </a:rPr>
              <a:t> Co-investment: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$50k (CSIRO)</a:t>
            </a:r>
          </a:p>
          <a:p>
            <a:r>
              <a:rPr lang="en-US" b="1" dirty="0" smtClean="0">
                <a:effectLst/>
              </a:rPr>
              <a:t> Stakeholders: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Swinburne University, Australian National University, CSIRO, and AARNet Pty Ltd.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Short Project Description: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This project is to establish a dedicated high-speed overlay network to radio astronomy by interconnecting Australia's radio telescope observatories (including </a:t>
            </a:r>
            <a:r>
              <a:rPr lang="en-US" dirty="0" err="1" smtClean="0">
                <a:effectLst/>
              </a:rPr>
              <a:t>Parkes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Mopra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Narrabi</a:t>
            </a:r>
            <a:r>
              <a:rPr lang="en-US" dirty="0" smtClean="0">
                <a:effectLst/>
              </a:rPr>
              <a:t>, ASKAP and MRO) with Australian research High Performance Computing facilities.</a:t>
            </a:r>
          </a:p>
          <a:p>
            <a:r>
              <a:rPr lang="en-US" b="1" dirty="0" smtClean="0">
                <a:effectLst/>
              </a:rPr>
              <a:t> Infrastructure: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Installation of active network equipment on existing </a:t>
            </a:r>
            <a:r>
              <a:rPr lang="en-US" dirty="0" err="1" smtClean="0">
                <a:effectLst/>
              </a:rPr>
              <a:t>fibre</a:t>
            </a:r>
            <a:r>
              <a:rPr lang="en-US" dirty="0" smtClean="0">
                <a:effectLst/>
              </a:rPr>
              <a:t> and construction of a short lead-in to Swinburne University's Hawthorn campus.</a:t>
            </a:r>
          </a:p>
          <a:p>
            <a:r>
              <a:rPr lang="en-US" b="1" dirty="0" smtClean="0">
                <a:effectLst/>
              </a:rPr>
              <a:t> Total Cost: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$600k (est.)</a:t>
            </a:r>
          </a:p>
          <a:p>
            <a:r>
              <a:rPr lang="en-US" b="1" dirty="0" smtClean="0">
                <a:effectLst/>
              </a:rPr>
              <a:t> NRN Project EIF Contribution: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$550k</a:t>
            </a:r>
          </a:p>
          <a:p>
            <a:r>
              <a:rPr lang="en-US" b="1" dirty="0" smtClean="0">
                <a:effectLst/>
              </a:rPr>
              <a:t> Co-investment: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Up to $50k (CSIRO)</a:t>
            </a:r>
          </a:p>
          <a:p>
            <a:r>
              <a:rPr lang="en-US" b="1" dirty="0" smtClean="0">
                <a:effectLst/>
              </a:rPr>
              <a:t> Stakeholders: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Swinburne University, Australian National University, CSIRO, and AARNet Pty Ltd.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D5608-38D1-4D9D-A305-E39121D23CA1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33425"/>
            <a:ext cx="5318125" cy="3683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KEY POINTS: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A19E-2C0E-4DC9-A056-D6A293E4E98C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94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Arial Narrow" pitchFamily="34" charset="0"/>
              </a:defRPr>
            </a:lvl1pPr>
            <a:lvl2pPr marL="457072" indent="0" algn="ctr">
              <a:buNone/>
              <a:defRPr/>
            </a:lvl2pPr>
            <a:lvl3pPr marL="914146" indent="0" algn="ctr">
              <a:buNone/>
              <a:defRPr/>
            </a:lvl3pPr>
            <a:lvl4pPr marL="1371216" indent="0" algn="ctr">
              <a:buNone/>
              <a:defRPr/>
            </a:lvl4pPr>
            <a:lvl5pPr marL="1828287" indent="0" algn="ctr">
              <a:buNone/>
              <a:defRPr/>
            </a:lvl5pPr>
            <a:lvl6pPr marL="2285361" indent="0" algn="ctr">
              <a:buNone/>
              <a:defRPr/>
            </a:lvl6pPr>
            <a:lvl7pPr marL="2742432" indent="0" algn="ctr">
              <a:buNone/>
              <a:defRPr/>
            </a:lvl7pPr>
            <a:lvl8pPr marL="3199503" indent="0" algn="ctr">
              <a:buNone/>
              <a:defRPr/>
            </a:lvl8pPr>
            <a:lvl9pPr marL="365657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2C3F-93A2-47D5-8F01-628CF72AC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14AB-2E25-48D0-A7C9-9076FA8F4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91" y="549277"/>
            <a:ext cx="2214562" cy="589280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6" y="549277"/>
            <a:ext cx="6494463" cy="5892800"/>
          </a:xfrm>
        </p:spPr>
        <p:txBody>
          <a:bodyPr vert="eaVert"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FF26-0F78-4DD9-9DB6-C15B46C01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549275"/>
            <a:ext cx="8667750" cy="7620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F579-CDA1-42A2-B4CB-5F9AE464D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549275"/>
            <a:ext cx="8667750" cy="7620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4853" y="1412875"/>
            <a:ext cx="8788400" cy="50292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45AE-2974-4462-8FAB-8326A8696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9" y="1484784"/>
            <a:ext cx="8667750" cy="762000"/>
          </a:xfrm>
        </p:spPr>
        <p:txBody>
          <a:bodyPr/>
          <a:lstStyle>
            <a:lvl1pPr algn="ctr"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51CF6-8118-41F1-B854-35D281561E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7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9246-8320-46F1-9E8C-13A140476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9" y="4406902"/>
            <a:ext cx="8420100" cy="1362076"/>
          </a:xfrm>
        </p:spPr>
        <p:txBody>
          <a:bodyPr anchor="t"/>
          <a:lstStyle>
            <a:lvl1pPr algn="l">
              <a:defRPr sz="3900" b="1" cap="all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9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Arial Narrow" pitchFamily="34" charset="0"/>
              </a:defRPr>
            </a:lvl1pPr>
            <a:lvl2pPr marL="457072" indent="0">
              <a:buNone/>
              <a:defRPr sz="1800"/>
            </a:lvl2pPr>
            <a:lvl3pPr marL="914146" indent="0">
              <a:buNone/>
              <a:defRPr sz="1600"/>
            </a:lvl3pPr>
            <a:lvl4pPr marL="1371216" indent="0">
              <a:buNone/>
              <a:defRPr sz="1400"/>
            </a:lvl4pPr>
            <a:lvl5pPr marL="1828287" indent="0">
              <a:buNone/>
              <a:defRPr sz="1400"/>
            </a:lvl5pPr>
            <a:lvl6pPr marL="2285361" indent="0">
              <a:buNone/>
              <a:defRPr sz="1400"/>
            </a:lvl6pPr>
            <a:lvl7pPr marL="2742432" indent="0">
              <a:buNone/>
              <a:defRPr sz="1400"/>
            </a:lvl7pPr>
            <a:lvl8pPr marL="3199503" indent="0">
              <a:buNone/>
              <a:defRPr sz="1400"/>
            </a:lvl8pPr>
            <a:lvl9pPr marL="3656577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F1A4-0B8F-4891-AA66-1871C5217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412875"/>
            <a:ext cx="4318000" cy="5029200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5250" y="1412875"/>
            <a:ext cx="4318000" cy="5029200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000">
                <a:latin typeface="Arial Narrow" pitchFamily="34" charset="0"/>
              </a:defRPr>
            </a:lvl3pPr>
            <a:lvl4pPr>
              <a:defRPr sz="1800">
                <a:latin typeface="Arial Narrow" pitchFamily="34" charset="0"/>
              </a:defRPr>
            </a:lvl4pPr>
            <a:lvl5pPr>
              <a:defRPr sz="18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2616-F162-4DB7-8B01-3DB55252E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072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2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0" y="1535116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072" indent="0">
              <a:buNone/>
              <a:defRPr sz="2000" b="1"/>
            </a:lvl2pPr>
            <a:lvl3pPr marL="914146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2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2F3D-2CE5-4318-B8A3-4990742D9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46BD-4235-4138-B81A-8DA91F459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07A6-4F5B-4506-8A52-92B681D9D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2"/>
            <a:ext cx="3259138" cy="1162050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3"/>
            <a:ext cx="5537201" cy="5853113"/>
          </a:xfr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  <a:lvl2pPr>
              <a:defRPr sz="28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000">
                <a:latin typeface="Arial Narrow" pitchFamily="34" charset="0"/>
              </a:defRPr>
            </a:lvl4pPr>
            <a:lvl5pPr>
              <a:defRPr sz="20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072" indent="0">
              <a:buNone/>
              <a:defRPr sz="1200"/>
            </a:lvl2pPr>
            <a:lvl3pPr marL="914146" indent="0">
              <a:buNone/>
              <a:defRPr sz="1000"/>
            </a:lvl3pPr>
            <a:lvl4pPr marL="1371216" indent="0">
              <a:buNone/>
              <a:defRPr sz="900"/>
            </a:lvl4pPr>
            <a:lvl5pPr marL="1828287" indent="0">
              <a:buNone/>
              <a:defRPr sz="900"/>
            </a:lvl5pPr>
            <a:lvl6pPr marL="2285361" indent="0">
              <a:buNone/>
              <a:defRPr sz="900"/>
            </a:lvl6pPr>
            <a:lvl7pPr marL="2742432" indent="0">
              <a:buNone/>
              <a:defRPr sz="900"/>
            </a:lvl7pPr>
            <a:lvl8pPr marL="3199503" indent="0">
              <a:buNone/>
              <a:defRPr sz="900"/>
            </a:lvl8pPr>
            <a:lvl9pPr marL="365657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7630-F8F1-4877-8DCF-92FAFC7E6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Narrow" pitchFamily="34" charset="0"/>
              </a:defRPr>
            </a:lvl1pPr>
            <a:lvl2pPr marL="457072" indent="0">
              <a:buNone/>
              <a:defRPr sz="2800"/>
            </a:lvl2pPr>
            <a:lvl3pPr marL="914146" indent="0">
              <a:buNone/>
              <a:defRPr sz="2400"/>
            </a:lvl3pPr>
            <a:lvl4pPr marL="1371216" indent="0">
              <a:buNone/>
              <a:defRPr sz="2000"/>
            </a:lvl4pPr>
            <a:lvl5pPr marL="1828287" indent="0">
              <a:buNone/>
              <a:defRPr sz="2000"/>
            </a:lvl5pPr>
            <a:lvl6pPr marL="2285361" indent="0">
              <a:buNone/>
              <a:defRPr sz="2000"/>
            </a:lvl6pPr>
            <a:lvl7pPr marL="2742432" indent="0">
              <a:buNone/>
              <a:defRPr sz="2000"/>
            </a:lvl7pPr>
            <a:lvl8pPr marL="3199503" indent="0">
              <a:buNone/>
              <a:defRPr sz="2000"/>
            </a:lvl8pPr>
            <a:lvl9pPr marL="365657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Arial Narrow" pitchFamily="34" charset="0"/>
              </a:defRPr>
            </a:lvl1pPr>
            <a:lvl2pPr marL="457072" indent="0">
              <a:buNone/>
              <a:defRPr sz="1200"/>
            </a:lvl2pPr>
            <a:lvl3pPr marL="914146" indent="0">
              <a:buNone/>
              <a:defRPr sz="1000"/>
            </a:lvl3pPr>
            <a:lvl4pPr marL="1371216" indent="0">
              <a:buNone/>
              <a:defRPr sz="900"/>
            </a:lvl4pPr>
            <a:lvl5pPr marL="1828287" indent="0">
              <a:buNone/>
              <a:defRPr sz="900"/>
            </a:lvl5pPr>
            <a:lvl6pPr marL="2285361" indent="0">
              <a:buNone/>
              <a:defRPr sz="900"/>
            </a:lvl6pPr>
            <a:lvl7pPr marL="2742432" indent="0">
              <a:buNone/>
              <a:defRPr sz="900"/>
            </a:lvl7pPr>
            <a:lvl8pPr marL="3199503" indent="0">
              <a:buNone/>
              <a:defRPr sz="900"/>
            </a:lvl8pPr>
            <a:lvl9pPr marL="365657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897-614B-44CA-9ABC-A2C91400E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232323"/>
            </a:gs>
            <a:gs pos="26000">
              <a:srgbClr val="0C0C0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16498" y="6309320"/>
            <a:ext cx="8121352" cy="5486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49275"/>
            <a:ext cx="866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3" y="1412875"/>
            <a:ext cx="878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850" y="6447695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6B151CF6-8118-41F1-B854-35D281561E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7848600" y="0"/>
            <a:ext cx="2044824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5" tIns="45708" rIns="91415" bIns="45708">
            <a:spAutoFit/>
          </a:bodyPr>
          <a:lstStyle/>
          <a:p>
            <a:pPr algn="r">
              <a:defRPr/>
            </a:pPr>
            <a:r>
              <a:rPr lang="en-US" sz="900" b="1" dirty="0">
                <a:ln>
                  <a:noFill/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75000"/>
                      <a:alpha val="25000"/>
                    </a:schemeClr>
                  </a:glow>
                </a:effectLst>
                <a:latin typeface="Arial Unicode MS" pitchFamily="34" charset="-128"/>
                <a:ea typeface="+mn-ea"/>
              </a:rPr>
              <a:t>AARNet </a:t>
            </a:r>
            <a:r>
              <a:rPr lang="en-US" sz="900" b="1" dirty="0" smtClean="0">
                <a:ln>
                  <a:noFill/>
                </a:ln>
                <a:solidFill>
                  <a:schemeClr val="bg1"/>
                </a:solidFill>
                <a:effectLst>
                  <a:glow rad="76200">
                    <a:schemeClr val="bg2">
                      <a:lumMod val="75000"/>
                      <a:alpha val="25000"/>
                    </a:schemeClr>
                  </a:glow>
                </a:effectLst>
                <a:latin typeface="Arial Unicode MS" pitchFamily="34" charset="-128"/>
                <a:ea typeface="+mn-ea"/>
              </a:rPr>
              <a:t>Copyright 2014</a:t>
            </a:r>
            <a:endParaRPr lang="en-US" sz="900" b="1" dirty="0">
              <a:ln>
                <a:noFill/>
              </a:ln>
              <a:solidFill>
                <a:schemeClr val="bg1"/>
              </a:solidFill>
              <a:effectLst>
                <a:glow rad="76200">
                  <a:schemeClr val="bg2">
                    <a:lumMod val="75000"/>
                    <a:alpha val="25000"/>
                  </a:schemeClr>
                </a:glow>
              </a:effectLst>
              <a:latin typeface="Arial Unicode MS" pitchFamily="34" charset="-128"/>
              <a:ea typeface="+mn-ea"/>
            </a:endParaRPr>
          </a:p>
          <a:p>
            <a:pPr algn="r">
              <a:defRPr/>
            </a:pPr>
            <a:endParaRPr lang="en-US" sz="1600" dirty="0">
              <a:latin typeface="Arial Unicode MS" pitchFamily="34" charset="-128"/>
              <a:ea typeface="+mn-ea"/>
            </a:endParaRPr>
          </a:p>
        </p:txBody>
      </p:sp>
      <p:pic>
        <p:nvPicPr>
          <p:cNvPr id="8" name="Picture 5" descr="aarnet_for_cover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442" y="6340676"/>
            <a:ext cx="1109110" cy="4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5pPr>
      <a:lvl6pPr marL="457072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6pPr>
      <a:lvl7pPr marL="91414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7pPr>
      <a:lvl8pPr marL="1371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8pPr>
      <a:lvl9pPr marL="1828287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42804" indent="-342804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742" indent="-28567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 Narrow" pitchFamily="34" charset="0"/>
          <a:ea typeface="+mn-ea"/>
        </a:defRPr>
      </a:lvl2pPr>
      <a:lvl3pPr marL="1142680" indent="-22853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 Narrow" pitchFamily="34" charset="0"/>
          <a:ea typeface="+mn-ea"/>
        </a:defRPr>
      </a:lvl3pPr>
      <a:lvl4pPr marL="1599752" indent="-2285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 Narrow" pitchFamily="34" charset="0"/>
          <a:ea typeface="+mn-ea"/>
        </a:defRPr>
      </a:lvl4pPr>
      <a:lvl5pPr marL="2056823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 Narrow" pitchFamily="34" charset="0"/>
          <a:ea typeface="+mn-ea"/>
        </a:defRPr>
      </a:lvl5pPr>
      <a:lvl6pPr marL="2513896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968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040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112" indent="-2285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2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7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797"/>
            <a:ext cx="9906000" cy="6859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 flipH="1">
            <a:off x="776536" y="1484783"/>
            <a:ext cx="9129466" cy="237626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6000">
                <a:schemeClr val="tx1">
                  <a:lumMod val="75000"/>
                  <a:lumOff val="25000"/>
                  <a:alpha val="55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2880" y="3316941"/>
            <a:ext cx="5112569" cy="40009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eResearch Director, AARNet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688" y="2852936"/>
            <a:ext cx="6840760" cy="5232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AU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Guido </a:t>
            </a:r>
            <a:r>
              <a:rPr lang="en-AU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Aben</a:t>
            </a:r>
            <a:endParaRPr lang="en-AU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616" y="1772816"/>
            <a:ext cx="7416824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US" sz="5400" b="1" dirty="0" err="1" smtClean="0">
                <a:solidFill>
                  <a:schemeClr val="bg1"/>
                </a:solidFill>
                <a:latin typeface="Arial Narrow" pitchFamily="34" charset="0"/>
              </a:rPr>
              <a:t>AARNet</a:t>
            </a:r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 update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problem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71250" y="6453336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/>
          <a:stretch/>
        </p:blipFill>
        <p:spPr>
          <a:xfrm>
            <a:off x="1424608" y="1268760"/>
            <a:ext cx="7272808" cy="4680520"/>
          </a:xfrm>
          <a:prstGeom prst="roundRect">
            <a:avLst>
              <a:gd name="adj" fmla="val 495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rgbClr val="D1841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186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3363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Motivations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32520" y="1412776"/>
            <a:ext cx="8136904" cy="5847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sz="3200" b="1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“Friction </a:t>
            </a:r>
            <a:r>
              <a:rPr lang="en-AU" sz="3200" b="1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free networking”</a:t>
            </a:r>
            <a:endParaRPr lang="en-AU" sz="3200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96616" y="3352700"/>
            <a:ext cx="8136904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b="1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2. 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Dedicated systems for </a:t>
            </a:r>
            <a:r>
              <a:rPr lang="en-AU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data transfer</a:t>
            </a:r>
            <a:endParaRPr lang="en-AU" b="1" dirty="0">
              <a:solidFill>
                <a:srgbClr val="FFAB1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496616" y="4226072"/>
            <a:ext cx="8784976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b="1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3. 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Performance and network </a:t>
            </a:r>
            <a:r>
              <a:rPr lang="en-AU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measurement tools</a:t>
            </a:r>
            <a:endParaRPr lang="en-AU" b="1" dirty="0">
              <a:solidFill>
                <a:srgbClr val="FFAB1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496616" y="5127599"/>
            <a:ext cx="6552728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b="1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4. </a:t>
            </a:r>
            <a:r>
              <a:rPr lang="en-AU" b="1" dirty="0" smtClean="0">
                <a:solidFill>
                  <a:srgbClr val="FFC000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Security mechanisms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designed for high performance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6616" y="2463303"/>
            <a:ext cx="8136904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b="1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1. </a:t>
            </a:r>
            <a:r>
              <a:rPr lang="en-AU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Network </a:t>
            </a:r>
            <a:r>
              <a:rPr lang="en-AU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architecture </a:t>
            </a:r>
            <a:r>
              <a:rPr lang="en-AU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for high performance applications</a:t>
            </a:r>
          </a:p>
        </p:txBody>
      </p:sp>
    </p:spTree>
    <p:extLst>
      <p:ext uri="{BB962C8B-B14F-4D97-AF65-F5344CB8AC3E}">
        <p14:creationId xmlns:p14="http://schemas.microsoft.com/office/powerpoint/2010/main" val="9452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00472" y="1514391"/>
            <a:ext cx="9577066" cy="3960440"/>
          </a:xfrm>
          <a:prstGeom prst="roundRect">
            <a:avLst>
              <a:gd name="adj" fmla="val 5718"/>
            </a:avLst>
          </a:prstGeom>
          <a:ln w="28575" cmpd="sng">
            <a:solidFill>
              <a:srgbClr val="D1841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3363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Current university connection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290118"/>
            <a:ext cx="8743689" cy="250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00472" y="1514391"/>
            <a:ext cx="9577066" cy="3960440"/>
          </a:xfrm>
          <a:prstGeom prst="roundRect">
            <a:avLst>
              <a:gd name="adj" fmla="val 57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3363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</a:t>
            </a: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niversity connection with S-DMZ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754637"/>
            <a:ext cx="9182323" cy="347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3363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Benefits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48544" y="2895351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Usability:</a:t>
            </a: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Software tools to enable high-speed data transfer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848544" y="1412776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Performance: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Improve </a:t>
            </a:r>
            <a:r>
              <a:rPr lang="en-AU" sz="2200" dirty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performance for data-intensive 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research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48544" y="4221088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Maximise investment in AARNet connection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848544" y="1805940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Improve general traffic by offloading “elephant flows” 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48544" y="2247279"/>
            <a:ext cx="8352928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966913" indent="-173038">
              <a:spcAft>
                <a:spcPts val="600"/>
              </a:spcAft>
              <a:tabLst>
                <a:tab pos="1793875" algn="l"/>
              </a:tabLst>
            </a:pP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High-speed access to cloud resources (RDSI, AWS, …)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48544" y="3861048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Cost:</a:t>
            </a: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Delay expensive firewall upgrades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48544" y="4581128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High-speed switches, rather than expensive routers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848544" y="5217413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Security:</a:t>
            </a: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Layered security, applied on both network and host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48544" y="5631655"/>
            <a:ext cx="9057456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Firewalled traffic is to a known destination (Data Transfer Node)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48544" y="3255391"/>
            <a:ext cx="8136904" cy="4308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tabLst>
                <a:tab pos="1793875" algn="l"/>
              </a:tabLst>
            </a:pPr>
            <a:r>
              <a:rPr lang="en-AU" sz="2200" b="1" dirty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	</a:t>
            </a:r>
            <a:r>
              <a:rPr lang="en-AU" sz="22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Integration with AARNet4 private VPN services</a:t>
            </a:r>
            <a:endParaRPr lang="en-AU" sz="22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114"/>
            <a:ext cx="9906000" cy="68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636913"/>
            <a:ext cx="8121352" cy="13681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2560" y="2793703"/>
            <a:ext cx="6784304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 Narrow" pitchFamily="34" charset="0"/>
              </a:rPr>
              <a:t>DaShNet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0632" y="1124744"/>
            <a:ext cx="7776864" cy="4412493"/>
            <a:chOff x="1136576" y="1190526"/>
            <a:chExt cx="8640960" cy="4902770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7669985" y="2046471"/>
              <a:ext cx="2107551" cy="33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89975" tIns="46787" rIns="89975" bIns="46787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699"/>
                </a:spcBef>
                <a:buClr>
                  <a:srgbClr val="000000"/>
                </a:buClr>
                <a:buSzPct val="100000"/>
                <a:tabLst>
                  <a:tab pos="0" algn="l"/>
                  <a:tab pos="457072" algn="l"/>
                  <a:tab pos="914146" algn="l"/>
                  <a:tab pos="1371216" algn="l"/>
                  <a:tab pos="1828287" algn="l"/>
                  <a:tab pos="2285361" algn="l"/>
                  <a:tab pos="2742432" algn="l"/>
                  <a:tab pos="3199503" algn="l"/>
                  <a:tab pos="3656577" algn="l"/>
                  <a:tab pos="4113648" algn="l"/>
                  <a:tab pos="4570720" algn="l"/>
                  <a:tab pos="5027793" algn="l"/>
                  <a:tab pos="5484863" algn="l"/>
                  <a:tab pos="5941936" algn="l"/>
                  <a:tab pos="6399008" algn="l"/>
                  <a:tab pos="6856080" algn="l"/>
                  <a:tab pos="7313152" algn="l"/>
                  <a:tab pos="7770224" algn="l"/>
                  <a:tab pos="8227295" algn="l"/>
                  <a:tab pos="8684368" algn="l"/>
                  <a:tab pos="9141440" algn="l"/>
                </a:tabLst>
              </a:pPr>
              <a:r>
                <a:rPr lang="en-AU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Primary Node</a:t>
              </a:r>
              <a:endPara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76" y="1190526"/>
              <a:ext cx="6049259" cy="4902770"/>
            </a:xfrm>
            <a:prstGeom prst="rect">
              <a:avLst/>
            </a:prstGeom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Oval 22"/>
            <p:cNvSpPr/>
            <p:nvPr/>
          </p:nvSpPr>
          <p:spPr bwMode="auto">
            <a:xfrm>
              <a:off x="7122694" y="2051824"/>
              <a:ext cx="407082" cy="407082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914283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210311" y="2644114"/>
              <a:ext cx="231849" cy="23184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defTabSz="914283"/>
              <a:endParaRPr lang="en-US" dirty="0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669985" y="2571985"/>
              <a:ext cx="1590088" cy="32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89975" tIns="46787" rIns="89975" bIns="46787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699"/>
                </a:spcBef>
                <a:buClr>
                  <a:srgbClr val="000000"/>
                </a:buClr>
                <a:buSzPct val="100000"/>
                <a:tabLst>
                  <a:tab pos="0" algn="l"/>
                  <a:tab pos="457072" algn="l"/>
                  <a:tab pos="914146" algn="l"/>
                  <a:tab pos="1371216" algn="l"/>
                  <a:tab pos="1828287" algn="l"/>
                  <a:tab pos="2285361" algn="l"/>
                  <a:tab pos="2742432" algn="l"/>
                  <a:tab pos="3199503" algn="l"/>
                  <a:tab pos="3656577" algn="l"/>
                  <a:tab pos="4113648" algn="l"/>
                  <a:tab pos="4570720" algn="l"/>
                  <a:tab pos="5027793" algn="l"/>
                  <a:tab pos="5484863" algn="l"/>
                  <a:tab pos="5941936" algn="l"/>
                  <a:tab pos="6399008" algn="l"/>
                  <a:tab pos="6856080" algn="l"/>
                  <a:tab pos="7313152" algn="l"/>
                  <a:tab pos="7770224" algn="l"/>
                  <a:tab pos="8227295" algn="l"/>
                  <a:tab pos="8684368" algn="l"/>
                  <a:tab pos="9141440" algn="l"/>
                </a:tabLst>
              </a:pPr>
              <a:r>
                <a:rPr lang="en-AU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Secondary Node </a:t>
              </a:r>
              <a:endPara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2079" name="Group 2078"/>
            <p:cNvGrpSpPr/>
            <p:nvPr/>
          </p:nvGrpSpPr>
          <p:grpSpPr>
            <a:xfrm>
              <a:off x="1712640" y="2382227"/>
              <a:ext cx="4752528" cy="3643950"/>
              <a:chOff x="1712640" y="2382227"/>
              <a:chExt cx="4752528" cy="3643950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>
                <a:off x="4232920" y="3501008"/>
                <a:ext cx="360040" cy="115212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4232920" y="3429000"/>
                <a:ext cx="1008112" cy="1800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>
                <a:endCxn id="20" idx="5"/>
              </p:cNvCxnSpPr>
              <p:nvPr/>
            </p:nvCxnSpPr>
            <p:spPr bwMode="auto">
              <a:xfrm>
                <a:off x="4385320" y="3581400"/>
                <a:ext cx="1464275" cy="244477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4232920" y="3356992"/>
                <a:ext cx="2016224" cy="115212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160912" y="3284984"/>
                <a:ext cx="1728192" cy="158417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4232920" y="3356992"/>
                <a:ext cx="2232248" cy="3600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endCxn id="21" idx="3"/>
              </p:cNvCxnSpPr>
              <p:nvPr/>
            </p:nvCxnSpPr>
            <p:spPr bwMode="auto">
              <a:xfrm flipV="1">
                <a:off x="4160912" y="2382227"/>
                <a:ext cx="1330097" cy="1046773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H="1">
                <a:off x="1712640" y="3356992"/>
                <a:ext cx="2520280" cy="122413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1510807" y="2184331"/>
              <a:ext cx="5167786" cy="3875799"/>
              <a:chOff x="1510807" y="2184331"/>
              <a:chExt cx="5167786" cy="3875799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6271511" y="3509404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072750" y="4304447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4416408" y="4503208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1510807" y="4370701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457056" y="2184331"/>
                <a:ext cx="231849" cy="23184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675228" y="4692410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651699" y="5828281"/>
                <a:ext cx="231849" cy="23184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078945" y="5099491"/>
                <a:ext cx="407082" cy="407082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5385048" y="3861048"/>
                <a:ext cx="391768" cy="210269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5385048" y="3861048"/>
                <a:ext cx="504056" cy="100811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385048" y="3861048"/>
                <a:ext cx="936104" cy="64807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5385048" y="3717032"/>
                <a:ext cx="1080120" cy="14401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5385048" y="2276872"/>
                <a:ext cx="216024" cy="158417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1712640" y="3861048"/>
                <a:ext cx="3672408" cy="72008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H="1">
                <a:off x="4592960" y="3861048"/>
                <a:ext cx="792088" cy="86409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Oval 55"/>
              <p:cNvSpPr/>
              <p:nvPr/>
            </p:nvSpPr>
            <p:spPr bwMode="auto">
              <a:xfrm>
                <a:off x="5025008" y="3501008"/>
                <a:ext cx="719999" cy="7199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defTabSz="914283"/>
                <a:endParaRPr lang="en-US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 flipH="1">
                <a:off x="5313040" y="3933056"/>
                <a:ext cx="72008" cy="136815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Cloud 39"/>
            <p:cNvSpPr/>
            <p:nvPr/>
          </p:nvSpPr>
          <p:spPr bwMode="auto">
            <a:xfrm>
              <a:off x="3440832" y="2924944"/>
              <a:ext cx="1440160" cy="792088"/>
            </a:xfrm>
            <a:prstGeom prst="cloud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9" name="Cloud 88"/>
            <p:cNvSpPr/>
            <p:nvPr/>
          </p:nvSpPr>
          <p:spPr bwMode="auto">
            <a:xfrm>
              <a:off x="4664968" y="3429000"/>
              <a:ext cx="1440160" cy="792088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4808984" y="3645024"/>
              <a:ext cx="1224136" cy="29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square" lIns="89975" tIns="46787" rIns="89975" bIns="46787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699"/>
                </a:spcBef>
                <a:buClr>
                  <a:srgbClr val="000000"/>
                </a:buClr>
                <a:buSzPct val="100000"/>
                <a:tabLst>
                  <a:tab pos="0" algn="l"/>
                  <a:tab pos="457072" algn="l"/>
                  <a:tab pos="914146" algn="l"/>
                  <a:tab pos="1371216" algn="l"/>
                  <a:tab pos="1828287" algn="l"/>
                  <a:tab pos="2285361" algn="l"/>
                  <a:tab pos="2742432" algn="l"/>
                  <a:tab pos="3199503" algn="l"/>
                  <a:tab pos="3656577" algn="l"/>
                  <a:tab pos="4113648" algn="l"/>
                  <a:tab pos="4570720" algn="l"/>
                  <a:tab pos="5027793" algn="l"/>
                  <a:tab pos="5484863" algn="l"/>
                  <a:tab pos="5941936" algn="l"/>
                  <a:tab pos="6399008" algn="l"/>
                  <a:tab pos="6856080" algn="l"/>
                  <a:tab pos="7313152" algn="l"/>
                  <a:tab pos="7770224" algn="l"/>
                  <a:tab pos="8227295" algn="l"/>
                  <a:tab pos="8684368" algn="l"/>
                  <a:tab pos="9141440" algn="l"/>
                </a:tabLst>
              </a:pPr>
              <a:r>
                <a:rPr lang="en-AU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</a:t>
              </a:r>
              <a:r>
                <a:rPr lang="en-AU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nter-node VPN</a:t>
              </a:r>
              <a:endParaRPr lang="en-GB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3584848" y="3068960"/>
              <a:ext cx="1224136" cy="48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square" lIns="89975" tIns="46787" rIns="89975" bIns="46787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ts val="699"/>
                </a:spcBef>
                <a:buClr>
                  <a:srgbClr val="000000"/>
                </a:buClr>
                <a:buSzPct val="100000"/>
                <a:tabLst>
                  <a:tab pos="0" algn="l"/>
                  <a:tab pos="457072" algn="l"/>
                  <a:tab pos="914146" algn="l"/>
                  <a:tab pos="1371216" algn="l"/>
                  <a:tab pos="1828287" algn="l"/>
                  <a:tab pos="2285361" algn="l"/>
                  <a:tab pos="2742432" algn="l"/>
                  <a:tab pos="3199503" algn="l"/>
                  <a:tab pos="3656577" algn="l"/>
                  <a:tab pos="4113648" algn="l"/>
                  <a:tab pos="4570720" algn="l"/>
                  <a:tab pos="5027793" algn="l"/>
                  <a:tab pos="5484863" algn="l"/>
                  <a:tab pos="5941936" algn="l"/>
                  <a:tab pos="6399008" algn="l"/>
                  <a:tab pos="6856080" algn="l"/>
                  <a:tab pos="7313152" algn="l"/>
                  <a:tab pos="7770224" algn="l"/>
                  <a:tab pos="8227295" algn="l"/>
                  <a:tab pos="8684368" algn="l"/>
                  <a:tab pos="9141440" algn="l"/>
                </a:tabLst>
              </a:pPr>
              <a:r>
                <a:rPr lang="en-AU" sz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AARNet 4 Routed Access</a:t>
              </a:r>
              <a:endParaRPr lang="en-GB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RDSI</a:t>
            </a: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: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high speed network connectivity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200472" y="5661248"/>
            <a:ext cx="9433048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“Enabling researchers to use, reuse and manipulate </a:t>
            </a:r>
            <a:r>
              <a:rPr lang="en-AU" b="1" dirty="0" smtClean="0">
                <a:solidFill>
                  <a:srgbClr val="FFAB1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significant data collections</a:t>
            </a: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”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err="1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DaShNet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556792"/>
            <a:ext cx="84925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RDSI &amp; Science DMZ</a:t>
            </a:r>
            <a:endParaRPr lang="en-GB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8850" y="6447695"/>
            <a:ext cx="577850" cy="357187"/>
          </a:xfrm>
        </p:spPr>
        <p:txBody>
          <a:bodyPr/>
          <a:lstStyle/>
          <a:p>
            <a:pPr>
              <a:defRPr/>
            </a:pPr>
            <a:fld id="{DAE006C4-DB48-459D-8F3D-68A8C717D9AC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9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850" y="6447695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err="1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DaShNet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err="1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PerfSonar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86" y="404664"/>
            <a:ext cx="5184574" cy="37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3284984"/>
            <a:ext cx="3134318" cy="2540285"/>
          </a:xfrm>
          <a:prstGeom prst="rect">
            <a:avLst/>
          </a:prstGeom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/>
          <p:cNvSpPr/>
          <p:nvPr/>
        </p:nvSpPr>
        <p:spPr bwMode="auto">
          <a:xfrm>
            <a:off x="9417496" y="5018966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7041232" y="4867590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7185248" y="4971922"/>
            <a:ext cx="2376264" cy="1513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8" y="1109714"/>
            <a:ext cx="3578121" cy="31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8" y="2341215"/>
            <a:ext cx="3749030" cy="417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Science DMZ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DTN</a:t>
            </a: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: </a:t>
            </a:r>
            <a:r>
              <a:rPr lang="en-A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Aspera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+ Globus Online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F:\10. dhmw\010. wrk\005. AARNet\00. projets\RDSI + Nectar\RDSI\200. RDSI DaShNet - local copy\Milestone Completion Data\Milestone N04 - Initial conn to 3 Nodes (Monash-WA-NSW)\aspera results\intersect1-to-from-brisb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659593"/>
            <a:ext cx="4653235" cy="28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0. dhmw\010. wrk\005. AARNet\00. projets\RDSI + Nectar\RDSI\200. RDSI DaShNet - local copy\Milestone Completion Data\Milestone N04 - Initial conn to 3 Nodes (Monash-WA-NSW)\aspera results\ivec1-to-from-brisb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3" y="1672077"/>
            <a:ext cx="4619650" cy="27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711242"/>
            <a:ext cx="3134318" cy="2540285"/>
          </a:xfrm>
          <a:prstGeom prst="rect">
            <a:avLst/>
          </a:prstGeom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 bwMode="auto">
          <a:xfrm>
            <a:off x="8528784" y="5085184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8409384" y="5445224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33120" y="5293848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6177136" y="5398180"/>
            <a:ext cx="2376264" cy="1513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8513716" y="5229200"/>
            <a:ext cx="119400" cy="3600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916143" y="3861048"/>
            <a:ext cx="2269105" cy="1537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3074" idx="2"/>
          </p:cNvCxnSpPr>
          <p:nvPr/>
        </p:nvCxnSpPr>
        <p:spPr bwMode="auto">
          <a:xfrm>
            <a:off x="7351626" y="3486371"/>
            <a:ext cx="1162090" cy="1807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50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114"/>
            <a:ext cx="9906000" cy="68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636913"/>
            <a:ext cx="8121352" cy="13681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520" y="2793703"/>
            <a:ext cx="7920880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National Research Network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114"/>
            <a:ext cx="9906000" cy="68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636913"/>
            <a:ext cx="8121352" cy="13681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4528" y="2793703"/>
            <a:ext cx="8208912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Software Defined Networking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SDN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Traditional vs. SDN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04528" y="1675949"/>
            <a:ext cx="3528392" cy="112726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709428" y="1744514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704528" y="2996952"/>
            <a:ext cx="3528392" cy="2592288"/>
          </a:xfrm>
          <a:prstGeom prst="roundRect">
            <a:avLst>
              <a:gd name="adj" fmla="val 7759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776536" y="3524374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532620" y="1956346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280592" y="2168178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Network management applications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928936" y="3836840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Network OS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720752" y="3836841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873152" y="4149307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148966" y="4581128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301366" y="4893594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2468724" y="4797152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621124" y="5109618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Up-Down Arrow 61"/>
          <p:cNvSpPr/>
          <p:nvPr/>
        </p:nvSpPr>
        <p:spPr bwMode="auto">
          <a:xfrm>
            <a:off x="1565412" y="2591843"/>
            <a:ext cx="288032" cy="93253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63" name="Up-Down Arrow 62"/>
          <p:cNvSpPr/>
          <p:nvPr/>
        </p:nvSpPr>
        <p:spPr bwMode="auto">
          <a:xfrm>
            <a:off x="2741154" y="2591843"/>
            <a:ext cx="288032" cy="1197197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4" name="Up-Down Arrow 63"/>
          <p:cNvSpPr/>
          <p:nvPr/>
        </p:nvSpPr>
        <p:spPr bwMode="auto">
          <a:xfrm>
            <a:off x="1966368" y="2593877"/>
            <a:ext cx="288032" cy="19872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5" name="Up-Down Arrow 64"/>
          <p:cNvSpPr/>
          <p:nvPr/>
        </p:nvSpPr>
        <p:spPr bwMode="auto">
          <a:xfrm>
            <a:off x="2393504" y="2593877"/>
            <a:ext cx="288032" cy="2203275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6" name="Up-Down Arrow 65"/>
          <p:cNvSpPr/>
          <p:nvPr/>
        </p:nvSpPr>
        <p:spPr bwMode="auto">
          <a:xfrm rot="16457168">
            <a:off x="2169870" y="3604060"/>
            <a:ext cx="288032" cy="813599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" pitchFamily="-110" charset="0"/>
            </a:endParaRPr>
          </a:p>
        </p:txBody>
      </p:sp>
      <p:sp>
        <p:nvSpPr>
          <p:cNvPr id="67" name="Up-Down Arrow 66"/>
          <p:cNvSpPr/>
          <p:nvPr/>
        </p:nvSpPr>
        <p:spPr bwMode="auto">
          <a:xfrm rot="21073781">
            <a:off x="1590400" y="4147551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 rot="550270">
            <a:off x="2922966" y="4387901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69" name="Up-Down Arrow 68"/>
          <p:cNvSpPr/>
          <p:nvPr/>
        </p:nvSpPr>
        <p:spPr bwMode="auto">
          <a:xfrm rot="17072028">
            <a:off x="2249487" y="4872608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0" name="Up-Down Arrow 69"/>
          <p:cNvSpPr/>
          <p:nvPr/>
        </p:nvSpPr>
        <p:spPr bwMode="auto">
          <a:xfrm rot="18736264">
            <a:off x="2113070" y="3956441"/>
            <a:ext cx="288032" cy="1015084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1" name="Up-Down Arrow 70"/>
          <p:cNvSpPr/>
          <p:nvPr/>
        </p:nvSpPr>
        <p:spPr bwMode="auto">
          <a:xfrm rot="3621796">
            <a:off x="2359048" y="4227513"/>
            <a:ext cx="288032" cy="542877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2" name="Slide Number Placeholder 3"/>
          <p:cNvSpPr txBox="1">
            <a:spLocks/>
          </p:cNvSpPr>
          <p:nvPr/>
        </p:nvSpPr>
        <p:spPr bwMode="auto">
          <a:xfrm>
            <a:off x="0" y="6500813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fld id="{C06B9A39-4C1C-0245-B722-78BBA1C81B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272480" y="5661248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Traditional Network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SDN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Traditional vs. SDN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776776" y="2996952"/>
            <a:ext cx="4482838" cy="116823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b="1" dirty="0" smtClean="0">
                <a:latin typeface="+mj-lt"/>
              </a:rPr>
              <a:t>Controller </a:t>
            </a:r>
            <a:r>
              <a:rPr lang="fr-FR" sz="1200" b="1" dirty="0">
                <a:latin typeface="+mj-lt"/>
              </a:rPr>
              <a:t>layer</a:t>
            </a:r>
            <a:endParaRPr lang="en-AU" sz="1200" b="1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790642" y="4282926"/>
            <a:ext cx="4482838" cy="116823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b="1" dirty="0" smtClean="0">
                <a:latin typeface="+mj-lt"/>
              </a:rPr>
              <a:t>Infrastructure layer</a:t>
            </a:r>
            <a:endParaRPr lang="en-AU" sz="1200" b="1" dirty="0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078674" y="4565092"/>
            <a:ext cx="1120924" cy="328503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822120" y="5025392"/>
            <a:ext cx="1120924" cy="328503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315727" y="5043608"/>
            <a:ext cx="1120924" cy="328503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471599" y="4565092"/>
            <a:ext cx="1120924" cy="328503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8031002" y="4576998"/>
            <a:ext cx="1120924" cy="328503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944172" y="3140968"/>
            <a:ext cx="2647291" cy="9241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662850" y="3407690"/>
            <a:ext cx="1368113" cy="305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470231" y="3547544"/>
            <a:ext cx="1368113" cy="305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295086" y="3700051"/>
            <a:ext cx="1368113" cy="305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Network services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752328" y="1700808"/>
            <a:ext cx="4482838" cy="116823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Application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layer</a:t>
            </a:r>
            <a:endParaRPr kumimoji="0" lang="en-A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373008" y="1861263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196200" y="2073095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944172" y="2284927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accent2"/>
                </a:solidFill>
                <a:latin typeface="+mj-lt"/>
              </a:rPr>
              <a:t>Business applications</a:t>
            </a:r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5" name="Up-Down Arrow 44"/>
          <p:cNvSpPr/>
          <p:nvPr/>
        </p:nvSpPr>
        <p:spPr bwMode="auto">
          <a:xfrm>
            <a:off x="6655012" y="2708591"/>
            <a:ext cx="288032" cy="44076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imes" pitchFamily="-110" charset="0"/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6459321" y="2624418"/>
            <a:ext cx="684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+mj-lt"/>
              </a:rPr>
              <a:t>API</a:t>
            </a:r>
            <a:endParaRPr lang="en-A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Up-Down Arrow 46"/>
          <p:cNvSpPr/>
          <p:nvPr/>
        </p:nvSpPr>
        <p:spPr bwMode="auto">
          <a:xfrm>
            <a:off x="6737240" y="4076743"/>
            <a:ext cx="288032" cy="44076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6541549" y="3992570"/>
            <a:ext cx="684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latin typeface="+mj-lt"/>
              </a:rPr>
              <a:t>API</a:t>
            </a:r>
            <a:endParaRPr lang="en-AU" sz="1200" b="1" dirty="0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04528" y="1675949"/>
            <a:ext cx="3528392" cy="112726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709428" y="1744514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704528" y="2996952"/>
            <a:ext cx="3528392" cy="2592288"/>
          </a:xfrm>
          <a:prstGeom prst="roundRect">
            <a:avLst>
              <a:gd name="adj" fmla="val 7759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776536" y="3524374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532620" y="1956346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280592" y="2168178"/>
            <a:ext cx="1656184" cy="423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Network management applications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928936" y="3836840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Network OS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720752" y="3836841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873152" y="4149307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148966" y="4581128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301366" y="4893594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2468724" y="4797152"/>
            <a:ext cx="1120924" cy="62493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latin typeface="+mj-lt"/>
              </a:rPr>
              <a:t>Network </a:t>
            </a:r>
            <a:r>
              <a:rPr lang="fr-FR" sz="1000" b="1" dirty="0" err="1">
                <a:latin typeface="+mj-lt"/>
              </a:rPr>
              <a:t>device</a:t>
            </a:r>
            <a:endParaRPr lang="en-AU" sz="1000" b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621124" y="5109618"/>
            <a:ext cx="891716" cy="263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Network OS</a:t>
            </a:r>
            <a:endParaRPr lang="en-A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Up-Down Arrow 61"/>
          <p:cNvSpPr/>
          <p:nvPr/>
        </p:nvSpPr>
        <p:spPr bwMode="auto">
          <a:xfrm>
            <a:off x="1565412" y="2591843"/>
            <a:ext cx="288032" cy="93253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63" name="Up-Down Arrow 62"/>
          <p:cNvSpPr/>
          <p:nvPr/>
        </p:nvSpPr>
        <p:spPr bwMode="auto">
          <a:xfrm>
            <a:off x="2741154" y="2591843"/>
            <a:ext cx="288032" cy="1197197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4" name="Up-Down Arrow 63"/>
          <p:cNvSpPr/>
          <p:nvPr/>
        </p:nvSpPr>
        <p:spPr bwMode="auto">
          <a:xfrm>
            <a:off x="1966368" y="2593877"/>
            <a:ext cx="288032" cy="19872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5" name="Up-Down Arrow 64"/>
          <p:cNvSpPr/>
          <p:nvPr/>
        </p:nvSpPr>
        <p:spPr bwMode="auto">
          <a:xfrm>
            <a:off x="2393504" y="2593877"/>
            <a:ext cx="288032" cy="2203275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66" name="Up-Down Arrow 65"/>
          <p:cNvSpPr/>
          <p:nvPr/>
        </p:nvSpPr>
        <p:spPr bwMode="auto">
          <a:xfrm rot="16457168">
            <a:off x="2169870" y="3604060"/>
            <a:ext cx="288032" cy="813599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" pitchFamily="-110" charset="0"/>
            </a:endParaRPr>
          </a:p>
        </p:txBody>
      </p:sp>
      <p:sp>
        <p:nvSpPr>
          <p:cNvPr id="67" name="Up-Down Arrow 66"/>
          <p:cNvSpPr/>
          <p:nvPr/>
        </p:nvSpPr>
        <p:spPr bwMode="auto">
          <a:xfrm rot="21073781">
            <a:off x="1590400" y="4147551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 rot="550270">
            <a:off x="2922966" y="4387901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69" name="Up-Down Arrow 68"/>
          <p:cNvSpPr/>
          <p:nvPr/>
        </p:nvSpPr>
        <p:spPr bwMode="auto">
          <a:xfrm rot="17072028">
            <a:off x="2249487" y="4872608"/>
            <a:ext cx="288032" cy="441951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0" name="Up-Down Arrow 69"/>
          <p:cNvSpPr/>
          <p:nvPr/>
        </p:nvSpPr>
        <p:spPr bwMode="auto">
          <a:xfrm rot="18736264">
            <a:off x="2113070" y="3956441"/>
            <a:ext cx="288032" cy="1015084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1" name="Up-Down Arrow 70"/>
          <p:cNvSpPr/>
          <p:nvPr/>
        </p:nvSpPr>
        <p:spPr bwMode="auto">
          <a:xfrm rot="3621796">
            <a:off x="2359048" y="4227513"/>
            <a:ext cx="288032" cy="542877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6">
                  <a:lumMod val="20000"/>
                  <a:lumOff val="80000"/>
                </a:schemeClr>
              </a:solidFill>
              <a:latin typeface="Times" pitchFamily="-110" charset="0"/>
            </a:endParaRPr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272480" y="5661248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Traditional Network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73" name="TextBox 4"/>
          <p:cNvSpPr txBox="1">
            <a:spLocks noChangeArrowheads="1"/>
          </p:cNvSpPr>
          <p:nvPr/>
        </p:nvSpPr>
        <p:spPr bwMode="auto">
          <a:xfrm>
            <a:off x="4880992" y="5661248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SDN Network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SDN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AARNet SDN </a:t>
            </a:r>
            <a:r>
              <a:rPr lang="en-AU" b="1" dirty="0" err="1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Testbed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3" name="Picture 7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11424" r="2407" b="1426"/>
          <a:stretch/>
        </p:blipFill>
        <p:spPr bwMode="auto">
          <a:xfrm>
            <a:off x="1697182" y="1340768"/>
            <a:ext cx="6338454" cy="4605141"/>
          </a:xfrm>
          <a:prstGeom prst="roundRect">
            <a:avLst>
              <a:gd name="adj" fmla="val 415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8850" y="6447695"/>
            <a:ext cx="577850" cy="357187"/>
          </a:xfrm>
        </p:spPr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46BD-4235-4138-B81A-8DA91F4597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SDN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AARNet SDN </a:t>
            </a:r>
            <a:r>
              <a:rPr lang="en-AU" b="1" dirty="0" err="1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Testbed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2" name="Picture 7" descr="http://www.worldatlas.com/webimage/countrys/oceania/auout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553741"/>
            <a:ext cx="4495800" cy="4095750"/>
          </a:xfrm>
          <a:prstGeom prst="roundRect">
            <a:avLst>
              <a:gd name="adj" fmla="val 4647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6105128" y="2060848"/>
            <a:ext cx="2808312" cy="2664296"/>
            <a:chOff x="6105128" y="2060848"/>
            <a:chExt cx="2808312" cy="2664296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105128" y="2060848"/>
              <a:ext cx="2808312" cy="2664296"/>
            </a:xfrm>
            <a:prstGeom prst="roundRect">
              <a:avLst>
                <a:gd name="adj" fmla="val 4962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" t="1173" r="2699" b="2741"/>
            <a:stretch/>
          </p:blipFill>
          <p:spPr bwMode="auto">
            <a:xfrm>
              <a:off x="6249144" y="2060848"/>
              <a:ext cx="2540000" cy="25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47" y="2492896"/>
            <a:ext cx="1059954" cy="10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3175273"/>
            <a:ext cx="1059954" cy="10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eform 36"/>
          <p:cNvSpPr/>
          <p:nvPr/>
        </p:nvSpPr>
        <p:spPr bwMode="auto">
          <a:xfrm>
            <a:off x="3545633" y="3135086"/>
            <a:ext cx="550506" cy="466530"/>
          </a:xfrm>
          <a:custGeom>
            <a:avLst/>
            <a:gdLst>
              <a:gd name="connsiteX0" fmla="*/ 0 w 550506"/>
              <a:gd name="connsiteY0" fmla="*/ 0 h 466530"/>
              <a:gd name="connsiteX1" fmla="*/ 335902 w 550506"/>
              <a:gd name="connsiteY1" fmla="*/ 74645 h 466530"/>
              <a:gd name="connsiteX2" fmla="*/ 391885 w 550506"/>
              <a:gd name="connsiteY2" fmla="*/ 363894 h 466530"/>
              <a:gd name="connsiteX3" fmla="*/ 550506 w 550506"/>
              <a:gd name="connsiteY3" fmla="*/ 466530 h 46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06" h="466530">
                <a:moveTo>
                  <a:pt x="0" y="0"/>
                </a:moveTo>
                <a:cubicBezTo>
                  <a:pt x="135294" y="6998"/>
                  <a:pt x="270588" y="13996"/>
                  <a:pt x="335902" y="74645"/>
                </a:cubicBezTo>
                <a:cubicBezTo>
                  <a:pt x="401216" y="135294"/>
                  <a:pt x="356118" y="298580"/>
                  <a:pt x="391885" y="363894"/>
                </a:cubicBezTo>
                <a:cubicBezTo>
                  <a:pt x="427652" y="429208"/>
                  <a:pt x="489079" y="447869"/>
                  <a:pt x="550506" y="46653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3610947" y="1604865"/>
            <a:ext cx="2948473" cy="1449493"/>
          </a:xfrm>
          <a:custGeom>
            <a:avLst/>
            <a:gdLst>
              <a:gd name="connsiteX0" fmla="*/ 0 w 2948473"/>
              <a:gd name="connsiteY0" fmla="*/ 1427584 h 1449493"/>
              <a:gd name="connsiteX1" fmla="*/ 597159 w 2948473"/>
              <a:gd name="connsiteY1" fmla="*/ 1352939 h 1449493"/>
              <a:gd name="connsiteX2" fmla="*/ 1352939 w 2948473"/>
              <a:gd name="connsiteY2" fmla="*/ 662474 h 1449493"/>
              <a:gd name="connsiteX3" fmla="*/ 2948473 w 2948473"/>
              <a:gd name="connsiteY3" fmla="*/ 0 h 1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73" h="1449493">
                <a:moveTo>
                  <a:pt x="0" y="1427584"/>
                </a:moveTo>
                <a:cubicBezTo>
                  <a:pt x="185834" y="1454020"/>
                  <a:pt x="371669" y="1480457"/>
                  <a:pt x="597159" y="1352939"/>
                </a:cubicBezTo>
                <a:cubicBezTo>
                  <a:pt x="822649" y="1225421"/>
                  <a:pt x="961053" y="887964"/>
                  <a:pt x="1352939" y="662474"/>
                </a:cubicBezTo>
                <a:cubicBezTo>
                  <a:pt x="1744825" y="436984"/>
                  <a:pt x="2673220" y="96416"/>
                  <a:pt x="294847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102255" y="1754155"/>
            <a:ext cx="2457165" cy="1782147"/>
          </a:xfrm>
          <a:custGeom>
            <a:avLst/>
            <a:gdLst>
              <a:gd name="connsiteX0" fmla="*/ 49867 w 2457165"/>
              <a:gd name="connsiteY0" fmla="*/ 1782147 h 1782147"/>
              <a:gd name="connsiteX1" fmla="*/ 31206 w 2457165"/>
              <a:gd name="connsiteY1" fmla="*/ 1502229 h 1782147"/>
              <a:gd name="connsiteX2" fmla="*/ 413761 w 2457165"/>
              <a:gd name="connsiteY2" fmla="*/ 1250302 h 1782147"/>
              <a:gd name="connsiteX3" fmla="*/ 842969 w 2457165"/>
              <a:gd name="connsiteY3" fmla="*/ 765110 h 1782147"/>
              <a:gd name="connsiteX4" fmla="*/ 2457165 w 2457165"/>
              <a:gd name="connsiteY4" fmla="*/ 0 h 17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165" h="1782147">
                <a:moveTo>
                  <a:pt x="49867" y="1782147"/>
                </a:moveTo>
                <a:cubicBezTo>
                  <a:pt x="10212" y="1686508"/>
                  <a:pt x="-29443" y="1590870"/>
                  <a:pt x="31206" y="1502229"/>
                </a:cubicBezTo>
                <a:cubicBezTo>
                  <a:pt x="91855" y="1413588"/>
                  <a:pt x="278467" y="1373155"/>
                  <a:pt x="413761" y="1250302"/>
                </a:cubicBezTo>
                <a:cubicBezTo>
                  <a:pt x="549055" y="1127449"/>
                  <a:pt x="502402" y="973494"/>
                  <a:pt x="842969" y="765110"/>
                </a:cubicBezTo>
                <a:cubicBezTo>
                  <a:pt x="1183536" y="556726"/>
                  <a:pt x="2175692" y="135294"/>
                  <a:pt x="2457165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" pitchFamily="-110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544008" y="3797559"/>
            <a:ext cx="1777144" cy="207505"/>
          </a:xfrm>
          <a:custGeom>
            <a:avLst/>
            <a:gdLst>
              <a:gd name="connsiteX0" fmla="*/ 0 w 1642188"/>
              <a:gd name="connsiteY0" fmla="*/ 0 h 177639"/>
              <a:gd name="connsiteX1" fmla="*/ 438539 w 1642188"/>
              <a:gd name="connsiteY1" fmla="*/ 177282 h 177639"/>
              <a:gd name="connsiteX2" fmla="*/ 1119674 w 1642188"/>
              <a:gd name="connsiteY2" fmla="*/ 46653 h 177639"/>
              <a:gd name="connsiteX3" fmla="*/ 1642188 w 1642188"/>
              <a:gd name="connsiteY3" fmla="*/ 74645 h 17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188" h="177639">
                <a:moveTo>
                  <a:pt x="0" y="0"/>
                </a:moveTo>
                <a:cubicBezTo>
                  <a:pt x="125963" y="84753"/>
                  <a:pt x="251927" y="169507"/>
                  <a:pt x="438539" y="177282"/>
                </a:cubicBezTo>
                <a:cubicBezTo>
                  <a:pt x="625151" y="185057"/>
                  <a:pt x="919066" y="63759"/>
                  <a:pt x="1119674" y="46653"/>
                </a:cubicBezTo>
                <a:cubicBezTo>
                  <a:pt x="1320282" y="29547"/>
                  <a:pt x="1481235" y="52096"/>
                  <a:pt x="1642188" y="74645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5330837" y="4941168"/>
            <a:ext cx="394305" cy="3928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5350783" y="5093568"/>
            <a:ext cx="394305" cy="3928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5350783" y="5229200"/>
            <a:ext cx="394305" cy="3928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5817096" y="5013176"/>
            <a:ext cx="944488" cy="872480"/>
            <a:chOff x="6105128" y="2060848"/>
            <a:chExt cx="2808312" cy="2664296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105128" y="2060848"/>
              <a:ext cx="2808312" cy="2664296"/>
            </a:xfrm>
            <a:prstGeom prst="roundRect">
              <a:avLst>
                <a:gd name="adj" fmla="val 4962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" t="1173" r="2699" b="2741"/>
            <a:stretch/>
          </p:blipFill>
          <p:spPr bwMode="auto">
            <a:xfrm>
              <a:off x="6249144" y="2060848"/>
              <a:ext cx="2540000" cy="25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5969496" y="5165576"/>
            <a:ext cx="944488" cy="872480"/>
            <a:chOff x="6105128" y="2060848"/>
            <a:chExt cx="2808312" cy="2664296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105128" y="2060848"/>
              <a:ext cx="2808312" cy="2664296"/>
            </a:xfrm>
            <a:prstGeom prst="roundRect">
              <a:avLst>
                <a:gd name="adj" fmla="val 4962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" t="1173" r="2699" b="2741"/>
            <a:stretch/>
          </p:blipFill>
          <p:spPr bwMode="auto">
            <a:xfrm>
              <a:off x="6249144" y="2060848"/>
              <a:ext cx="2540000" cy="25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6121896" y="5317976"/>
            <a:ext cx="944488" cy="872480"/>
            <a:chOff x="6105128" y="2060848"/>
            <a:chExt cx="2808312" cy="2664296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6105128" y="2060848"/>
              <a:ext cx="2808312" cy="2664296"/>
            </a:xfrm>
            <a:prstGeom prst="roundRect">
              <a:avLst>
                <a:gd name="adj" fmla="val 4962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" t="1173" r="2699" b="2741"/>
            <a:stretch/>
          </p:blipFill>
          <p:spPr bwMode="auto">
            <a:xfrm>
              <a:off x="6249144" y="2060848"/>
              <a:ext cx="2540000" cy="25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35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797"/>
            <a:ext cx="9906000" cy="68597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 flipH="1">
            <a:off x="3008786" y="2007478"/>
            <a:ext cx="6897216" cy="149353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6000">
                <a:schemeClr val="tx1">
                  <a:lumMod val="75000"/>
                  <a:lumOff val="25000"/>
                  <a:alpha val="55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5630" y="2223501"/>
            <a:ext cx="7632848" cy="923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Thank You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National Research Network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 Projects to extend the NREN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71250" y="6453336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4568" y="1412776"/>
            <a:ext cx="7056784" cy="439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Brisbane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Metropolitan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Fibre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Ring - Stage 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Brisbane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Outer Metro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Fibre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Ring - Stage 1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Greater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Perth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Fibre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Ring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Greater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Sydney Basin Network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Lighting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the AARNet Backbone - Adelaide to Perth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Murchison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Radio-astronomy Observatory (MRO) Connectivity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Network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Enhanced Ultra-sensitive Radio Astronomy 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Instrument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RDSI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DaShNet</a:t>
            </a:r>
            <a:endParaRPr lang="en-U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Sunshine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100Gbps 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Backbone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Sunshine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Backbone Network Tails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TREN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- Regional Network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Victorian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Research 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Network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9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37" r="63850" b="24707"/>
          <a:stretch/>
        </p:blipFill>
        <p:spPr>
          <a:xfrm>
            <a:off x="4376936" y="1343697"/>
            <a:ext cx="4776135" cy="4317550"/>
          </a:xfrm>
          <a:prstGeom prst="roundRect">
            <a:avLst>
              <a:gd name="adj" fmla="val 3320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National Research Network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Connectivity to the MRO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71250" y="6453336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5179786" y="3457340"/>
            <a:ext cx="335783" cy="1260929"/>
          </a:xfrm>
          <a:custGeom>
            <a:avLst/>
            <a:gdLst>
              <a:gd name="connsiteX0" fmla="*/ 0 w 335783"/>
              <a:gd name="connsiteY0" fmla="*/ 0 h 1260929"/>
              <a:gd name="connsiteX1" fmla="*/ 317500 w 335783"/>
              <a:gd name="connsiteY1" fmla="*/ 580572 h 1260929"/>
              <a:gd name="connsiteX2" fmla="*/ 299357 w 335783"/>
              <a:gd name="connsiteY2" fmla="*/ 1260929 h 126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83" h="1260929">
                <a:moveTo>
                  <a:pt x="0" y="0"/>
                </a:moveTo>
                <a:cubicBezTo>
                  <a:pt x="133803" y="185208"/>
                  <a:pt x="267607" y="370417"/>
                  <a:pt x="317500" y="580572"/>
                </a:cubicBezTo>
                <a:cubicBezTo>
                  <a:pt x="367393" y="790727"/>
                  <a:pt x="299357" y="1260929"/>
                  <a:pt x="299357" y="1260929"/>
                </a:cubicBezTo>
              </a:path>
            </a:pathLst>
          </a:custGeom>
          <a:ln w="57150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5216071" y="2876769"/>
            <a:ext cx="743858" cy="462643"/>
          </a:xfrm>
          <a:custGeom>
            <a:avLst/>
            <a:gdLst>
              <a:gd name="connsiteX0" fmla="*/ 743858 w 743858"/>
              <a:gd name="connsiteY0" fmla="*/ 0 h 462643"/>
              <a:gd name="connsiteX1" fmla="*/ 426358 w 743858"/>
              <a:gd name="connsiteY1" fmla="*/ 335643 h 462643"/>
              <a:gd name="connsiteX2" fmla="*/ 0 w 743858"/>
              <a:gd name="connsiteY2" fmla="*/ 462643 h 46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858" h="462643">
                <a:moveTo>
                  <a:pt x="743858" y="0"/>
                </a:moveTo>
                <a:cubicBezTo>
                  <a:pt x="647096" y="129268"/>
                  <a:pt x="550334" y="258536"/>
                  <a:pt x="426358" y="335643"/>
                </a:cubicBezTo>
                <a:cubicBezTo>
                  <a:pt x="302382" y="412750"/>
                  <a:pt x="0" y="462643"/>
                  <a:pt x="0" y="462643"/>
                </a:cubicBezTo>
              </a:path>
            </a:pathLst>
          </a:custGeom>
          <a:ln w="57150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89104" y="2564903"/>
            <a:ext cx="366374" cy="36637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5306706" y="4718809"/>
            <a:ext cx="366374" cy="36637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45" name="Oval 44"/>
          <p:cNvSpPr/>
          <p:nvPr/>
        </p:nvSpPr>
        <p:spPr bwMode="auto">
          <a:xfrm>
            <a:off x="5032368" y="3284983"/>
            <a:ext cx="208664" cy="20866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728864" y="4869159"/>
            <a:ext cx="17281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728864" y="2780927"/>
            <a:ext cx="22689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4"/>
          <p:cNvSpPr txBox="1">
            <a:spLocks noChangeArrowheads="1"/>
          </p:cNvSpPr>
          <p:nvPr/>
        </p:nvSpPr>
        <p:spPr bwMode="auto">
          <a:xfrm>
            <a:off x="6393160" y="2276871"/>
            <a:ext cx="1440160" cy="92330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8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Murchison Radio Observatory</a:t>
            </a:r>
            <a:endParaRPr lang="en-AU" sz="18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" name="TextBox 4"/>
          <p:cNvSpPr txBox="1">
            <a:spLocks noChangeArrowheads="1"/>
          </p:cNvSpPr>
          <p:nvPr/>
        </p:nvSpPr>
        <p:spPr bwMode="auto">
          <a:xfrm>
            <a:off x="5745088" y="4582892"/>
            <a:ext cx="1584176" cy="6463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800" dirty="0" err="1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Pawsey</a:t>
            </a:r>
            <a:r>
              <a:rPr lang="en-AU" sz="18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Centre, Perth</a:t>
            </a:r>
            <a:endParaRPr lang="en-AU" sz="18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03" name="TextBox 4"/>
          <p:cNvSpPr txBox="1">
            <a:spLocks noChangeArrowheads="1"/>
          </p:cNvSpPr>
          <p:nvPr/>
        </p:nvSpPr>
        <p:spPr bwMode="auto">
          <a:xfrm>
            <a:off x="5241032" y="3284983"/>
            <a:ext cx="1584176" cy="307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4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Geraldton</a:t>
            </a:r>
            <a:endParaRPr lang="en-AU" sz="14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8" name="Picture 57" descr="mr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340768"/>
            <a:ext cx="2952328" cy="196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pic>
        <p:nvPicPr>
          <p:cNvPr id="59" name="Picture 58" descr="paws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3717031"/>
            <a:ext cx="2952328" cy="194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sp>
        <p:nvSpPr>
          <p:cNvPr id="104" name="TextBox 4"/>
          <p:cNvSpPr txBox="1">
            <a:spLocks noChangeArrowheads="1"/>
          </p:cNvSpPr>
          <p:nvPr/>
        </p:nvSpPr>
        <p:spPr bwMode="auto">
          <a:xfrm>
            <a:off x="200472" y="5703663"/>
            <a:ext cx="9433048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 5 x 10Gbps scalable to 80 x 100Gbps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96" r="7053" b="12876"/>
          <a:stretch/>
        </p:blipFill>
        <p:spPr>
          <a:xfrm>
            <a:off x="632520" y="1340768"/>
            <a:ext cx="8707753" cy="4375727"/>
          </a:xfrm>
          <a:prstGeom prst="roundRect">
            <a:avLst>
              <a:gd name="adj" fmla="val 4900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352600" y="2053534"/>
            <a:ext cx="1440160" cy="5847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6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Murchison Radio Observatory</a:t>
            </a:r>
            <a:endParaRPr lang="en-AU" sz="16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401272" y="3061646"/>
            <a:ext cx="1440160" cy="3385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6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Narrabri</a:t>
            </a:r>
            <a:endParaRPr lang="en-AU" sz="16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329264" y="3443196"/>
            <a:ext cx="1440160" cy="3385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600" dirty="0" err="1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Mopra</a:t>
            </a:r>
            <a:endParaRPr lang="en-AU" sz="16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113240" y="3853734"/>
            <a:ext cx="1440160" cy="3385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600" dirty="0" err="1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Parkes</a:t>
            </a:r>
            <a:endParaRPr lang="en-AU" sz="16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National Research Network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 Enhanced Ultra-Sensitive Radio Astronomy Instrument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71250" y="6453336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5831499" y="4285782"/>
            <a:ext cx="216024" cy="216024"/>
          </a:xfrm>
          <a:prstGeom prst="ellipse">
            <a:avLst/>
          </a:prstGeom>
          <a:solidFill>
            <a:srgbClr val="E27D2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199651" y="5149878"/>
            <a:ext cx="216024" cy="216024"/>
          </a:xfrm>
          <a:prstGeom prst="ellipse">
            <a:avLst/>
          </a:prstGeom>
          <a:solidFill>
            <a:srgbClr val="E27D2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7919731" y="4573814"/>
            <a:ext cx="216024" cy="216024"/>
          </a:xfrm>
          <a:prstGeom prst="ellipse">
            <a:avLst/>
          </a:prstGeom>
          <a:solidFill>
            <a:srgbClr val="E27D2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409384" y="4285782"/>
            <a:ext cx="216024" cy="216024"/>
          </a:xfrm>
          <a:prstGeom prst="ellipse">
            <a:avLst/>
          </a:prstGeom>
          <a:solidFill>
            <a:srgbClr val="E27D2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281333" y="2968678"/>
            <a:ext cx="450485" cy="935182"/>
          </a:xfrm>
          <a:custGeom>
            <a:avLst/>
            <a:gdLst>
              <a:gd name="connsiteX0" fmla="*/ 450485 w 450485"/>
              <a:gd name="connsiteY0" fmla="*/ 0 h 935182"/>
              <a:gd name="connsiteX1" fmla="*/ 242667 w 450485"/>
              <a:gd name="connsiteY1" fmla="*/ 219364 h 935182"/>
              <a:gd name="connsiteX2" fmla="*/ 212 w 450485"/>
              <a:gd name="connsiteY2" fmla="*/ 346364 h 935182"/>
              <a:gd name="connsiteX3" fmla="*/ 196485 w 450485"/>
              <a:gd name="connsiteY3" fmla="*/ 935182 h 9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85" h="935182">
                <a:moveTo>
                  <a:pt x="450485" y="0"/>
                </a:moveTo>
                <a:cubicBezTo>
                  <a:pt x="384098" y="80818"/>
                  <a:pt x="317712" y="161637"/>
                  <a:pt x="242667" y="219364"/>
                </a:cubicBezTo>
                <a:cubicBezTo>
                  <a:pt x="167622" y="277091"/>
                  <a:pt x="7909" y="227061"/>
                  <a:pt x="212" y="346364"/>
                </a:cubicBezTo>
                <a:cubicBezTo>
                  <a:pt x="-7485" y="465667"/>
                  <a:pt x="196485" y="935182"/>
                  <a:pt x="196485" y="935182"/>
                </a:cubicBezTo>
              </a:path>
            </a:pathLst>
          </a:custGeom>
          <a:ln w="28575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58636" y="3689175"/>
            <a:ext cx="5738091" cy="1611685"/>
          </a:xfrm>
          <a:custGeom>
            <a:avLst/>
            <a:gdLst>
              <a:gd name="connsiteX0" fmla="*/ 0 w 5738091"/>
              <a:gd name="connsiteY0" fmla="*/ 260867 h 1611685"/>
              <a:gd name="connsiteX1" fmla="*/ 3151909 w 5738091"/>
              <a:gd name="connsiteY1" fmla="*/ 18412 h 1611685"/>
              <a:gd name="connsiteX2" fmla="*/ 4387273 w 5738091"/>
              <a:gd name="connsiteY2" fmla="*/ 699594 h 1611685"/>
              <a:gd name="connsiteX3" fmla="*/ 5738091 w 5738091"/>
              <a:gd name="connsiteY3" fmla="*/ 1611685 h 161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8091" h="1611685">
                <a:moveTo>
                  <a:pt x="0" y="260867"/>
                </a:moveTo>
                <a:cubicBezTo>
                  <a:pt x="1210348" y="103079"/>
                  <a:pt x="2420697" y="-54709"/>
                  <a:pt x="3151909" y="18412"/>
                </a:cubicBezTo>
                <a:cubicBezTo>
                  <a:pt x="3883121" y="91533"/>
                  <a:pt x="3956243" y="434049"/>
                  <a:pt x="4387273" y="699594"/>
                </a:cubicBezTo>
                <a:cubicBezTo>
                  <a:pt x="4818303" y="965139"/>
                  <a:pt x="5738091" y="1611685"/>
                  <a:pt x="5738091" y="1611685"/>
                </a:cubicBezTo>
              </a:path>
            </a:pathLst>
          </a:custGeom>
          <a:ln w="28575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342909" y="4388769"/>
            <a:ext cx="1189182" cy="854364"/>
          </a:xfrm>
          <a:custGeom>
            <a:avLst/>
            <a:gdLst>
              <a:gd name="connsiteX0" fmla="*/ 0 w 1189182"/>
              <a:gd name="connsiteY0" fmla="*/ 854364 h 854364"/>
              <a:gd name="connsiteX1" fmla="*/ 646546 w 1189182"/>
              <a:gd name="connsiteY1" fmla="*/ 265545 h 854364"/>
              <a:gd name="connsiteX2" fmla="*/ 1189182 w 1189182"/>
              <a:gd name="connsiteY2" fmla="*/ 0 h 8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182" h="854364">
                <a:moveTo>
                  <a:pt x="0" y="854364"/>
                </a:moveTo>
                <a:cubicBezTo>
                  <a:pt x="224174" y="631151"/>
                  <a:pt x="448349" y="407939"/>
                  <a:pt x="646546" y="265545"/>
                </a:cubicBezTo>
                <a:cubicBezTo>
                  <a:pt x="844743" y="123151"/>
                  <a:pt x="1189182" y="0"/>
                  <a:pt x="1189182" y="0"/>
                </a:cubicBezTo>
              </a:path>
            </a:pathLst>
          </a:custGeom>
          <a:ln w="28575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39058" y="3199587"/>
            <a:ext cx="481487" cy="1177636"/>
          </a:xfrm>
          <a:custGeom>
            <a:avLst/>
            <a:gdLst>
              <a:gd name="connsiteX0" fmla="*/ 481487 w 481487"/>
              <a:gd name="connsiteY0" fmla="*/ 1177636 h 1177636"/>
              <a:gd name="connsiteX1" fmla="*/ 8124 w 481487"/>
              <a:gd name="connsiteY1" fmla="*/ 900546 h 1177636"/>
              <a:gd name="connsiteX2" fmla="*/ 192851 w 481487"/>
              <a:gd name="connsiteY2" fmla="*/ 473364 h 1177636"/>
              <a:gd name="connsiteX3" fmla="*/ 331397 w 481487"/>
              <a:gd name="connsiteY3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487" h="1177636">
                <a:moveTo>
                  <a:pt x="481487" y="1177636"/>
                </a:moveTo>
                <a:cubicBezTo>
                  <a:pt x="268858" y="1097780"/>
                  <a:pt x="56230" y="1017925"/>
                  <a:pt x="8124" y="900546"/>
                </a:cubicBezTo>
                <a:cubicBezTo>
                  <a:pt x="-39982" y="783167"/>
                  <a:pt x="138972" y="623455"/>
                  <a:pt x="192851" y="473364"/>
                </a:cubicBezTo>
                <a:cubicBezTo>
                  <a:pt x="246730" y="323273"/>
                  <a:pt x="331397" y="0"/>
                  <a:pt x="331397" y="0"/>
                </a:cubicBezTo>
              </a:path>
            </a:pathLst>
          </a:custGeom>
          <a:ln w="28575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40632" y="2773614"/>
            <a:ext cx="216024" cy="21602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8265368" y="3133654"/>
            <a:ext cx="216024" cy="21602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8121352" y="3565702"/>
            <a:ext cx="216024" cy="21602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7308273" y="4134769"/>
            <a:ext cx="681182" cy="1119909"/>
          </a:xfrm>
          <a:custGeom>
            <a:avLst/>
            <a:gdLst>
              <a:gd name="connsiteX0" fmla="*/ 681182 w 681182"/>
              <a:gd name="connsiteY0" fmla="*/ 0 h 1119909"/>
              <a:gd name="connsiteX1" fmla="*/ 196272 w 681182"/>
              <a:gd name="connsiteY1" fmla="*/ 450273 h 1119909"/>
              <a:gd name="connsiteX2" fmla="*/ 0 w 681182"/>
              <a:gd name="connsiteY2" fmla="*/ 1119909 h 11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82" h="1119909">
                <a:moveTo>
                  <a:pt x="681182" y="0"/>
                </a:moveTo>
                <a:cubicBezTo>
                  <a:pt x="495492" y="131811"/>
                  <a:pt x="309802" y="263622"/>
                  <a:pt x="196272" y="450273"/>
                </a:cubicBezTo>
                <a:cubicBezTo>
                  <a:pt x="82742" y="636924"/>
                  <a:pt x="0" y="1119909"/>
                  <a:pt x="0" y="1119909"/>
                </a:cubicBezTo>
              </a:path>
            </a:pathLst>
          </a:custGeom>
          <a:ln w="28575" cmpd="sng">
            <a:solidFill>
              <a:srgbClr val="E27D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05328" y="3997750"/>
            <a:ext cx="216024" cy="21602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96616" y="3997750"/>
            <a:ext cx="1440160" cy="3385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1600" dirty="0" err="1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Pawsey</a:t>
            </a:r>
            <a:r>
              <a:rPr lang="en-AU" sz="1600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Centre</a:t>
            </a:r>
            <a:endParaRPr lang="en-AU" sz="16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424608" y="3853734"/>
            <a:ext cx="216024" cy="216024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914283"/>
            <a:endParaRPr lang="en-US" dirty="0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00472" y="5703663"/>
            <a:ext cx="9433048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Dedicated n x 10Gbps overlay network from observatories to compute 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472" y="149749"/>
            <a:ext cx="7632848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alpha val="10000"/>
                  </a:schemeClr>
                </a:solidFill>
                <a:latin typeface="Arial Narrow" pitchFamily="34" charset="0"/>
              </a:rPr>
              <a:t>National Research Network</a:t>
            </a:r>
            <a:endParaRPr lang="en-US" sz="4800" b="1" dirty="0">
              <a:solidFill>
                <a:schemeClr val="bg1">
                  <a:alpha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0514" y="260649"/>
            <a:ext cx="9274175" cy="8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975" tIns="46787" rIns="89975" bIns="46787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endParaRPr lang="en-AU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99"/>
              </a:spcBef>
              <a:buClr>
                <a:srgbClr val="000000"/>
              </a:buClr>
              <a:buSzPct val="100000"/>
              <a:tabLst>
                <a:tab pos="0" algn="l"/>
                <a:tab pos="457072" algn="l"/>
                <a:tab pos="914146" algn="l"/>
                <a:tab pos="1371216" algn="l"/>
                <a:tab pos="1828287" algn="l"/>
                <a:tab pos="2285361" algn="l"/>
                <a:tab pos="2742432" algn="l"/>
                <a:tab pos="3199503" algn="l"/>
                <a:tab pos="3656577" algn="l"/>
                <a:tab pos="4113648" algn="l"/>
                <a:tab pos="4570720" algn="l"/>
                <a:tab pos="5027793" algn="l"/>
                <a:tab pos="5484863" algn="l"/>
                <a:tab pos="5941936" algn="l"/>
                <a:tab pos="6399008" algn="l"/>
                <a:tab pos="6856080" algn="l"/>
                <a:tab pos="7313152" algn="l"/>
                <a:tab pos="7770224" algn="l"/>
                <a:tab pos="8227295" algn="l"/>
                <a:tab pos="8684368" algn="l"/>
                <a:tab pos="9141440" algn="l"/>
              </a:tabLst>
            </a:pPr>
            <a:r>
              <a:rPr lang="en-AU" b="1" dirty="0" smtClean="0">
                <a:solidFill>
                  <a:srgbClr val="FFC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 Enhanced Ultra-Sensitive Radio Astronomy Instrument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171250" y="6453336"/>
            <a:ext cx="5778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072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2pPr>
            <a:lvl3pPr marL="91414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3pPr>
            <a:lvl4pPr marL="1371216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4pPr>
            <a:lvl5pPr marL="1828287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5pPr>
            <a:lvl6pPr marL="2285361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6pPr>
            <a:lvl7pPr marL="2742432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7pPr>
            <a:lvl8pPr marL="3199503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8pPr>
            <a:lvl9pPr marL="3656577" algn="l" defTabSz="914146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ＭＳ Ｐゴシック" pitchFamily="-32" charset="-128"/>
                <a:cs typeface="+mn-cs"/>
              </a:defRPr>
            </a:lvl9pPr>
          </a:lstStyle>
          <a:p>
            <a:pPr>
              <a:defRPr/>
            </a:pPr>
            <a:fld id="{D7EA9246-8320-46F1-9E8C-13A1404765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00472" y="5703663"/>
            <a:ext cx="9433048" cy="4616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8" rIns="91415" bIns="4570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Dedicated n x 10Gbps overlay network from observatories to compute </a:t>
            </a:r>
            <a:endParaRPr lang="en-AU" b="1" dirty="0">
              <a:solidFill>
                <a:srgbClr val="FFC0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powerlin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b="53657"/>
          <a:stretch/>
        </p:blipFill>
        <p:spPr>
          <a:xfrm>
            <a:off x="560512" y="1340768"/>
            <a:ext cx="8849361" cy="4359343"/>
          </a:xfrm>
          <a:prstGeom prst="roundRect">
            <a:avLst>
              <a:gd name="adj" fmla="val 4621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459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114"/>
            <a:ext cx="9906000" cy="68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636913"/>
            <a:ext cx="8121352" cy="13681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2560" y="2793703"/>
            <a:ext cx="6784304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Upgrade options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0C0C0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F579-CDA1-42A2-B4CB-5F9AE464DA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7" name="Picture 3" descr="C:\Users\ga\Desktop\AARNet_Internation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1" y="-603448"/>
            <a:ext cx="14325601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8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114"/>
            <a:ext cx="9906000" cy="68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636913"/>
            <a:ext cx="8121352" cy="13681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D18415">
                  <a:alpha val="91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defTabSz="914214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2560" y="2793703"/>
            <a:ext cx="6784304" cy="923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Narrow" pitchFamily="34" charset="0"/>
              </a:rPr>
              <a:t>Science DMZ</a:t>
            </a:r>
            <a:endParaRPr lang="en-US" sz="5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van and StV - October 2010">
  <a:themeElements>
    <a:clrScheme name="AARNet 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RNet New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ARNet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Net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RNet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112574</TotalTime>
  <Words>530</Words>
  <Application>Microsoft Office PowerPoint</Application>
  <PresentationFormat>A4 Paper (210x297 mm)</PresentationFormat>
  <Paragraphs>226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Garvan and StV - October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AARNet Pty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Brett Rosolen</dc:creator>
  <cp:keywords/>
  <dc:description/>
  <cp:lastModifiedBy>Guido Aben</cp:lastModifiedBy>
  <cp:revision>1511</cp:revision>
  <cp:lastPrinted>2005-06-01T10:19:57Z</cp:lastPrinted>
  <dcterms:created xsi:type="dcterms:W3CDTF">2011-12-15T07:54:32Z</dcterms:created>
  <dcterms:modified xsi:type="dcterms:W3CDTF">2014-11-12T22:31:57Z</dcterms:modified>
  <cp:category/>
</cp:coreProperties>
</file>