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63" r:id="rId2"/>
    <p:sldId id="278" r:id="rId3"/>
    <p:sldId id="374" r:id="rId4"/>
    <p:sldId id="371" r:id="rId5"/>
    <p:sldId id="330" r:id="rId6"/>
    <p:sldId id="376" r:id="rId7"/>
    <p:sldId id="377" r:id="rId8"/>
    <p:sldId id="375" r:id="rId9"/>
    <p:sldId id="333" r:id="rId10"/>
    <p:sldId id="370" r:id="rId11"/>
    <p:sldId id="356" r:id="rId12"/>
    <p:sldId id="359" r:id="rId13"/>
    <p:sldId id="357" r:id="rId14"/>
    <p:sldId id="358" r:id="rId15"/>
    <p:sldId id="378" r:id="rId16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BDF"/>
    <a:srgbClr val="260E66"/>
    <a:srgbClr val="38465D"/>
    <a:srgbClr val="81A2D6"/>
    <a:srgbClr val="00FF00"/>
    <a:srgbClr val="FFCC00"/>
    <a:srgbClr val="F17E1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3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4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657600" y="3810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57600" y="152400"/>
            <a:ext cx="266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33400" y="85344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86400" y="85344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/>
            </a:lvl1pPr>
          </a:lstStyle>
          <a:p>
            <a:pPr>
              <a:defRPr/>
            </a:pPr>
            <a:fld id="{C5493C9B-8A5C-1541-8D3B-BB71D613C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8438" name="Picture 8" descr="ASTRON_LogoBasis_ZW_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82550"/>
            <a:ext cx="279241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21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3400" y="14287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495800" y="1524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33400" y="853440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34000" y="8534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900"/>
            </a:lvl1pPr>
          </a:lstStyle>
          <a:p>
            <a:pPr>
              <a:defRPr/>
            </a:pPr>
            <a:fld id="{E00C0254-3CE9-0647-8DF2-3F85FE8DD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90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4FB5A10-3EB6-224E-8AA5-FA0E4F2238C7}" type="slidenum">
              <a:rPr lang="en-US" sz="900"/>
              <a:pPr/>
              <a:t>1</a:t>
            </a:fld>
            <a:endParaRPr lang="en-US" sz="900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2E1DC7E-72FE-154A-B4FE-B2FB49674765}" type="slidenum">
              <a:rPr lang="en-US" sz="900"/>
              <a:pPr/>
              <a:t>14</a:t>
            </a:fld>
            <a:endParaRPr lang="en-US" sz="9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EC43B94-AB76-A748-B395-7A081F1D3BB8}" type="slidenum">
              <a:rPr lang="en-US" sz="900"/>
              <a:pPr/>
              <a:t>2</a:t>
            </a:fld>
            <a:endParaRPr lang="en-US" sz="9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CB6F449E-5206-ED47-B31B-100480DDA52A}" type="slidenum">
              <a:rPr lang="en-US" sz="900"/>
              <a:pPr/>
              <a:t>4</a:t>
            </a:fld>
            <a:endParaRPr lang="en-US" sz="900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5FFDEFD8-168A-7C40-89C5-2AC26E7FD7E8}" type="slidenum">
              <a:rPr lang="en-US" sz="900"/>
              <a:pPr/>
              <a:t>5</a:t>
            </a:fld>
            <a:endParaRPr lang="en-US" sz="900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BBCEB93-B0A0-1D42-B66B-AB62B66D310B}" type="slidenum">
              <a:rPr lang="en-US" sz="900"/>
              <a:pPr/>
              <a:t>9</a:t>
            </a:fld>
            <a:endParaRPr lang="en-US" sz="900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0027709-4BB2-5344-93EB-E88A0DEF8F18}" type="slidenum">
              <a:rPr lang="en-US" sz="900"/>
              <a:pPr/>
              <a:t>10</a:t>
            </a:fld>
            <a:endParaRPr lang="en-US" sz="900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30CA8FB-2D37-E24F-AD93-CBB47078231B}" type="slidenum">
              <a:rPr lang="en-US" sz="900"/>
              <a:pPr/>
              <a:t>11</a:t>
            </a:fld>
            <a:endParaRPr lang="en-US" sz="900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D6CAD81-A7B4-444B-8429-B2CE7B5C17B5}" type="slidenum">
              <a:rPr lang="en-US" sz="900"/>
              <a:pPr/>
              <a:t>12</a:t>
            </a:fld>
            <a:endParaRPr lang="en-US" sz="900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C1AD88D-F640-A04C-896B-7A305F9FAE19}" type="slidenum">
              <a:rPr lang="en-US" sz="900"/>
              <a:pPr/>
              <a:t>13</a:t>
            </a:fld>
            <a:endParaRPr lang="en-US" sz="900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435100" y="169863"/>
            <a:ext cx="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5" name="Picture 27" descr="ASTRON_Achtergrond_03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756275" y="1247775"/>
            <a:ext cx="28289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200"/>
              <a:t>Netherlands Institute for Radio Astronomy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7038" y="2286000"/>
            <a:ext cx="7466012" cy="19050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Klik om het opmaakprofiel te bewerken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7038" y="4876800"/>
            <a:ext cx="7466012" cy="1143000"/>
          </a:xfrm>
        </p:spPr>
        <p:txBody>
          <a:bodyPr rIns="180000"/>
          <a:lstStyle>
            <a:lvl1pPr marL="0" indent="0">
              <a:lnSpc>
                <a:spcPct val="100000"/>
              </a:lnSpc>
              <a:spcAft>
                <a:spcPct val="0"/>
              </a:spcAft>
              <a:buFont typeface="Wingdings" charset="0"/>
              <a:buNone/>
              <a:tabLst>
                <a:tab pos="476250" algn="l"/>
              </a:tabLst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Klik om het opmaakprofiel van de modelondertitel te bewerken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8461375" y="5178425"/>
            <a:ext cx="1136650" cy="3810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3121-A7FB-1941-9B3E-485963425747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27038" y="6477000"/>
            <a:ext cx="6604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ASTRON is part of the Netherlands Organisation for Scientific Research (NWO)</a:t>
            </a:r>
          </a:p>
        </p:txBody>
      </p:sp>
    </p:spTree>
    <p:extLst>
      <p:ext uri="{BB962C8B-B14F-4D97-AF65-F5344CB8AC3E}">
        <p14:creationId xmlns:p14="http://schemas.microsoft.com/office/powerpoint/2010/main" val="1903638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880B1-5BE9-F24B-A201-4ACB3E270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0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2088" y="228600"/>
            <a:ext cx="2036762" cy="606107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7038" y="228600"/>
            <a:ext cx="5962650" cy="606107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A8813-0913-5547-8A44-D4C804F43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03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228600"/>
            <a:ext cx="6126162" cy="914400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038" y="1600200"/>
            <a:ext cx="8151812" cy="2268538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7038" y="4021138"/>
            <a:ext cx="8151812" cy="2268537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2D80E-179E-5B4C-981B-E68E7F0E9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30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228600"/>
            <a:ext cx="6126162" cy="914400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7038" y="1600200"/>
            <a:ext cx="3998912" cy="4689475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50" y="1600200"/>
            <a:ext cx="4000500" cy="4689475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366DD-A6A4-4040-8A5D-1702FBF40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7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228600"/>
            <a:ext cx="6126162" cy="914400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7038" y="1600200"/>
            <a:ext cx="3998912" cy="2268538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8350" y="1600200"/>
            <a:ext cx="4000500" cy="2268538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27038" y="4021138"/>
            <a:ext cx="8151812" cy="2268537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2B624-1BB3-B64F-A5B8-CF4ED7EA5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0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228600"/>
            <a:ext cx="6126162" cy="914400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7038" y="1600200"/>
            <a:ext cx="8151812" cy="2268538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038" y="4021138"/>
            <a:ext cx="8151812" cy="2268537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01C45-BA08-154F-9E8E-FBF9C6CE6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29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228600"/>
            <a:ext cx="6126162" cy="914400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7038" y="1600200"/>
            <a:ext cx="8151812" cy="46894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2DBD1-A093-9C4D-A745-DCEE2BCA3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3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85770-B933-FE44-9E63-A523CB8C5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015A3-B702-6045-B006-4B5708D65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75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038" y="1600200"/>
            <a:ext cx="3998912" cy="468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50" y="1600200"/>
            <a:ext cx="4000500" cy="468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2D703-9B26-624F-B089-B8384C31F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0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17AEB-87DC-EA49-A733-779DA4B06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7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3E39C-6754-B941-81B8-090535FE8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0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E161-DB16-3C49-B412-73C551524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3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8026A-8895-FD45-A7B5-BC0147482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7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66006-D9E7-AB42-99F7-3782444CB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8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4" descr="ASTRON_Header_Small_03_0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28600"/>
            <a:ext cx="61261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te bewerken</a:t>
            </a:r>
          </a:p>
        </p:txBody>
      </p:sp>
      <p:sp>
        <p:nvSpPr>
          <p:cNvPr id="1028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27038" y="1600200"/>
            <a:ext cx="8151812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-5400000">
            <a:off x="8169275" y="4876800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7038" y="6477000"/>
            <a:ext cx="58975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66000" y="64770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5D70EB4-B4F1-2A44-917E-418E431DE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193675" indent="-193675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65175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2pPr>
      <a:lvl3pPr marL="13382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3pPr>
      <a:lvl4pPr marL="19097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4pPr>
      <a:lvl5pPr marL="2471738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5pPr>
      <a:lvl6pPr marL="29289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6pPr>
      <a:lvl7pPr marL="33861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7pPr>
      <a:lvl8pPr marL="38433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8pPr>
      <a:lvl9pPr marL="43005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20" Type="http://schemas.openxmlformats.org/officeDocument/2006/relationships/image" Target="../media/image34.png"/><Relationship Id="rId21" Type="http://schemas.openxmlformats.org/officeDocument/2006/relationships/image" Target="../media/image35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</a:rPr>
              <a:t> ASTRON is part of the Netherlands Organisation for Scientific Research (NWO)</a:t>
            </a:r>
          </a:p>
        </p:txBody>
      </p:sp>
      <p:sp>
        <p:nvSpPr>
          <p:cNvPr id="242705" name="Rectangle 1041"/>
          <p:cNvSpPr>
            <a:spLocks noChangeArrowheads="1"/>
          </p:cNvSpPr>
          <p:nvPr/>
        </p:nvSpPr>
        <p:spPr bwMode="auto">
          <a:xfrm>
            <a:off x="-165100" y="195263"/>
            <a:ext cx="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0484" name="Rectangle 1047"/>
          <p:cNvSpPr>
            <a:spLocks noGrp="1" noChangeArrowheads="1"/>
          </p:cNvSpPr>
          <p:nvPr>
            <p:ph type="ctrTitle"/>
          </p:nvPr>
        </p:nvSpPr>
        <p:spPr>
          <a:xfrm>
            <a:off x="427038" y="2286000"/>
            <a:ext cx="8321426" cy="1287016"/>
          </a:xfrm>
        </p:spPr>
        <p:txBody>
          <a:bodyPr/>
          <a:lstStyle/>
          <a:p>
            <a:pPr algn="ctr"/>
            <a:r>
              <a:rPr lang="en-US" dirty="0"/>
              <a:t>Network challenges for large </a:t>
            </a:r>
            <a:r>
              <a:rPr lang="en-US" dirty="0" err="1"/>
              <a:t>interferometric</a:t>
            </a:r>
            <a:r>
              <a:rPr lang="en-US" dirty="0"/>
              <a:t> </a:t>
            </a:r>
            <a:r>
              <a:rPr lang="en-US" dirty="0" smtClean="0"/>
              <a:t>arrays</a:t>
            </a:r>
            <a:endParaRPr lang="en-US" dirty="0"/>
          </a:p>
        </p:txBody>
      </p:sp>
      <p:sp>
        <p:nvSpPr>
          <p:cNvPr id="20485" name="Rectangle 1048"/>
          <p:cNvSpPr>
            <a:spLocks noGrp="1" noChangeArrowheads="1"/>
          </p:cNvSpPr>
          <p:nvPr>
            <p:ph type="subTitle" idx="1"/>
          </p:nvPr>
        </p:nvSpPr>
        <p:spPr>
          <a:xfrm>
            <a:off x="250825" y="4876800"/>
            <a:ext cx="8424863" cy="1143000"/>
          </a:xfrm>
        </p:spPr>
        <p:txBody>
          <a:bodyPr/>
          <a:lstStyle/>
          <a:p>
            <a:pPr marL="190500" indent="-190500" eaLnBrk="1" hangingPunct="1">
              <a:buClr>
                <a:schemeClr val="tx2"/>
              </a:buClr>
            </a:pPr>
            <a:r>
              <a:rPr lang="en-US" sz="2600">
                <a:latin typeface="Verdana" charset="0"/>
                <a:ea typeface="ＭＳ Ｐゴシック" charset="0"/>
                <a:cs typeface="ＭＳ Ｐゴシック" charset="0"/>
              </a:rPr>
              <a:t>Third International VLBI Technology Workshop </a:t>
            </a:r>
          </a:p>
          <a:p>
            <a:pPr marL="190500" indent="-190500" eaLnBrk="1" hangingPunct="1">
              <a:buClr>
                <a:schemeClr val="tx2"/>
              </a:buClr>
            </a:pPr>
            <a:r>
              <a:rPr lang="en-US" sz="2600">
                <a:latin typeface="Verdana" charset="0"/>
                <a:ea typeface="ＭＳ Ｐゴシック" charset="0"/>
                <a:cs typeface="ＭＳ Ｐゴシック" charset="0"/>
              </a:rPr>
              <a:t>Groningen, 12 November 2014</a:t>
            </a:r>
          </a:p>
          <a:p>
            <a:pPr marL="190500" indent="-190500" eaLnBrk="1" hangingPunct="1">
              <a:buClr>
                <a:schemeClr val="tx2"/>
              </a:buClr>
            </a:pPr>
            <a:r>
              <a:rPr lang="en-US" sz="2600" i="1">
                <a:latin typeface="Verdana" charset="0"/>
                <a:ea typeface="ＭＳ Ｐゴシック" charset="0"/>
                <a:cs typeface="ＭＳ Ｐゴシック" charset="0"/>
              </a:rPr>
              <a:t>Yan Grange, Hanno Holties, Adriaan Renting</a:t>
            </a:r>
          </a:p>
        </p:txBody>
      </p:sp>
      <p:pic>
        <p:nvPicPr>
          <p:cNvPr id="20486" name="Picture 1" descr="DOME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0"/>
            <a:ext cx="2212975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logo lofar def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20367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50100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Lofar</a:t>
            </a: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experience and outlook for the SKA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81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1BFC978-E496-C246-AA40-8C761AD0FBA4}" type="slidenum">
              <a:rPr lang="en-US" sz="1000">
                <a:solidFill>
                  <a:schemeClr val="bg1"/>
                </a:solidFill>
              </a:rPr>
              <a:pPr/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4819" name="Rectangle 10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SKA data rates</a:t>
            </a:r>
          </a:p>
        </p:txBody>
      </p:sp>
      <p:pic>
        <p:nvPicPr>
          <p:cNvPr id="34820" name="Picture 1" descr="SKA_da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96975"/>
            <a:ext cx="9180513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867" name="Rectangle 13"/>
          <p:cNvSpPr>
            <a:spLocks noGrp="1" noChangeArrowheads="1"/>
          </p:cNvSpPr>
          <p:nvPr>
            <p:ph type="title"/>
          </p:nvPr>
        </p:nvSpPr>
        <p:spPr>
          <a:xfrm>
            <a:off x="427038" y="228600"/>
            <a:ext cx="6592887" cy="91440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Regional science and engineering centres</a:t>
            </a:r>
          </a:p>
        </p:txBody>
      </p:sp>
      <p:pic>
        <p:nvPicPr>
          <p:cNvPr id="5" name="Picture 4" descr="regional_science_cent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920880" cy="50994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7038" y="6261100"/>
            <a:ext cx="5897562" cy="381000"/>
          </a:xfr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DOME</a:t>
            </a: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611188" y="1268413"/>
            <a:ext cx="7727950" cy="4995862"/>
            <a:chOff x="228600" y="1295399"/>
            <a:chExt cx="7727776" cy="4995995"/>
          </a:xfrm>
        </p:grpSpPr>
        <p:pic>
          <p:nvPicPr>
            <p:cNvPr id="38917" name="Picture 2"/>
            <p:cNvPicPr>
              <a:picLocks noChangeAspect="1" noChangeArrowheads="1"/>
            </p:cNvPicPr>
            <p:nvPr/>
          </p:nvPicPr>
          <p:blipFill>
            <a:blip r:embed="rId3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295399"/>
              <a:ext cx="7727776" cy="4995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971533" y="4724490"/>
              <a:ext cx="1512853" cy="720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919" name="TextBox 14"/>
            <p:cNvSpPr txBox="1">
              <a:spLocks noChangeArrowheads="1"/>
            </p:cNvSpPr>
            <p:nvPr/>
          </p:nvSpPr>
          <p:spPr bwMode="auto">
            <a:xfrm>
              <a:off x="971600" y="4725144"/>
              <a:ext cx="1656184" cy="744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US" sz="1100" b="1"/>
                <a:t>- Microservers</a:t>
              </a:r>
            </a:p>
            <a:p>
              <a:pPr eaLnBrk="1" hangingPunct="1">
                <a:lnSpc>
                  <a:spcPct val="130000"/>
                </a:lnSpc>
              </a:pPr>
              <a:r>
                <a:rPr lang="en-US" sz="1100" b="1"/>
                <a:t>- Accelerators</a:t>
              </a:r>
            </a:p>
            <a:p>
              <a:pPr eaLnBrk="1" hangingPunct="1">
                <a:lnSpc>
                  <a:spcPct val="130000"/>
                </a:lnSpc>
              </a:pPr>
              <a:r>
                <a:rPr lang="en-US" sz="1100" b="1"/>
                <a:t>- Novel algorithms</a:t>
              </a:r>
            </a:p>
          </p:txBody>
        </p:sp>
        <p:sp>
          <p:nvSpPr>
            <p:cNvPr id="38920" name="TextBox 16"/>
            <p:cNvSpPr txBox="1">
              <a:spLocks noChangeArrowheads="1"/>
            </p:cNvSpPr>
            <p:nvPr/>
          </p:nvSpPr>
          <p:spPr bwMode="auto">
            <a:xfrm>
              <a:off x="3347864" y="4725144"/>
              <a:ext cx="1656184" cy="964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US" sz="1100" b="1"/>
                <a:t>- Nanophotonics</a:t>
              </a:r>
            </a:p>
            <a:p>
              <a:pPr eaLnBrk="1" hangingPunct="1">
                <a:lnSpc>
                  <a:spcPct val="130000"/>
                </a:lnSpc>
              </a:pPr>
              <a:r>
                <a:rPr lang="en-US" sz="1100" b="1"/>
                <a:t>- Real-Time</a:t>
              </a:r>
            </a:p>
            <a:p>
              <a:pPr eaLnBrk="1" hangingPunct="1">
                <a:lnSpc>
                  <a:spcPct val="130000"/>
                </a:lnSpc>
              </a:pPr>
              <a:r>
                <a:rPr lang="en-US" sz="1100" b="1"/>
                <a:t>  Communications</a:t>
              </a:r>
            </a:p>
            <a:p>
              <a:pPr eaLnBrk="1" hangingPunct="1">
                <a:lnSpc>
                  <a:spcPct val="130000"/>
                </a:lnSpc>
              </a:pPr>
              <a:r>
                <a:rPr lang="en-US" sz="1100" b="1"/>
                <a:t>- Novel algorithms</a:t>
              </a:r>
            </a:p>
          </p:txBody>
        </p:sp>
        <p:sp>
          <p:nvSpPr>
            <p:cNvPr id="38921" name="TextBox 17"/>
            <p:cNvSpPr txBox="1">
              <a:spLocks noChangeArrowheads="1"/>
            </p:cNvSpPr>
            <p:nvPr/>
          </p:nvSpPr>
          <p:spPr bwMode="auto">
            <a:xfrm>
              <a:off x="3275856" y="3501008"/>
              <a:ext cx="2448272" cy="303929"/>
            </a:xfrm>
            <a:prstGeom prst="rect">
              <a:avLst/>
            </a:prstGeom>
            <a:solidFill>
              <a:srgbClr val="BDB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US" sz="1100" b="1"/>
                <a:t>- Algorithms &amp; Machines</a:t>
              </a:r>
            </a:p>
          </p:txBody>
        </p:sp>
        <p:sp>
          <p:nvSpPr>
            <p:cNvPr id="38922" name="TextBox 19"/>
            <p:cNvSpPr txBox="1">
              <a:spLocks noChangeArrowheads="1"/>
            </p:cNvSpPr>
            <p:nvPr/>
          </p:nvSpPr>
          <p:spPr bwMode="auto">
            <a:xfrm>
              <a:off x="5652120" y="4797152"/>
              <a:ext cx="1656184" cy="303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US" sz="1100" b="1"/>
                <a:t>- Access patterns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096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Tiered storage</a:t>
            </a:r>
          </a:p>
        </p:txBody>
      </p:sp>
      <p:sp>
        <p:nvSpPr>
          <p:cNvPr id="7" name="Rectangle 10"/>
          <p:cNvSpPr>
            <a:spLocks noGrp="1" noChangeAspect="1" noChangeArrowheads="1"/>
          </p:cNvSpPr>
          <p:nvPr>
            <p:ph type="body" sz="half" idx="2"/>
          </p:nvPr>
        </p:nvSpPr>
        <p:spPr>
          <a:xfrm>
            <a:off x="395288" y="4900613"/>
            <a:ext cx="8151812" cy="1408112"/>
          </a:xfrm>
        </p:spPr>
        <p:txBody>
          <a:bodyPr/>
          <a:lstStyle/>
          <a:p>
            <a:pPr eaLnBrk="1" hangingPunct="1">
              <a:buClr>
                <a:schemeClr val="tx2"/>
              </a:buClr>
              <a:buFont typeface="Arial"/>
              <a:buChar char="•"/>
              <a:defRPr/>
            </a:pPr>
            <a:r>
              <a:rPr lang="en-US" sz="1800" dirty="0" smtClean="0">
                <a:latin typeface="Verdana" charset="0"/>
                <a:ea typeface="ＭＳ Ｐゴシック" charset="0"/>
                <a:cs typeface="ＭＳ Ｐゴシック" charset="0"/>
              </a:rPr>
              <a:t>Distribute data over several storage media</a:t>
            </a:r>
          </a:p>
          <a:p>
            <a:pPr eaLnBrk="1" hangingPunct="1">
              <a:buClr>
                <a:schemeClr val="tx2"/>
              </a:buClr>
              <a:buFont typeface="Arial"/>
              <a:buChar char="•"/>
              <a:defRPr/>
            </a:pPr>
            <a:r>
              <a:rPr lang="en-US" sz="1800" dirty="0" smtClean="0">
                <a:latin typeface="Verdana" charset="0"/>
                <a:ea typeface="ＭＳ Ｐゴシック" charset="0"/>
                <a:cs typeface="ＭＳ Ｐゴシック" charset="0"/>
              </a:rPr>
              <a:t>Active caching</a:t>
            </a:r>
          </a:p>
          <a:p>
            <a:pPr eaLnBrk="1" hangingPunct="1">
              <a:buClr>
                <a:schemeClr val="tx2"/>
              </a:buClr>
              <a:buFont typeface="Arial"/>
              <a:buChar char="•"/>
              <a:defRPr/>
            </a:pPr>
            <a:r>
              <a:rPr lang="en-US" sz="1800" dirty="0" err="1" smtClean="0">
                <a:latin typeface="Verdana" charset="0"/>
                <a:ea typeface="ＭＳ Ｐゴシック" charset="0"/>
                <a:cs typeface="ＭＳ Ｐゴシック" charset="0"/>
              </a:rPr>
              <a:t>Optimise</a:t>
            </a:r>
            <a:r>
              <a:rPr lang="en-US" sz="1800" dirty="0" smtClean="0">
                <a:latin typeface="Verdana" charset="0"/>
                <a:ea typeface="ＭＳ Ｐゴシック" charset="0"/>
                <a:cs typeface="ＭＳ Ｐゴシック" charset="0"/>
              </a:rPr>
              <a:t> for price and response time</a:t>
            </a:r>
          </a:p>
          <a:p>
            <a:pPr marL="0" indent="0" eaLnBrk="1" hangingPunct="1">
              <a:buClr>
                <a:schemeClr val="tx2"/>
              </a:buClr>
              <a:buFont typeface="Wingdings" charset="0"/>
              <a:buNone/>
              <a:defRPr/>
            </a:pPr>
            <a:endParaRPr lang="en-US" sz="18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9388" y="1484313"/>
            <a:ext cx="8713787" cy="3024187"/>
            <a:chOff x="471488" y="4614863"/>
            <a:chExt cx="4922837" cy="1606550"/>
          </a:xfrm>
        </p:grpSpPr>
        <p:sp>
          <p:nvSpPr>
            <p:cNvPr id="9" name="AutoShape 16"/>
            <p:cNvSpPr>
              <a:spLocks noChangeArrowheads="1"/>
            </p:cNvSpPr>
            <p:nvPr/>
          </p:nvSpPr>
          <p:spPr bwMode="auto">
            <a:xfrm>
              <a:off x="471488" y="4614863"/>
              <a:ext cx="4922837" cy="505156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600" dirty="0">
                  <a:solidFill>
                    <a:srgbClr val="000000"/>
                  </a:solidFill>
                  <a:cs typeface="Arial" charset="0"/>
                </a:rPr>
                <a:t>one global name space</a:t>
              </a:r>
            </a:p>
          </p:txBody>
        </p:sp>
        <p:sp>
          <p:nvSpPr>
            <p:cNvPr id="11" name="AutoShape 28"/>
            <p:cNvSpPr>
              <a:spLocks noChangeArrowheads="1"/>
            </p:cNvSpPr>
            <p:nvPr/>
          </p:nvSpPr>
          <p:spPr bwMode="auto">
            <a:xfrm>
              <a:off x="1483140" y="5496146"/>
              <a:ext cx="437665" cy="412390"/>
            </a:xfrm>
            <a:prstGeom prst="can">
              <a:avLst>
                <a:gd name="adj" fmla="val 25000"/>
              </a:avLst>
            </a:prstGeom>
            <a:solidFill>
              <a:srgbClr val="FF99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80000"/>
                </a:lnSpc>
                <a:spcBef>
                  <a:spcPts val="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700" b="1">
                  <a:solidFill>
                    <a:srgbClr val="000000"/>
                  </a:solidFill>
                  <a:cs typeface="Arial" charset="0"/>
                </a:rPr>
                <a:t>High-end</a:t>
              </a:r>
            </a:p>
            <a:p>
              <a:pPr algn="ctr">
                <a:lnSpc>
                  <a:spcPct val="80000"/>
                </a:lnSpc>
                <a:spcBef>
                  <a:spcPts val="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700" b="1">
                  <a:solidFill>
                    <a:srgbClr val="000000"/>
                  </a:solidFill>
                  <a:cs typeface="Arial" charset="0"/>
                </a:rPr>
                <a:t>disk</a:t>
              </a:r>
            </a:p>
          </p:txBody>
        </p:sp>
        <p:sp>
          <p:nvSpPr>
            <p:cNvPr id="12" name="AutoShape 29"/>
            <p:cNvSpPr>
              <a:spLocks noChangeArrowheads="1"/>
            </p:cNvSpPr>
            <p:nvPr/>
          </p:nvSpPr>
          <p:spPr bwMode="auto">
            <a:xfrm>
              <a:off x="1592557" y="5599033"/>
              <a:ext cx="441253" cy="414077"/>
            </a:xfrm>
            <a:prstGeom prst="can">
              <a:avLst>
                <a:gd name="adj" fmla="val 25000"/>
              </a:avLst>
            </a:prstGeom>
            <a:solidFill>
              <a:srgbClr val="FF99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80000"/>
                </a:lnSpc>
                <a:spcBef>
                  <a:spcPts val="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700" b="1">
                  <a:solidFill>
                    <a:srgbClr val="000000"/>
                  </a:solidFill>
                  <a:cs typeface="Arial" charset="0"/>
                </a:rPr>
                <a:t>High-end</a:t>
              </a:r>
            </a:p>
            <a:p>
              <a:pPr algn="ctr">
                <a:lnSpc>
                  <a:spcPct val="80000"/>
                </a:lnSpc>
                <a:spcBef>
                  <a:spcPts val="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700" b="1">
                  <a:solidFill>
                    <a:srgbClr val="000000"/>
                  </a:solidFill>
                  <a:cs typeface="Arial" charset="0"/>
                </a:rPr>
                <a:t>disk</a:t>
              </a:r>
            </a:p>
          </p:txBody>
        </p:sp>
        <p:sp>
          <p:nvSpPr>
            <p:cNvPr id="13" name="AutoShape 30"/>
            <p:cNvSpPr>
              <a:spLocks noChangeArrowheads="1"/>
            </p:cNvSpPr>
            <p:nvPr/>
          </p:nvSpPr>
          <p:spPr bwMode="auto">
            <a:xfrm>
              <a:off x="1701973" y="5703606"/>
              <a:ext cx="441253" cy="413233"/>
            </a:xfrm>
            <a:prstGeom prst="can">
              <a:avLst>
                <a:gd name="adj" fmla="val 25000"/>
              </a:avLst>
            </a:prstGeom>
            <a:solidFill>
              <a:srgbClr val="FF99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80000"/>
                </a:lnSpc>
                <a:spcBef>
                  <a:spcPts val="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700" b="1">
                  <a:solidFill>
                    <a:srgbClr val="000000"/>
                  </a:solidFill>
                  <a:cs typeface="Arial" charset="0"/>
                </a:rPr>
                <a:t>High-end</a:t>
              </a:r>
            </a:p>
            <a:p>
              <a:pPr algn="ctr">
                <a:lnSpc>
                  <a:spcPct val="80000"/>
                </a:lnSpc>
                <a:spcBef>
                  <a:spcPts val="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700" b="1">
                  <a:solidFill>
                    <a:srgbClr val="000000"/>
                  </a:solidFill>
                  <a:cs typeface="Arial" charset="0"/>
                </a:rPr>
                <a:t>disk</a:t>
              </a:r>
            </a:p>
          </p:txBody>
        </p:sp>
        <p:sp>
          <p:nvSpPr>
            <p:cNvPr id="14" name="AutoShape 31"/>
            <p:cNvSpPr>
              <a:spLocks noChangeArrowheads="1"/>
            </p:cNvSpPr>
            <p:nvPr/>
          </p:nvSpPr>
          <p:spPr bwMode="auto">
            <a:xfrm>
              <a:off x="1814080" y="5807337"/>
              <a:ext cx="440356" cy="414076"/>
            </a:xfrm>
            <a:prstGeom prst="can">
              <a:avLst>
                <a:gd name="adj" fmla="val 25000"/>
              </a:avLst>
            </a:prstGeom>
            <a:solidFill>
              <a:srgbClr val="FF99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80000"/>
                </a:lnSpc>
                <a:spcBef>
                  <a:spcPts val="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050" b="1" dirty="0">
                  <a:solidFill>
                    <a:srgbClr val="000000"/>
                  </a:solidFill>
                  <a:cs typeface="Arial" charset="0"/>
                </a:rPr>
                <a:t>High-end</a:t>
              </a:r>
            </a:p>
            <a:p>
              <a:pPr algn="ctr">
                <a:lnSpc>
                  <a:spcPct val="80000"/>
                </a:lnSpc>
                <a:spcBef>
                  <a:spcPts val="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050" b="1" dirty="0">
                  <a:solidFill>
                    <a:srgbClr val="000000"/>
                  </a:solidFill>
                  <a:cs typeface="Arial" charset="0"/>
                </a:rPr>
                <a:t>disk</a:t>
              </a:r>
            </a:p>
          </p:txBody>
        </p:sp>
        <p:sp>
          <p:nvSpPr>
            <p:cNvPr id="15" name="AutoShape 32"/>
            <p:cNvSpPr>
              <a:spLocks noChangeArrowheads="1"/>
            </p:cNvSpPr>
            <p:nvPr/>
          </p:nvSpPr>
          <p:spPr bwMode="auto">
            <a:xfrm>
              <a:off x="2430219" y="5508796"/>
              <a:ext cx="661879" cy="568407"/>
            </a:xfrm>
            <a:prstGeom prst="can">
              <a:avLst>
                <a:gd name="adj" fmla="val 25000"/>
              </a:avLst>
            </a:prstGeom>
            <a:solidFill>
              <a:srgbClr val="FFCC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80000"/>
                </a:lnSpc>
                <a:spcBef>
                  <a:spcPts val="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700" b="1">
                  <a:solidFill>
                    <a:srgbClr val="000000"/>
                  </a:solidFill>
                  <a:cs typeface="Arial" charset="0"/>
                </a:rPr>
                <a:t>High-end</a:t>
              </a:r>
            </a:p>
            <a:p>
              <a:pPr algn="ctr">
                <a:lnSpc>
                  <a:spcPct val="80000"/>
                </a:lnSpc>
                <a:spcBef>
                  <a:spcPts val="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700" b="1">
                  <a:solidFill>
                    <a:srgbClr val="000000"/>
                  </a:solidFill>
                  <a:cs typeface="Arial" charset="0"/>
                </a:rPr>
                <a:t>disk</a:t>
              </a:r>
            </a:p>
          </p:txBody>
        </p:sp>
        <p:sp>
          <p:nvSpPr>
            <p:cNvPr id="16" name="AutoShape 33"/>
            <p:cNvSpPr>
              <a:spLocks noChangeArrowheads="1"/>
            </p:cNvSpPr>
            <p:nvPr/>
          </p:nvSpPr>
          <p:spPr bwMode="auto">
            <a:xfrm>
              <a:off x="2543223" y="5611683"/>
              <a:ext cx="660085" cy="570093"/>
            </a:xfrm>
            <a:prstGeom prst="can">
              <a:avLst>
                <a:gd name="adj" fmla="val 25000"/>
              </a:avLst>
            </a:prstGeom>
            <a:solidFill>
              <a:srgbClr val="FFCC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80000"/>
                </a:lnSpc>
                <a:spcBef>
                  <a:spcPts val="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000" b="1" dirty="0">
                  <a:solidFill>
                    <a:srgbClr val="000000"/>
                  </a:solidFill>
                  <a:cs typeface="Arial" charset="0"/>
                </a:rPr>
                <a:t>Low-end</a:t>
              </a:r>
            </a:p>
            <a:p>
              <a:pPr algn="ctr">
                <a:lnSpc>
                  <a:spcPct val="80000"/>
                </a:lnSpc>
                <a:spcBef>
                  <a:spcPts val="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000" b="1" dirty="0">
                  <a:solidFill>
                    <a:srgbClr val="000000"/>
                  </a:solidFill>
                  <a:cs typeface="Arial" charset="0"/>
                </a:rPr>
                <a:t>disk</a:t>
              </a:r>
            </a:p>
          </p:txBody>
        </p:sp>
        <p:sp>
          <p:nvSpPr>
            <p:cNvPr id="18" name="Line 35"/>
            <p:cNvSpPr>
              <a:spLocks noChangeShapeType="1"/>
            </p:cNvSpPr>
            <p:nvPr/>
          </p:nvSpPr>
          <p:spPr bwMode="auto">
            <a:xfrm>
              <a:off x="1701973" y="5120019"/>
              <a:ext cx="0" cy="42504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6"/>
            <p:cNvSpPr>
              <a:spLocks noChangeShapeType="1"/>
            </p:cNvSpPr>
            <p:nvPr/>
          </p:nvSpPr>
          <p:spPr bwMode="auto">
            <a:xfrm>
              <a:off x="1814080" y="5120019"/>
              <a:ext cx="0" cy="52961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37"/>
            <p:cNvSpPr>
              <a:spLocks noChangeShapeType="1"/>
            </p:cNvSpPr>
            <p:nvPr/>
          </p:nvSpPr>
          <p:spPr bwMode="auto">
            <a:xfrm flipH="1">
              <a:off x="1925290" y="5120019"/>
              <a:ext cx="1794" cy="63165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Line 38"/>
            <p:cNvSpPr>
              <a:spLocks noChangeShapeType="1"/>
            </p:cNvSpPr>
            <p:nvPr/>
          </p:nvSpPr>
          <p:spPr bwMode="auto">
            <a:xfrm flipH="1">
              <a:off x="2035603" y="5120019"/>
              <a:ext cx="897" cy="7345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9"/>
            <p:cNvSpPr>
              <a:spLocks noChangeShapeType="1"/>
            </p:cNvSpPr>
            <p:nvPr/>
          </p:nvSpPr>
          <p:spPr bwMode="auto">
            <a:xfrm flipH="1">
              <a:off x="2763849" y="5120019"/>
              <a:ext cx="0" cy="43769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Line 40"/>
            <p:cNvSpPr>
              <a:spLocks noChangeShapeType="1"/>
            </p:cNvSpPr>
            <p:nvPr/>
          </p:nvSpPr>
          <p:spPr bwMode="auto">
            <a:xfrm>
              <a:off x="2876853" y="5120019"/>
              <a:ext cx="0" cy="52961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Line 41"/>
            <p:cNvSpPr>
              <a:spLocks noChangeShapeType="1"/>
            </p:cNvSpPr>
            <p:nvPr/>
          </p:nvSpPr>
          <p:spPr bwMode="auto">
            <a:xfrm flipH="1">
              <a:off x="985386" y="5120019"/>
              <a:ext cx="5381" cy="53889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Line 42"/>
            <p:cNvSpPr>
              <a:spLocks noChangeShapeType="1"/>
            </p:cNvSpPr>
            <p:nvPr/>
          </p:nvSpPr>
          <p:spPr bwMode="auto">
            <a:xfrm>
              <a:off x="4396126" y="5122550"/>
              <a:ext cx="13453" cy="53636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AutoShape 34"/>
            <p:cNvSpPr>
              <a:spLocks noChangeArrowheads="1"/>
            </p:cNvSpPr>
            <p:nvPr/>
          </p:nvSpPr>
          <p:spPr bwMode="auto">
            <a:xfrm>
              <a:off x="687630" y="5636983"/>
              <a:ext cx="606274" cy="517807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000" b="1" dirty="0">
                  <a:solidFill>
                    <a:srgbClr val="000000"/>
                  </a:solidFill>
                  <a:cs typeface="Arial" charset="0"/>
                </a:rPr>
                <a:t>SSD</a:t>
              </a:r>
            </a:p>
          </p:txBody>
        </p:sp>
        <p:sp>
          <p:nvSpPr>
            <p:cNvPr id="8" name="AutoShape 15"/>
            <p:cNvSpPr>
              <a:spLocks noChangeArrowheads="1"/>
            </p:cNvSpPr>
            <p:nvPr/>
          </p:nvSpPr>
          <p:spPr bwMode="auto">
            <a:xfrm>
              <a:off x="3460706" y="5604093"/>
              <a:ext cx="1933619" cy="555757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US" sz="800" b="1">
                <a:solidFill>
                  <a:srgbClr val="FFFFFF"/>
                </a:solidFill>
                <a:cs typeface="Arial" charset="0"/>
              </a:endParaRP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US" sz="800" b="1">
                <a:solidFill>
                  <a:srgbClr val="FFFFFF"/>
                </a:solidFill>
                <a:cs typeface="Arial" charset="0"/>
              </a:endParaRP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800" b="1">
                  <a:solidFill>
                    <a:srgbClr val="000000"/>
                  </a:solidFill>
                  <a:cs typeface="Arial" charset="0"/>
                </a:rPr>
                <a:t>Tape drive and library</a:t>
              </a:r>
            </a:p>
          </p:txBody>
        </p:sp>
        <p:pic>
          <p:nvPicPr>
            <p:cNvPr id="10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616" y="5651320"/>
              <a:ext cx="1220620" cy="219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216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950" y="1196975"/>
            <a:ext cx="8567738" cy="3600450"/>
            <a:chOff x="107504" y="1196752"/>
            <a:chExt cx="8568952" cy="3600400"/>
          </a:xfrm>
        </p:grpSpPr>
        <p:sp>
          <p:nvSpPr>
            <p:cNvPr id="69" name="Line 6"/>
            <p:cNvSpPr>
              <a:spLocks noChangeShapeType="1"/>
            </p:cNvSpPr>
            <p:nvPr/>
          </p:nvSpPr>
          <p:spPr bwMode="auto">
            <a:xfrm>
              <a:off x="1523755" y="2358786"/>
              <a:ext cx="620801" cy="3175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Line 8"/>
            <p:cNvSpPr>
              <a:spLocks noChangeShapeType="1"/>
            </p:cNvSpPr>
            <p:nvPr/>
          </p:nvSpPr>
          <p:spPr bwMode="auto">
            <a:xfrm>
              <a:off x="5915402" y="2333386"/>
              <a:ext cx="623976" cy="1588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Line 13"/>
            <p:cNvSpPr>
              <a:spLocks noChangeShapeType="1"/>
            </p:cNvSpPr>
            <p:nvPr/>
          </p:nvSpPr>
          <p:spPr bwMode="auto">
            <a:xfrm>
              <a:off x="2768531" y="1711095"/>
              <a:ext cx="0" cy="32702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Line 14"/>
            <p:cNvSpPr>
              <a:spLocks noChangeShapeType="1"/>
            </p:cNvSpPr>
            <p:nvPr/>
          </p:nvSpPr>
          <p:spPr bwMode="auto">
            <a:xfrm>
              <a:off x="5251733" y="1711095"/>
              <a:ext cx="3175" cy="32702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Text Box 15"/>
            <p:cNvSpPr txBox="1">
              <a:spLocks noChangeArrowheads="1"/>
            </p:cNvSpPr>
            <p:nvPr/>
          </p:nvSpPr>
          <p:spPr bwMode="auto">
            <a:xfrm>
              <a:off x="107504" y="2076215"/>
              <a:ext cx="1600427" cy="566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16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19970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4542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29114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3686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ts val="875"/>
                </a:spcBef>
                <a:defRPr/>
              </a:pPr>
              <a:r>
                <a:rPr lang="en-US" sz="1400" smtClean="0">
                  <a:solidFill>
                    <a:srgbClr val="000000"/>
                  </a:solidFill>
                  <a:cs typeface="DejaVu Sans" charset="0"/>
                </a:rPr>
                <a:t>Data access patterns</a:t>
              </a:r>
            </a:p>
          </p:txBody>
        </p:sp>
        <p:sp>
          <p:nvSpPr>
            <p:cNvPr id="74" name="Text Box 16"/>
            <p:cNvSpPr txBox="1">
              <a:spLocks noChangeArrowheads="1"/>
            </p:cNvSpPr>
            <p:nvPr/>
          </p:nvSpPr>
          <p:spPr bwMode="auto">
            <a:xfrm>
              <a:off x="1865116" y="1196752"/>
              <a:ext cx="1805243" cy="565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16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19970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4542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29114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3686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ts val="875"/>
                </a:spcBef>
                <a:defRPr/>
              </a:pPr>
              <a:r>
                <a:rPr lang="en-US" sz="1400" smtClean="0">
                  <a:solidFill>
                    <a:srgbClr val="000000"/>
                  </a:solidFill>
                  <a:cs typeface="DejaVu Sans" charset="0"/>
                </a:rPr>
                <a:t>Device characteristics</a:t>
              </a:r>
            </a:p>
          </p:txBody>
        </p: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4576950" y="1369788"/>
              <a:ext cx="1346391" cy="333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16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19970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4542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29114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3686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ts val="875"/>
                </a:spcBef>
                <a:defRPr/>
              </a:pPr>
              <a:r>
                <a:rPr lang="en-US" sz="1400" smtClean="0">
                  <a:solidFill>
                    <a:srgbClr val="000000"/>
                  </a:solidFill>
                  <a:cs typeface="DejaVu Sans" charset="0"/>
                </a:rPr>
                <a:t>Cost budget</a:t>
              </a:r>
            </a:p>
          </p:txBody>
        </p:sp>
        <p:sp>
          <p:nvSpPr>
            <p:cNvPr id="76" name="AutoShape 24"/>
            <p:cNvSpPr>
              <a:spLocks noChangeArrowheads="1"/>
            </p:cNvSpPr>
            <p:nvPr/>
          </p:nvSpPr>
          <p:spPr bwMode="auto">
            <a:xfrm>
              <a:off x="2141380" y="2096852"/>
              <a:ext cx="3842294" cy="2700300"/>
            </a:xfrm>
            <a:prstGeom prst="roundRect">
              <a:avLst>
                <a:gd name="adj" fmla="val 60"/>
              </a:avLst>
            </a:prstGeom>
            <a:solidFill>
              <a:srgbClr val="000000"/>
            </a:solidFill>
            <a:ln w="216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defRPr/>
              </a:pPr>
              <a:endParaRPr lang="en-US"/>
            </a:p>
          </p:txBody>
        </p:sp>
        <p:sp>
          <p:nvSpPr>
            <p:cNvPr id="77" name="Text Box 26"/>
            <p:cNvSpPr txBox="1">
              <a:spLocks noChangeArrowheads="1"/>
            </p:cNvSpPr>
            <p:nvPr/>
          </p:nvSpPr>
          <p:spPr bwMode="auto">
            <a:xfrm>
              <a:off x="6607650" y="2723906"/>
              <a:ext cx="1973543" cy="52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16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19970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4542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29114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3686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875"/>
                </a:spcBef>
                <a:defRPr/>
              </a:pPr>
              <a:r>
                <a:rPr lang="en-US" sz="1400" smtClean="0">
                  <a:solidFill>
                    <a:srgbClr val="009900"/>
                  </a:solidFill>
                  <a:cs typeface="DejaVu Sans" charset="0"/>
                </a:rPr>
                <a:t>Optimized data unit to tier placement</a:t>
              </a:r>
            </a:p>
          </p:txBody>
        </p:sp>
        <p:sp>
          <p:nvSpPr>
            <p:cNvPr id="78" name="Text Box 27"/>
            <p:cNvSpPr txBox="1">
              <a:spLocks noChangeArrowheads="1"/>
            </p:cNvSpPr>
            <p:nvPr/>
          </p:nvSpPr>
          <p:spPr bwMode="auto">
            <a:xfrm>
              <a:off x="6587010" y="2128602"/>
              <a:ext cx="2089446" cy="52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16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19970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4542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29114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3686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875"/>
                </a:spcBef>
                <a:defRPr/>
              </a:pPr>
              <a:r>
                <a:rPr lang="en-US" sz="1400" smtClean="0">
                  <a:solidFill>
                    <a:srgbClr val="F04E37"/>
                  </a:solidFill>
                  <a:cs typeface="DejaVu Sans" charset="0"/>
                </a:rPr>
                <a:t>Optimized number of devices in each tier </a:t>
              </a:r>
            </a:p>
          </p:txBody>
        </p:sp>
        <p:sp>
          <p:nvSpPr>
            <p:cNvPr id="79" name="Text Box 28"/>
            <p:cNvSpPr txBox="1">
              <a:spLocks noChangeArrowheads="1"/>
            </p:cNvSpPr>
            <p:nvPr/>
          </p:nvSpPr>
          <p:spPr bwMode="auto">
            <a:xfrm>
              <a:off x="6612414" y="3431921"/>
              <a:ext cx="1473409" cy="739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16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19970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4542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29114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368675" indent="-1635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875"/>
                </a:spcBef>
                <a:defRPr/>
              </a:pPr>
              <a:r>
                <a:rPr lang="en-US" sz="1400" smtClean="0">
                  <a:solidFill>
                    <a:srgbClr val="0099FF"/>
                  </a:solidFill>
                  <a:cs typeface="DejaVu Sans" charset="0"/>
                </a:rPr>
                <a:t>Estimated</a:t>
              </a:r>
              <a:br>
                <a:rPr lang="en-US" sz="1400" smtClean="0">
                  <a:solidFill>
                    <a:srgbClr val="0099FF"/>
                  </a:solidFill>
                  <a:cs typeface="DejaVu Sans" charset="0"/>
                </a:rPr>
              </a:br>
              <a:r>
                <a:rPr lang="en-US" sz="1400" smtClean="0">
                  <a:solidFill>
                    <a:srgbClr val="0099FF"/>
                  </a:solidFill>
                  <a:cs typeface="DejaVu Sans" charset="0"/>
                </a:rPr>
                <a:t>(optimized) performance</a:t>
              </a:r>
            </a:p>
          </p:txBody>
        </p:sp>
        <p:sp>
          <p:nvSpPr>
            <p:cNvPr id="80" name="Line 8"/>
            <p:cNvSpPr>
              <a:spLocks noChangeShapeType="1"/>
            </p:cNvSpPr>
            <p:nvPr/>
          </p:nvSpPr>
          <p:spPr bwMode="auto">
            <a:xfrm>
              <a:off x="5915402" y="2996952"/>
              <a:ext cx="623976" cy="1588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Line 8"/>
            <p:cNvSpPr>
              <a:spLocks noChangeShapeType="1"/>
            </p:cNvSpPr>
            <p:nvPr/>
          </p:nvSpPr>
          <p:spPr bwMode="auto">
            <a:xfrm>
              <a:off x="5915402" y="3789104"/>
              <a:ext cx="623976" cy="1587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0967" name="TextBox 3"/>
          <p:cNvSpPr txBox="1">
            <a:spLocks noChangeArrowheads="1"/>
          </p:cNvSpPr>
          <p:nvPr/>
        </p:nvSpPr>
        <p:spPr bwMode="auto">
          <a:xfrm>
            <a:off x="6084888" y="4508500"/>
            <a:ext cx="2949575" cy="2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100" dirty="0"/>
              <a:t>Source: "IBM Research"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1412776"/>
            <a:ext cx="8136904" cy="451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LOFAR currently produces, using European wide networks, and stores petabytes of data per year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This data is stored in a geographically distributed archive for a worldwide community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SKA offers a challenging environment for research in compute, storage and networking technology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research done in the DOME project yields valuable input to these technological challenges	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Acknowledgements</a:t>
            </a:r>
          </a:p>
        </p:txBody>
      </p:sp>
      <p:sp>
        <p:nvSpPr>
          <p:cNvPr id="45058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1600" b="1">
                <a:latin typeface="Verdana" charset="0"/>
                <a:ea typeface="ＭＳ Ｐゴシック" charset="0"/>
                <a:cs typeface="ＭＳ Ｐゴシック" charset="0"/>
              </a:rPr>
              <a:t>DOME project: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Verdana" charset="0"/>
                <a:ea typeface="ＭＳ Ｐゴシック" charset="0"/>
                <a:cs typeface="ＭＳ Ｐゴシック" charset="0"/>
              </a:rPr>
              <a:t>IBM) Slavisa Sarafijanovic, Yusik Kim, Vinodh Venkatesan, Ilias Iliadis, Jens Jelitto</a:t>
            </a:r>
          </a:p>
          <a:p>
            <a:pPr>
              <a:buFont typeface="Wingdings" charset="0"/>
              <a:buNone/>
            </a:pPr>
            <a:r>
              <a:rPr lang="en-US" sz="1600" b="1">
                <a:latin typeface="Verdana" charset="0"/>
                <a:ea typeface="ＭＳ Ｐゴシック" charset="0"/>
                <a:cs typeface="ＭＳ Ｐゴシック" charset="0"/>
              </a:rPr>
              <a:t>LOFAR Material: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Verdana" charset="0"/>
                <a:ea typeface="ＭＳ Ｐゴシック" charset="0"/>
                <a:cs typeface="ＭＳ Ｐゴシック" charset="0"/>
              </a:rPr>
              <a:t>Michael Wise, Michiel van Haarlem, Klaas Stuurwold, Marco de Vos, Andre Gunst and the LOFAR team</a:t>
            </a:r>
          </a:p>
          <a:p>
            <a:pPr>
              <a:buFont typeface="Wingdings" charset="0"/>
              <a:buNone/>
            </a:pPr>
            <a:r>
              <a:rPr lang="en-US" sz="1600" b="1">
                <a:latin typeface="Verdana" charset="0"/>
                <a:ea typeface="ＭＳ Ｐゴシック" charset="0"/>
                <a:cs typeface="ＭＳ Ｐゴシック" charset="0"/>
              </a:rPr>
              <a:t>LTA contributors: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Verdana" charset="0"/>
                <a:ea typeface="ＭＳ Ｐゴシック" charset="0"/>
                <a:cs typeface="ＭＳ Ｐゴシック" charset="0"/>
              </a:rPr>
              <a:t>ASTRON) Hanno Holties, Adriaan Renting, Marcel Loose, Ger van Diepen, Nico Vermaas, Wouter Klijn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Verdana" charset="0"/>
                <a:ea typeface="ＭＳ Ｐゴシック" charset="0"/>
                <a:cs typeface="ＭＳ Ｐゴシック" charset="0"/>
              </a:rPr>
              <a:t>SURFnet) Peter Hinrich, Hans Trompert, Sadi Kocak</a:t>
            </a:r>
          </a:p>
          <a:p>
            <a:pPr>
              <a:buFont typeface="Wingdings" charset="0"/>
              <a:buNone/>
            </a:pPr>
            <a:endParaRPr lang="en-US" sz="16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1600" b="1" dirty="0">
                <a:latin typeface="Verdana" charset="0"/>
                <a:ea typeface="ＭＳ Ｐゴシック" charset="0"/>
                <a:cs typeface="ＭＳ Ｐゴシック" charset="0"/>
              </a:rPr>
              <a:t>LTA contributors (cont’d):</a:t>
            </a:r>
          </a:p>
          <a:p>
            <a:pPr>
              <a:buFont typeface="Wingdings" charset="0"/>
              <a:buNone/>
            </a:pP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RUG)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Fokke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Dijkstra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Willem-Jan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Vriend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Bob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Dröge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Danny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Boxhoorn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Andrey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Belikov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Remco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 Rohde</a:t>
            </a:r>
          </a:p>
          <a:p>
            <a:pPr>
              <a:buFont typeface="Wingdings" charset="0"/>
              <a:buNone/>
            </a:pP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SARA)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Coen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Schrijvers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Ron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Trompert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Markus van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Dijk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Sander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Boele</a:t>
            </a: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NIKHEF) Dennis van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Dok</a:t>
            </a: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FZJ) Cristina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Manzano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Otto </a:t>
            </a:r>
            <a:r>
              <a:rPr lang="en-US" sz="1600" dirty="0" err="1" smtClean="0">
                <a:latin typeface="Verdana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1600" dirty="0" err="1" smtClean="0">
                <a:latin typeface="Verdana" charset="0"/>
                <a:ea typeface="ＭＳ Ｐゴシック" charset="0"/>
                <a:cs typeface="ＭＳ Ｐゴシック" charset="0"/>
              </a:rPr>
              <a:t>ü</a:t>
            </a:r>
            <a:r>
              <a:rPr lang="en-US" sz="1600" dirty="0" err="1" smtClean="0">
                <a:latin typeface="Verdana" charset="0"/>
                <a:ea typeface="ＭＳ Ｐゴシック" charset="0"/>
                <a:cs typeface="ＭＳ Ｐゴシック" charset="0"/>
              </a:rPr>
              <a:t>chner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, Stefan </a:t>
            </a:r>
            <a:r>
              <a:rPr lang="en-US" sz="1600" dirty="0" err="1" smtClean="0">
                <a:latin typeface="Verdana" charset="0"/>
                <a:ea typeface="ＭＳ Ｐゴシック" charset="0"/>
                <a:cs typeface="ＭＳ Ｐゴシック" charset="0"/>
              </a:rPr>
              <a:t>Fr</a:t>
            </a:r>
            <a:r>
              <a:rPr lang="en-US" sz="1600" dirty="0" err="1" smtClean="0">
                <a:latin typeface="Verdana" charset="0"/>
                <a:ea typeface="ＭＳ Ｐゴシック" charset="0"/>
                <a:cs typeface="ＭＳ Ｐゴシック" charset="0"/>
              </a:rPr>
              <a:t>öhlich</a:t>
            </a: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Bielefeld) </a:t>
            </a:r>
            <a:r>
              <a:rPr lang="en-US" sz="1600" dirty="0" err="1" smtClean="0">
                <a:latin typeface="Verdana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1600" dirty="0" err="1" smtClean="0">
                <a:latin typeface="Verdana" charset="0"/>
                <a:ea typeface="ＭＳ Ｐゴシック" charset="0"/>
                <a:cs typeface="ＭＳ Ｐゴシック" charset="0"/>
              </a:rPr>
              <a:t>örn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 smtClean="0">
                <a:latin typeface="Verdana" charset="0"/>
                <a:ea typeface="ＭＳ Ｐゴシック" charset="0"/>
                <a:cs typeface="ＭＳ Ｐゴシック" charset="0"/>
              </a:rPr>
              <a:t>Künsemöller</a:t>
            </a: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D1694B7-9499-AB42-A530-FA6A53176413}" type="slidenum">
              <a:rPr lang="en-US" sz="1000">
                <a:solidFill>
                  <a:schemeClr val="bg1"/>
                </a:solidFill>
              </a:rPr>
              <a:pPr/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253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LOFAR introduction</a:t>
            </a:r>
          </a:p>
        </p:txBody>
      </p:sp>
      <p:sp>
        <p:nvSpPr>
          <p:cNvPr id="22532" name="Rectangle 14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 typeface="Wingdings" charset="0"/>
              <a:buNone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5651500" y="1628775"/>
            <a:ext cx="34925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2"/>
                </a:solidFill>
              </a:rPr>
              <a:t>46 Stations</a:t>
            </a:r>
          </a:p>
          <a:p>
            <a:pPr eaLnBrk="1" hangingPunct="1"/>
            <a:r>
              <a:rPr lang="en-US" sz="1800">
                <a:solidFill>
                  <a:schemeClr val="tx2"/>
                </a:solidFill>
              </a:rPr>
              <a:t>73344 Antennas</a:t>
            </a:r>
          </a:p>
          <a:p>
            <a:pPr eaLnBrk="1" hangingPunct="1"/>
            <a:r>
              <a:rPr lang="en-US" sz="1800">
                <a:solidFill>
                  <a:schemeClr val="tx2"/>
                </a:solidFill>
              </a:rPr>
              <a:t>5 ns sample rate</a:t>
            </a:r>
          </a:p>
          <a:p>
            <a:pPr eaLnBrk="1" hangingPunct="1"/>
            <a:r>
              <a:rPr lang="en-US" sz="1800">
                <a:solidFill>
                  <a:schemeClr val="tx2"/>
                </a:solidFill>
              </a:rPr>
              <a:t>30-80/120-250 Mhz</a:t>
            </a:r>
          </a:p>
          <a:p>
            <a:pPr eaLnBrk="1" hangingPunct="1"/>
            <a:r>
              <a:rPr lang="en-US" sz="1800">
                <a:solidFill>
                  <a:schemeClr val="tx2"/>
                </a:solidFill>
              </a:rPr>
              <a:t>128k frequency channels</a:t>
            </a:r>
          </a:p>
          <a:p>
            <a:pPr eaLnBrk="1" hangingPunct="1"/>
            <a:r>
              <a:rPr lang="en-US" sz="1800">
                <a:solidFill>
                  <a:schemeClr val="tx2"/>
                </a:solidFill>
              </a:rPr>
              <a:t>200 sim. directions</a:t>
            </a:r>
          </a:p>
        </p:txBody>
      </p:sp>
      <p:pic>
        <p:nvPicPr>
          <p:cNvPr id="22534" name="Picture 6" descr="Screen shot 2011-11-02 at 14.05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8313737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lofar_onsala_201107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50403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LOFAR science</a:t>
            </a:r>
          </a:p>
        </p:txBody>
      </p:sp>
      <p:sp>
        <p:nvSpPr>
          <p:cNvPr id="2457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500" y="1254125"/>
            <a:ext cx="4464050" cy="5991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Wide range of science applications</a:t>
            </a:r>
          </a:p>
          <a:p>
            <a:pPr>
              <a:defRPr/>
            </a:pP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Epoch of </a:t>
            </a:r>
            <a:r>
              <a:rPr lang="en-US" sz="2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Reionization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Galaxies, AGNs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Low frequency sky survey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Pulsars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Transients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Interstellar medium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The Sun, Moon, Planets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Cosmic Rays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Ionosphere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Lightning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Earthquakes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Etc.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4581" name="Picture 6" descr="lof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44600"/>
            <a:ext cx="2117725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60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LOFAR introduction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165100" y="1557338"/>
            <a:ext cx="1944688" cy="4751387"/>
          </a:xfrm>
          <a:prstGeom prst="rect">
            <a:avLst/>
          </a:prstGeom>
          <a:solidFill>
            <a:srgbClr val="1020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2470150" y="1557338"/>
            <a:ext cx="1943100" cy="4751387"/>
          </a:xfrm>
          <a:prstGeom prst="rect">
            <a:avLst/>
          </a:prstGeom>
          <a:solidFill>
            <a:srgbClr val="1020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4773613" y="1557338"/>
            <a:ext cx="1944687" cy="4751387"/>
          </a:xfrm>
          <a:prstGeom prst="rect">
            <a:avLst/>
          </a:prstGeom>
          <a:solidFill>
            <a:srgbClr val="1020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7005638" y="1557338"/>
            <a:ext cx="1944687" cy="4751387"/>
          </a:xfrm>
          <a:prstGeom prst="rect">
            <a:avLst/>
          </a:prstGeom>
          <a:solidFill>
            <a:srgbClr val="1020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8" name="TextBox 10"/>
          <p:cNvSpPr txBox="1">
            <a:spLocks noChangeArrowheads="1"/>
          </p:cNvSpPr>
          <p:nvPr/>
        </p:nvSpPr>
        <p:spPr bwMode="auto">
          <a:xfrm>
            <a:off x="250825" y="1628775"/>
            <a:ext cx="17287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Antennas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/Stations</a:t>
            </a:r>
          </a:p>
        </p:txBody>
      </p:sp>
      <p:pic>
        <p:nvPicPr>
          <p:cNvPr id="25609" name="Picture 11" descr="fig2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3"/>
          <a:stretch>
            <a:fillRect/>
          </a:stretch>
        </p:blipFill>
        <p:spPr bwMode="auto">
          <a:xfrm>
            <a:off x="309563" y="2924175"/>
            <a:ext cx="16414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2" descr="target_storag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701382" y="3140868"/>
            <a:ext cx="20891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3" descr="target_taperobot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946901" y="3198812"/>
            <a:ext cx="20891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ight Arrow 15"/>
          <p:cNvSpPr/>
          <p:nvPr/>
        </p:nvSpPr>
        <p:spPr bwMode="auto">
          <a:xfrm>
            <a:off x="1476375" y="5300663"/>
            <a:ext cx="1727200" cy="86518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Verdana" pitchFamily="1" charset="0"/>
              <a:ea typeface="ＭＳ Ｐゴシック" pitchFamily="1" charset="-128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6156325" y="5300663"/>
            <a:ext cx="1728788" cy="86518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Verdana" pitchFamily="1" charset="0"/>
              <a:ea typeface="ＭＳ Ｐゴシック" pitchFamily="1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3708400" y="5300663"/>
            <a:ext cx="1943100" cy="86518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Verdana" pitchFamily="1" charset="0"/>
              <a:ea typeface="ＭＳ Ｐゴシック" pitchFamily="1" charset="-128"/>
            </a:endParaRPr>
          </a:p>
        </p:txBody>
      </p:sp>
      <p:sp>
        <p:nvSpPr>
          <p:cNvPr id="25615" name="TextBox 18"/>
          <p:cNvSpPr txBox="1">
            <a:spLocks noChangeArrowheads="1"/>
          </p:cNvSpPr>
          <p:nvPr/>
        </p:nvSpPr>
        <p:spPr bwMode="auto">
          <a:xfrm>
            <a:off x="2555875" y="1628775"/>
            <a:ext cx="17922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Realtime system</a:t>
            </a:r>
          </a:p>
        </p:txBody>
      </p:sp>
      <p:sp>
        <p:nvSpPr>
          <p:cNvPr id="25616" name="TextBox 19"/>
          <p:cNvSpPr txBox="1">
            <a:spLocks noChangeArrowheads="1"/>
          </p:cNvSpPr>
          <p:nvPr/>
        </p:nvSpPr>
        <p:spPr bwMode="auto">
          <a:xfrm>
            <a:off x="4859338" y="1628775"/>
            <a:ext cx="18557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Offline processing</a:t>
            </a:r>
          </a:p>
        </p:txBody>
      </p:sp>
      <p:sp>
        <p:nvSpPr>
          <p:cNvPr id="25617" name="TextBox 20"/>
          <p:cNvSpPr txBox="1">
            <a:spLocks noChangeArrowheads="1"/>
          </p:cNvSpPr>
          <p:nvPr/>
        </p:nvSpPr>
        <p:spPr bwMode="auto">
          <a:xfrm>
            <a:off x="6948488" y="1628775"/>
            <a:ext cx="2084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Long Term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Archive</a:t>
            </a:r>
          </a:p>
        </p:txBody>
      </p:sp>
      <p:sp>
        <p:nvSpPr>
          <p:cNvPr id="25618" name="TextBox 21"/>
          <p:cNvSpPr txBox="1">
            <a:spLocks noChangeArrowheads="1"/>
          </p:cNvSpPr>
          <p:nvPr/>
        </p:nvSpPr>
        <p:spPr bwMode="auto">
          <a:xfrm>
            <a:off x="3708400" y="5516563"/>
            <a:ext cx="2006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200 Gbit/s</a:t>
            </a:r>
          </a:p>
        </p:txBody>
      </p:sp>
      <p:sp>
        <p:nvSpPr>
          <p:cNvPr id="25619" name="TextBox 22"/>
          <p:cNvSpPr txBox="1">
            <a:spLocks noChangeArrowheads="1"/>
          </p:cNvSpPr>
          <p:nvPr/>
        </p:nvSpPr>
        <p:spPr bwMode="auto">
          <a:xfrm>
            <a:off x="6156325" y="5516563"/>
            <a:ext cx="163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2 Gbit/s</a:t>
            </a:r>
          </a:p>
        </p:txBody>
      </p:sp>
      <p:sp>
        <p:nvSpPr>
          <p:cNvPr id="25620" name="TextBox 23"/>
          <p:cNvSpPr txBox="1">
            <a:spLocks noChangeArrowheads="1"/>
          </p:cNvSpPr>
          <p:nvPr/>
        </p:nvSpPr>
        <p:spPr bwMode="auto">
          <a:xfrm>
            <a:off x="1476375" y="5516563"/>
            <a:ext cx="1582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10 Tbit/s</a:t>
            </a:r>
          </a:p>
        </p:txBody>
      </p:sp>
      <p:pic>
        <p:nvPicPr>
          <p:cNvPr id="25621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/>
          <a:stretch>
            <a:fillRect/>
          </a:stretch>
        </p:blipFill>
        <p:spPr bwMode="auto">
          <a:xfrm rot="5400000">
            <a:off x="2386013" y="3111500"/>
            <a:ext cx="208597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LOFAR Stations</a:t>
            </a:r>
          </a:p>
        </p:txBody>
      </p:sp>
      <p:pic>
        <p:nvPicPr>
          <p:cNvPr id="6" name="Picture 5" descr="LOFAR map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340768"/>
            <a:ext cx="7128792" cy="5346594"/>
          </a:xfrm>
          <a:prstGeom prst="rect">
            <a:avLst/>
          </a:prstGeom>
        </p:spPr>
      </p:pic>
      <p:pic>
        <p:nvPicPr>
          <p:cNvPr id="9" name="Picture 8" descr="LOFAR-light-path-ILT-20121109-131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8242" r="7457" b="5326"/>
          <a:stretch/>
        </p:blipFill>
        <p:spPr>
          <a:xfrm>
            <a:off x="1187624" y="1340768"/>
            <a:ext cx="7200800" cy="532309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The LOFAR Long Term Archive (LTA)</a:t>
            </a:r>
          </a:p>
        </p:txBody>
      </p:sp>
      <p:pic>
        <p:nvPicPr>
          <p:cNvPr id="4" name="Picture 3" descr="L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1736725"/>
            <a:ext cx="4899025" cy="4591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ounded Rectangle 3"/>
          <p:cNvSpPr>
            <a:spLocks noChangeArrowheads="1"/>
          </p:cNvSpPr>
          <p:nvPr/>
        </p:nvSpPr>
        <p:spPr bwMode="auto">
          <a:xfrm>
            <a:off x="290513" y="1333500"/>
            <a:ext cx="3255962" cy="5381625"/>
          </a:xfrm>
          <a:prstGeom prst="roundRect">
            <a:avLst>
              <a:gd name="adj" fmla="val 16667"/>
            </a:avLst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buFont typeface="Lucida Grande" charset="0"/>
              <a:buChar char="(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US" dirty="0"/>
              <a:t> </a:t>
            </a:r>
            <a:r>
              <a:rPr lang="en-GB" sz="1600" b="1" dirty="0">
                <a:solidFill>
                  <a:srgbClr val="000000"/>
                </a:solidFill>
                <a:cs typeface="Lucida Grande" charset="0"/>
              </a:rPr>
              <a:t>Long-term storage</a:t>
            </a:r>
          </a:p>
          <a:p>
            <a:pPr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buFont typeface="Lucida Grande" charset="0"/>
              <a:buChar char="(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b="1" dirty="0">
                <a:solidFill>
                  <a:srgbClr val="000000"/>
                </a:solidFill>
                <a:cs typeface="Lucida Grande" charset="0"/>
              </a:rPr>
              <a:t> Distribution to users</a:t>
            </a:r>
          </a:p>
          <a:p>
            <a:pPr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buFont typeface="Lucida Grande" charset="0"/>
              <a:buChar char="(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b="1" dirty="0">
                <a:solidFill>
                  <a:srgbClr val="000000"/>
                </a:solidFill>
                <a:cs typeface="Lucida Grande" charset="0"/>
              </a:rPr>
              <a:t> Bulk data processing</a:t>
            </a:r>
          </a:p>
          <a:p>
            <a:pPr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buFont typeface="Lucida Grande" charset="0"/>
              <a:buChar char="(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b="1" dirty="0">
                <a:solidFill>
                  <a:srgbClr val="000000"/>
                </a:solidFill>
                <a:cs typeface="Lucida Grande" charset="0"/>
              </a:rPr>
              <a:t> Average growth:</a:t>
            </a:r>
          </a:p>
          <a:p>
            <a:pPr lvl="1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dirty="0">
                <a:solidFill>
                  <a:srgbClr val="000000"/>
                </a:solidFill>
                <a:cs typeface="Lucida Grande" charset="0"/>
              </a:rPr>
              <a:t>1 – 2 </a:t>
            </a:r>
            <a:r>
              <a:rPr lang="en-GB" sz="1600" dirty="0" err="1">
                <a:solidFill>
                  <a:srgbClr val="000000"/>
                </a:solidFill>
                <a:cs typeface="Lucida Grande" charset="0"/>
              </a:rPr>
              <a:t>Gbps</a:t>
            </a:r>
            <a:endParaRPr lang="en-GB" sz="1600" dirty="0">
              <a:solidFill>
                <a:srgbClr val="000000"/>
              </a:solidFill>
              <a:cs typeface="Lucida Grande" charset="0"/>
            </a:endParaRPr>
          </a:p>
          <a:p>
            <a:pPr lvl="1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dirty="0">
                <a:solidFill>
                  <a:srgbClr val="000000"/>
                </a:solidFill>
                <a:cs typeface="Lucida Grande" charset="0"/>
              </a:rPr>
              <a:t>5 – 10 PB / year</a:t>
            </a:r>
          </a:p>
          <a:p>
            <a:pPr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buFont typeface="Lucida Grande" charset="0"/>
              <a:buChar char="(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b="1" dirty="0">
                <a:solidFill>
                  <a:srgbClr val="000000"/>
                </a:solidFill>
                <a:cs typeface="Lucida Grande" charset="0"/>
              </a:rPr>
              <a:t> In addition offloading:</a:t>
            </a:r>
          </a:p>
          <a:p>
            <a:pPr lvl="1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dirty="0">
                <a:solidFill>
                  <a:srgbClr val="000000"/>
                </a:solidFill>
                <a:cs typeface="Lucida Grande" charset="0"/>
              </a:rPr>
              <a:t>Up to 80 </a:t>
            </a:r>
            <a:r>
              <a:rPr lang="en-GB" sz="1600" dirty="0" err="1">
                <a:solidFill>
                  <a:srgbClr val="000000"/>
                </a:solidFill>
                <a:cs typeface="Lucida Grande" charset="0"/>
              </a:rPr>
              <a:t>Gbps</a:t>
            </a:r>
            <a:endParaRPr lang="en-GB" sz="1600" dirty="0">
              <a:solidFill>
                <a:srgbClr val="000000"/>
              </a:solidFill>
              <a:cs typeface="Lucida Grande" charset="0"/>
            </a:endParaRPr>
          </a:p>
          <a:p>
            <a:pPr lvl="1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dirty="0">
                <a:solidFill>
                  <a:srgbClr val="000000"/>
                </a:solidFill>
                <a:cs typeface="Lucida Grande" charset="0"/>
              </a:rPr>
              <a:t>Temporary storage</a:t>
            </a:r>
          </a:p>
          <a:p>
            <a:pPr lvl="1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dirty="0">
                <a:solidFill>
                  <a:srgbClr val="000000"/>
                </a:solidFill>
                <a:cs typeface="Lucida Grande" charset="0"/>
              </a:rPr>
              <a:t>To level peaks in central processing</a:t>
            </a:r>
          </a:p>
          <a:p>
            <a:pPr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buFont typeface="Lucida Grande" charset="0"/>
              <a:buChar char="(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b="1" dirty="0">
                <a:solidFill>
                  <a:srgbClr val="000000"/>
                </a:solidFill>
                <a:cs typeface="Lucida Grande" charset="0"/>
              </a:rPr>
              <a:t> Disk &amp; Tape</a:t>
            </a:r>
          </a:p>
          <a:p>
            <a:pPr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buFont typeface="Lucida Grande" charset="0"/>
              <a:buChar char="(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b="1" dirty="0">
                <a:solidFill>
                  <a:srgbClr val="000000"/>
                </a:solidFill>
                <a:cs typeface="Lucida Grande" charset="0"/>
              </a:rPr>
              <a:t> Storage allocated</a:t>
            </a:r>
            <a:br>
              <a:rPr lang="en-GB" sz="1600" b="1" dirty="0">
                <a:solidFill>
                  <a:srgbClr val="000000"/>
                </a:solidFill>
                <a:cs typeface="Lucida Grande" charset="0"/>
              </a:rPr>
            </a:br>
            <a:r>
              <a:rPr lang="en-GB" sz="1600" b="1" dirty="0">
                <a:solidFill>
                  <a:srgbClr val="000000"/>
                </a:solidFill>
                <a:cs typeface="Lucida Grande" charset="0"/>
              </a:rPr>
              <a:t>    as a scarce resource</a:t>
            </a:r>
          </a:p>
          <a:p>
            <a:pPr>
              <a:buFont typeface="Arial" charset="0"/>
              <a:buChar char="•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endParaRPr lang="en-US" dirty="0"/>
          </a:p>
        </p:txBody>
      </p: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3581400" y="1301750"/>
            <a:ext cx="5400675" cy="5400675"/>
            <a:chOff x="3581359" y="1302088"/>
            <a:chExt cx="5400000" cy="5400000"/>
          </a:xfrm>
        </p:grpSpPr>
        <p:sp>
          <p:nvSpPr>
            <p:cNvPr id="29701" name="Oval 7"/>
            <p:cNvSpPr>
              <a:spLocks noChangeAspect="1"/>
            </p:cNvSpPr>
            <p:nvPr/>
          </p:nvSpPr>
          <p:spPr bwMode="auto">
            <a:xfrm>
              <a:off x="3581359" y="1302088"/>
              <a:ext cx="5400000" cy="540000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Ctr="1"/>
            <a:lstStyle/>
            <a:p>
              <a:pPr algn="ctr"/>
              <a:endParaRPr lang="en-US" sz="120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 bwMode="auto">
            <a:xfrm>
              <a:off x="4471836" y="2197326"/>
              <a:ext cx="3600000" cy="360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algn="ctr">
                <a:defRPr/>
              </a:pPr>
              <a:endParaRPr lang="en-US" sz="1200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5371835" y="3097327"/>
              <a:ext cx="1800000" cy="1800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algn="ctr">
                <a:defRPr/>
              </a:pPr>
              <a:endParaRPr lang="en-US" sz="1200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4" name="TextBox 10"/>
            <p:cNvSpPr txBox="1">
              <a:spLocks noChangeArrowheads="1"/>
            </p:cNvSpPr>
            <p:nvPr/>
          </p:nvSpPr>
          <p:spPr bwMode="auto">
            <a:xfrm>
              <a:off x="5710657" y="3202375"/>
              <a:ext cx="112242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Tier 0 (CEP)</a:t>
              </a:r>
            </a:p>
          </p:txBody>
        </p:sp>
        <p:sp>
          <p:nvSpPr>
            <p:cNvPr id="29705" name="TextBox 11"/>
            <p:cNvSpPr txBox="1">
              <a:spLocks noChangeArrowheads="1"/>
            </p:cNvSpPr>
            <p:nvPr/>
          </p:nvSpPr>
          <p:spPr bwMode="auto">
            <a:xfrm>
              <a:off x="5710657" y="2224009"/>
              <a:ext cx="10887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Tier 1 (LTA)</a:t>
              </a:r>
            </a:p>
          </p:txBody>
        </p:sp>
        <p:sp>
          <p:nvSpPr>
            <p:cNvPr id="29706" name="TextBox 12"/>
            <p:cNvSpPr txBox="1">
              <a:spLocks noChangeArrowheads="1"/>
            </p:cNvSpPr>
            <p:nvPr/>
          </p:nvSpPr>
          <p:spPr bwMode="auto">
            <a:xfrm>
              <a:off x="5281228" y="1439005"/>
              <a:ext cx="19812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Tier 2 (external/public)</a:t>
              </a:r>
            </a:p>
          </p:txBody>
        </p:sp>
        <p:pic>
          <p:nvPicPr>
            <p:cNvPr id="29707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6991" y="3467295"/>
              <a:ext cx="706454" cy="5298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708" name="Group 14"/>
            <p:cNvGrpSpPr>
              <a:grpSpLocks/>
            </p:cNvGrpSpPr>
            <p:nvPr/>
          </p:nvGrpSpPr>
          <p:grpSpPr bwMode="auto">
            <a:xfrm>
              <a:off x="5662552" y="3671016"/>
              <a:ext cx="1161358" cy="803882"/>
              <a:chOff x="14579601" y="27350943"/>
              <a:chExt cx="5118100" cy="4386358"/>
            </a:xfrm>
          </p:grpSpPr>
          <p:sp>
            <p:nvSpPr>
              <p:cNvPr id="29729" name="Rectangle 57"/>
              <p:cNvSpPr>
                <a:spLocks noChangeArrowheads="1"/>
              </p:cNvSpPr>
              <p:nvPr/>
            </p:nvSpPr>
            <p:spPr bwMode="auto">
              <a:xfrm>
                <a:off x="14579601" y="27350943"/>
                <a:ext cx="5118100" cy="438635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algn="ctr" defTabSz="449263"/>
                <a:endParaRPr lang="en-US" sz="1800" b="1">
                  <a:latin typeface="Lucida Grande" charset="0"/>
                </a:endParaRPr>
              </a:p>
            </p:txBody>
          </p:sp>
          <p:sp>
            <p:nvSpPr>
              <p:cNvPr id="29730" name="TextBox 16"/>
              <p:cNvSpPr txBox="1">
                <a:spLocks noChangeArrowheads="1"/>
              </p:cNvSpPr>
              <p:nvPr/>
            </p:nvSpPr>
            <p:spPr bwMode="auto">
              <a:xfrm>
                <a:off x="15646397" y="27449603"/>
                <a:ext cx="3886199" cy="1568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399" tIns="45702" rIns="91399" bIns="45702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>
                  <a:latin typeface="Lucida Grande" charset="0"/>
                  <a:cs typeface="Lucida Grande" charset="0"/>
                </a:endParaRPr>
              </a:p>
            </p:txBody>
          </p:sp>
          <p:pic>
            <p:nvPicPr>
              <p:cNvPr id="29731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25" t="739"/>
              <a:stretch>
                <a:fillRect/>
              </a:stretch>
            </p:blipFill>
            <p:spPr bwMode="auto">
              <a:xfrm>
                <a:off x="16776700" y="27868848"/>
                <a:ext cx="1374579" cy="20439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32" name="Picture 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13879331" y="30005400"/>
                <a:ext cx="2414770" cy="777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33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7802" y="28687276"/>
                <a:ext cx="3889376" cy="29162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34" name="Picture 2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49458" y="27864887"/>
                <a:ext cx="1385071" cy="192495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9709" name="Picture 21" descr="Geb-16.4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4" t="11909" r="21883" b="14291"/>
            <a:stretch>
              <a:fillRect/>
            </a:stretch>
          </p:blipFill>
          <p:spPr bwMode="auto">
            <a:xfrm>
              <a:off x="5654215" y="4972649"/>
              <a:ext cx="746333" cy="5452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0" name="Picture 22" descr="saragebouw_adam_met_vlag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428" y="3096537"/>
              <a:ext cx="633787" cy="4691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1" name="TextBox 23"/>
            <p:cNvSpPr txBox="1">
              <a:spLocks noChangeArrowheads="1"/>
            </p:cNvSpPr>
            <p:nvPr/>
          </p:nvSpPr>
          <p:spPr bwMode="auto">
            <a:xfrm>
              <a:off x="7220266" y="3974639"/>
              <a:ext cx="85160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/>
                <a:t>Groningen</a:t>
              </a:r>
            </a:p>
            <a:p>
              <a:pPr algn="ctr" eaLnBrk="1" hangingPunct="1"/>
              <a:r>
                <a:rPr lang="en-US" sz="1000"/>
                <a:t>Target</a:t>
              </a:r>
            </a:p>
          </p:txBody>
        </p:sp>
        <p:sp>
          <p:nvSpPr>
            <p:cNvPr id="29712" name="TextBox 24"/>
            <p:cNvSpPr txBox="1">
              <a:spLocks noChangeArrowheads="1"/>
            </p:cNvSpPr>
            <p:nvPr/>
          </p:nvSpPr>
          <p:spPr bwMode="auto">
            <a:xfrm>
              <a:off x="6400548" y="5023698"/>
              <a:ext cx="5437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/>
                <a:t>Jülich</a:t>
              </a:r>
            </a:p>
            <a:p>
              <a:pPr algn="ctr" eaLnBrk="1" hangingPunct="1"/>
              <a:r>
                <a:rPr lang="en-US" sz="1000"/>
                <a:t>FZJ</a:t>
              </a:r>
            </a:p>
          </p:txBody>
        </p:sp>
        <p:sp>
          <p:nvSpPr>
            <p:cNvPr id="29713" name="TextBox 25"/>
            <p:cNvSpPr txBox="1">
              <a:spLocks noChangeArrowheads="1"/>
            </p:cNvSpPr>
            <p:nvPr/>
          </p:nvSpPr>
          <p:spPr bwMode="auto">
            <a:xfrm>
              <a:off x="4499852" y="3546917"/>
              <a:ext cx="9284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/>
                <a:t>Amsterdam</a:t>
              </a:r>
            </a:p>
            <a:p>
              <a:pPr algn="ctr" eaLnBrk="1" hangingPunct="1"/>
              <a:r>
                <a:rPr lang="en-US" sz="1000"/>
                <a:t>SARA</a:t>
              </a:r>
            </a:p>
          </p:txBody>
        </p:sp>
        <p:pic>
          <p:nvPicPr>
            <p:cNvPr id="29714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3204" y="2736989"/>
              <a:ext cx="804568" cy="226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5" name="Picture 3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665" y="2677142"/>
              <a:ext cx="724610" cy="2861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6" name="Picture 3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665" y="4598445"/>
              <a:ext cx="465204" cy="5961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7" name="Picture 3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553" y="3724737"/>
              <a:ext cx="750467" cy="2188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8" name="Picture 3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947" y="5796537"/>
              <a:ext cx="951268" cy="3338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9" name="Picture 3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868" y="5942601"/>
              <a:ext cx="1221954" cy="3485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20" name="Picture 3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4733" y="5216672"/>
              <a:ext cx="414272" cy="4142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21" name="Picture 3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9985" y="3859482"/>
              <a:ext cx="522689" cy="6671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22" name="Picture 3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301" y="1892528"/>
              <a:ext cx="891298" cy="3040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23" name="Picture 3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659" y="1909001"/>
              <a:ext cx="1033052" cy="2781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24" name="TextBox 39"/>
            <p:cNvSpPr txBox="1">
              <a:spLocks noChangeArrowheads="1"/>
            </p:cNvSpPr>
            <p:nvPr/>
          </p:nvSpPr>
          <p:spPr bwMode="auto">
            <a:xfrm>
              <a:off x="6027382" y="1724335"/>
              <a:ext cx="415498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…</a:t>
              </a:r>
            </a:p>
          </p:txBody>
        </p:sp>
        <p:pic>
          <p:nvPicPr>
            <p:cNvPr id="29725" name="Picture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752" y="1743764"/>
              <a:ext cx="171540" cy="20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6" name="Picture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142" y="1750704"/>
              <a:ext cx="171540" cy="20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7" name="Picture 4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982" y="1765975"/>
              <a:ext cx="171540" cy="20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8" name="Picture 4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7989" y="3310157"/>
              <a:ext cx="824432" cy="236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LTA Data distribution</a:t>
            </a:r>
          </a:p>
        </p:txBody>
      </p:sp>
      <p:sp>
        <p:nvSpPr>
          <p:cNvPr id="30722" name="Oval 3"/>
          <p:cNvSpPr>
            <a:spLocks noChangeAspect="1"/>
          </p:cNvSpPr>
          <p:nvPr/>
        </p:nvSpPr>
        <p:spPr bwMode="auto">
          <a:xfrm>
            <a:off x="3581400" y="1301750"/>
            <a:ext cx="5400675" cy="5400675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Ctr="1"/>
          <a:lstStyle/>
          <a:p>
            <a:pPr algn="ctr"/>
            <a:endParaRPr lang="en-US" sz="120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4471988" y="2197100"/>
            <a:ext cx="3600450" cy="359886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algn="ctr">
              <a:defRPr/>
            </a:pPr>
            <a:endParaRPr lang="en-US" sz="12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5372100" y="3097213"/>
            <a:ext cx="1800225" cy="17986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algn="ctr">
              <a:defRPr/>
            </a:pPr>
            <a:endParaRPr lang="en-US" sz="12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5710238" y="3201988"/>
            <a:ext cx="11223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Tier 0 (CEP)</a:t>
            </a:r>
          </a:p>
        </p:txBody>
      </p:sp>
      <p:sp>
        <p:nvSpPr>
          <p:cNvPr id="30726" name="TextBox 8"/>
          <p:cNvSpPr txBox="1">
            <a:spLocks noChangeArrowheads="1"/>
          </p:cNvSpPr>
          <p:nvPr/>
        </p:nvSpPr>
        <p:spPr bwMode="auto">
          <a:xfrm>
            <a:off x="5710238" y="2224088"/>
            <a:ext cx="1089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Tier 1 (LTA)</a:t>
            </a:r>
          </a:p>
        </p:txBody>
      </p:sp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5281613" y="1438275"/>
            <a:ext cx="1981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Tier 2 (external/public)</a:t>
            </a:r>
          </a:p>
        </p:txBody>
      </p:sp>
      <p:pic>
        <p:nvPicPr>
          <p:cNvPr id="30728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3467100"/>
            <a:ext cx="706438" cy="53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29" name="Group 11"/>
          <p:cNvGrpSpPr>
            <a:grpSpLocks/>
          </p:cNvGrpSpPr>
          <p:nvPr/>
        </p:nvGrpSpPr>
        <p:grpSpPr bwMode="auto">
          <a:xfrm>
            <a:off x="5662613" y="3670300"/>
            <a:ext cx="1162050" cy="804863"/>
            <a:chOff x="14579601" y="27350943"/>
            <a:chExt cx="5118100" cy="4386358"/>
          </a:xfrm>
        </p:grpSpPr>
        <p:sp>
          <p:nvSpPr>
            <p:cNvPr id="30759" name="Rectangle 57"/>
            <p:cNvSpPr>
              <a:spLocks noChangeArrowheads="1"/>
            </p:cNvSpPr>
            <p:nvPr/>
          </p:nvSpPr>
          <p:spPr bwMode="auto">
            <a:xfrm>
              <a:off x="14579601" y="27350943"/>
              <a:ext cx="5118100" cy="43863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algn="ctr" defTabSz="449263"/>
              <a:endParaRPr lang="en-US" sz="1800" b="1">
                <a:latin typeface="Lucida Grande" charset="0"/>
              </a:endParaRPr>
            </a:p>
          </p:txBody>
        </p:sp>
        <p:sp>
          <p:nvSpPr>
            <p:cNvPr id="30760" name="TextBox 13"/>
            <p:cNvSpPr txBox="1">
              <a:spLocks noChangeArrowheads="1"/>
            </p:cNvSpPr>
            <p:nvPr/>
          </p:nvSpPr>
          <p:spPr bwMode="auto">
            <a:xfrm>
              <a:off x="15646397" y="27449603"/>
              <a:ext cx="3886199" cy="1568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702" rIns="91399" bIns="4570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>
                <a:latin typeface="Lucida Grande" charset="0"/>
                <a:cs typeface="Lucida Grande" charset="0"/>
              </a:endParaRPr>
            </a:p>
          </p:txBody>
        </p:sp>
        <p:pic>
          <p:nvPicPr>
            <p:cNvPr id="30761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5" t="739"/>
            <a:stretch>
              <a:fillRect/>
            </a:stretch>
          </p:blipFill>
          <p:spPr bwMode="auto">
            <a:xfrm>
              <a:off x="16776700" y="27868848"/>
              <a:ext cx="1374579" cy="20439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2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879331" y="30005400"/>
              <a:ext cx="2414770" cy="777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47802" y="28687276"/>
              <a:ext cx="3889376" cy="29162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4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9458" y="27864887"/>
              <a:ext cx="1385071" cy="19249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30" name="Picture 18" descr="Geb-16.4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11909" r="21883" b="14291"/>
          <a:stretch>
            <a:fillRect/>
          </a:stretch>
        </p:blipFill>
        <p:spPr bwMode="auto">
          <a:xfrm>
            <a:off x="5654675" y="4972050"/>
            <a:ext cx="746125" cy="54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19" descr="saragebouw_adam_met_vla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3097213"/>
            <a:ext cx="633412" cy="46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2" name="TextBox 20"/>
          <p:cNvSpPr txBox="1">
            <a:spLocks noChangeArrowheads="1"/>
          </p:cNvSpPr>
          <p:nvPr/>
        </p:nvSpPr>
        <p:spPr bwMode="auto">
          <a:xfrm>
            <a:off x="7219950" y="3975100"/>
            <a:ext cx="852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/>
              <a:t>Groningen</a:t>
            </a:r>
          </a:p>
          <a:p>
            <a:pPr algn="ctr" eaLnBrk="1" hangingPunct="1"/>
            <a:r>
              <a:rPr lang="en-US" sz="1000"/>
              <a:t>Target</a:t>
            </a:r>
          </a:p>
        </p:txBody>
      </p:sp>
      <p:sp>
        <p:nvSpPr>
          <p:cNvPr id="30733" name="TextBox 21"/>
          <p:cNvSpPr txBox="1">
            <a:spLocks noChangeArrowheads="1"/>
          </p:cNvSpPr>
          <p:nvPr/>
        </p:nvSpPr>
        <p:spPr bwMode="auto">
          <a:xfrm>
            <a:off x="6400800" y="5024438"/>
            <a:ext cx="54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/>
              <a:t>Jülich</a:t>
            </a:r>
          </a:p>
          <a:p>
            <a:pPr algn="ctr" eaLnBrk="1" hangingPunct="1"/>
            <a:r>
              <a:rPr lang="en-US" sz="1000"/>
              <a:t>FZJ</a:t>
            </a:r>
          </a:p>
        </p:txBody>
      </p:sp>
      <p:sp>
        <p:nvSpPr>
          <p:cNvPr id="30734" name="TextBox 22"/>
          <p:cNvSpPr txBox="1">
            <a:spLocks noChangeArrowheads="1"/>
          </p:cNvSpPr>
          <p:nvPr/>
        </p:nvSpPr>
        <p:spPr bwMode="auto">
          <a:xfrm>
            <a:off x="4500563" y="3546475"/>
            <a:ext cx="927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/>
              <a:t>Amsterdam</a:t>
            </a:r>
          </a:p>
          <a:p>
            <a:pPr algn="ctr" eaLnBrk="1" hangingPunct="1"/>
            <a:r>
              <a:rPr lang="en-US" sz="1000"/>
              <a:t>SARA</a:t>
            </a:r>
          </a:p>
        </p:txBody>
      </p:sp>
      <p:pic>
        <p:nvPicPr>
          <p:cNvPr id="30735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2736850"/>
            <a:ext cx="804862" cy="227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2676525"/>
            <a:ext cx="723900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4598988"/>
            <a:ext cx="465138" cy="595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3724275"/>
            <a:ext cx="749300" cy="21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9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5795963"/>
            <a:ext cx="952500" cy="334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0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5942013"/>
            <a:ext cx="122237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5216525"/>
            <a:ext cx="414338" cy="414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2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3859213"/>
            <a:ext cx="522288" cy="66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3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892300"/>
            <a:ext cx="892175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909763"/>
            <a:ext cx="1031875" cy="277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5" name="TextBox 59"/>
          <p:cNvSpPr txBox="1">
            <a:spLocks noChangeArrowheads="1"/>
          </p:cNvSpPr>
          <p:nvPr/>
        </p:nvSpPr>
        <p:spPr bwMode="auto">
          <a:xfrm>
            <a:off x="6027738" y="1724025"/>
            <a:ext cx="4159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…</a:t>
            </a:r>
          </a:p>
        </p:txBody>
      </p:sp>
      <p:sp>
        <p:nvSpPr>
          <p:cNvPr id="30746" name="Freeform 61"/>
          <p:cNvSpPr>
            <a:spLocks noChangeAspect="1"/>
          </p:cNvSpPr>
          <p:nvPr/>
        </p:nvSpPr>
        <p:spPr bwMode="auto">
          <a:xfrm rot="3262263">
            <a:off x="5767387" y="2355851"/>
            <a:ext cx="1350963" cy="1350962"/>
          </a:xfrm>
          <a:custGeom>
            <a:avLst/>
            <a:gdLst>
              <a:gd name="T0" fmla="*/ 0 w 1787407"/>
              <a:gd name="T1" fmla="*/ 1005631 h 1815629"/>
              <a:gd name="T2" fmla="*/ 48388 w 1787407"/>
              <a:gd name="T3" fmla="*/ 677368 h 1815629"/>
              <a:gd name="T4" fmla="*/ 182797 w 1787407"/>
              <a:gd name="T5" fmla="*/ 432473 h 1815629"/>
              <a:gd name="T6" fmla="*/ 360217 w 1787407"/>
              <a:gd name="T7" fmla="*/ 244895 h 1815629"/>
              <a:gd name="T8" fmla="*/ 634411 w 1787407"/>
              <a:gd name="T9" fmla="*/ 72947 h 1815629"/>
              <a:gd name="T10" fmla="*/ 1021510 w 1787407"/>
              <a:gd name="T11" fmla="*/ 0 h 18156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87407" h="1815629">
                <a:moveTo>
                  <a:pt x="0" y="1815629"/>
                </a:moveTo>
                <a:cubicBezTo>
                  <a:pt x="15679" y="1605530"/>
                  <a:pt x="31358" y="1395431"/>
                  <a:pt x="84667" y="1222962"/>
                </a:cubicBezTo>
                <a:cubicBezTo>
                  <a:pt x="137976" y="1050493"/>
                  <a:pt x="228914" y="910950"/>
                  <a:pt x="319852" y="780814"/>
                </a:cubicBezTo>
                <a:cubicBezTo>
                  <a:pt x="410790" y="650678"/>
                  <a:pt x="498592" y="550333"/>
                  <a:pt x="630296" y="442148"/>
                </a:cubicBezTo>
                <a:cubicBezTo>
                  <a:pt x="762000" y="333963"/>
                  <a:pt x="917222" y="205394"/>
                  <a:pt x="1110074" y="131703"/>
                </a:cubicBezTo>
                <a:cubicBezTo>
                  <a:pt x="1302926" y="58012"/>
                  <a:pt x="1787407" y="0"/>
                  <a:pt x="1787407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0747" name="Picture 7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1743075"/>
            <a:ext cx="17145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8" name="Picture 7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1751013"/>
            <a:ext cx="17145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7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1765300"/>
            <a:ext cx="17145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7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309938"/>
            <a:ext cx="823913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51" name="Straight Arrow Connector 40"/>
          <p:cNvCxnSpPr>
            <a:cxnSpLocks noChangeShapeType="1"/>
          </p:cNvCxnSpPr>
          <p:nvPr/>
        </p:nvCxnSpPr>
        <p:spPr bwMode="auto">
          <a:xfrm rot="10800000">
            <a:off x="4471988" y="4895850"/>
            <a:ext cx="1182687" cy="3206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2" name="Straight Arrow Connector 41"/>
          <p:cNvCxnSpPr>
            <a:cxnSpLocks noChangeShapeType="1"/>
          </p:cNvCxnSpPr>
          <p:nvPr/>
        </p:nvCxnSpPr>
        <p:spPr bwMode="auto">
          <a:xfrm rot="16200000" flipH="1">
            <a:off x="6007100" y="5672138"/>
            <a:ext cx="423863" cy="11588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3" name="Straight Arrow Connector 42"/>
          <p:cNvCxnSpPr>
            <a:cxnSpLocks noChangeShapeType="1"/>
          </p:cNvCxnSpPr>
          <p:nvPr/>
        </p:nvCxnSpPr>
        <p:spPr bwMode="auto">
          <a:xfrm rot="5400000" flipH="1" flipV="1">
            <a:off x="4686300" y="2660651"/>
            <a:ext cx="873125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4" name="Straight Arrow Connector 43"/>
          <p:cNvCxnSpPr>
            <a:cxnSpLocks noChangeShapeType="1"/>
          </p:cNvCxnSpPr>
          <p:nvPr/>
        </p:nvCxnSpPr>
        <p:spPr bwMode="auto">
          <a:xfrm rot="5400000">
            <a:off x="4387850" y="4029076"/>
            <a:ext cx="682625" cy="457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5" name="Straight Arrow Connector 44"/>
          <p:cNvCxnSpPr>
            <a:cxnSpLocks noChangeShapeType="1"/>
          </p:cNvCxnSpPr>
          <p:nvPr/>
        </p:nvCxnSpPr>
        <p:spPr bwMode="auto">
          <a:xfrm rot="16200000" flipH="1">
            <a:off x="7469188" y="4591050"/>
            <a:ext cx="819150" cy="3873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6" name="Straight Arrow Connector 47"/>
          <p:cNvCxnSpPr>
            <a:cxnSpLocks noChangeShapeType="1"/>
          </p:cNvCxnSpPr>
          <p:nvPr/>
        </p:nvCxnSpPr>
        <p:spPr bwMode="auto">
          <a:xfrm rot="16200000" flipV="1">
            <a:off x="6786563" y="2673350"/>
            <a:ext cx="1270000" cy="317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7" name="Straight Arrow Connector 49"/>
          <p:cNvCxnSpPr>
            <a:cxnSpLocks noChangeShapeType="1"/>
          </p:cNvCxnSpPr>
          <p:nvPr/>
        </p:nvCxnSpPr>
        <p:spPr bwMode="auto">
          <a:xfrm rot="5400000" flipH="1" flipV="1">
            <a:off x="7908926" y="3576637"/>
            <a:ext cx="400050" cy="3397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58" name="Rounded Rectangle 3"/>
          <p:cNvSpPr>
            <a:spLocks noChangeArrowheads="1"/>
          </p:cNvSpPr>
          <p:nvPr/>
        </p:nvSpPr>
        <p:spPr bwMode="auto">
          <a:xfrm>
            <a:off x="217488" y="1301750"/>
            <a:ext cx="3257550" cy="5400675"/>
          </a:xfrm>
          <a:prstGeom prst="roundRect">
            <a:avLst>
              <a:gd name="adj" fmla="val 16667"/>
            </a:avLst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buFont typeface="Lucida Grande" charset="0"/>
              <a:buChar char="(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GB" sz="1600" b="1" dirty="0">
                <a:solidFill>
                  <a:srgbClr val="000000"/>
                </a:solidFill>
                <a:latin typeface="Arial" charset="0"/>
                <a:cs typeface="Lucida Grande" charset="0"/>
              </a:rPr>
              <a:t>Requirements</a:t>
            </a:r>
          </a:p>
          <a:p>
            <a:pPr lvl="1" defTabSz="457200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Petabytes per year</a:t>
            </a:r>
          </a:p>
          <a:p>
            <a:pPr lvl="1" defTabSz="457200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Up to 100 TB per transfer</a:t>
            </a:r>
          </a:p>
          <a:p>
            <a:pPr lvl="1" defTabSz="457200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Minimize energy&amp; cost</a:t>
            </a:r>
          </a:p>
          <a:p>
            <a:pPr defTabSz="457200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buFont typeface="Lucida Grande" charset="0"/>
              <a:buChar char="(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b="1" dirty="0">
                <a:solidFill>
                  <a:srgbClr val="000000"/>
                </a:solidFill>
                <a:latin typeface="Arial" charset="0"/>
                <a:cs typeface="Lucida Grande" charset="0"/>
              </a:rPr>
              <a:t> Challenges</a:t>
            </a:r>
          </a:p>
          <a:p>
            <a:pPr lvl="1" defTabSz="457200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Time-outs</a:t>
            </a:r>
          </a:p>
          <a:p>
            <a:pPr lvl="1" defTabSz="457200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Stability / reliability</a:t>
            </a:r>
          </a:p>
          <a:p>
            <a:pPr defTabSz="457200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buFont typeface="Lucida Grande" charset="0"/>
              <a:buChar char="(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b="1" dirty="0">
                <a:solidFill>
                  <a:srgbClr val="000000"/>
                </a:solidFill>
                <a:latin typeface="Arial" charset="0"/>
                <a:cs typeface="Lucida Grande" charset="0"/>
              </a:rPr>
              <a:t> Solutions</a:t>
            </a:r>
          </a:p>
          <a:p>
            <a:pPr lvl="1" defTabSz="457200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Bandwidth on Demand</a:t>
            </a:r>
            <a:b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</a:b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  High bandwidth (10 GE)</a:t>
            </a:r>
            <a:b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</a:b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  Point to point</a:t>
            </a:r>
            <a:b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</a:b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  Shared connections</a:t>
            </a:r>
          </a:p>
          <a:p>
            <a:pPr lvl="1" defTabSz="457200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Full chain scheduling</a:t>
            </a:r>
            <a:b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</a:b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  Staging to disk</a:t>
            </a:r>
            <a:b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</a:b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  </a:t>
            </a:r>
            <a:r>
              <a:rPr lang="en-GB" sz="1600" dirty="0" smtClean="0">
                <a:solidFill>
                  <a:srgbClr val="000000"/>
                </a:solidFill>
                <a:latin typeface="Arial" charset="0"/>
                <a:cs typeface="Lucida Grande" charset="0"/>
              </a:rPr>
              <a:t>(Network capacity)</a:t>
            </a: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/>
            </a:r>
            <a:b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</a:br>
            <a:r>
              <a:rPr lang="en-GB" sz="1600" dirty="0">
                <a:solidFill>
                  <a:srgbClr val="000000"/>
                </a:solidFill>
                <a:latin typeface="Arial" charset="0"/>
                <a:cs typeface="Lucida Grande" charset="0"/>
              </a:rPr>
              <a:t>  Processing capacity</a:t>
            </a:r>
          </a:p>
          <a:p>
            <a:pPr lvl="1" defTabSz="457200">
              <a:lnSpc>
                <a:spcPct val="98000"/>
              </a:lnSpc>
              <a:spcAft>
                <a:spcPts val="1138"/>
              </a:spcAft>
              <a:buClr>
                <a:srgbClr val="0000FF"/>
              </a:buCl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</a:tabLst>
            </a:pPr>
            <a:endParaRPr lang="en-GB" sz="1600" dirty="0">
              <a:solidFill>
                <a:srgbClr val="000000"/>
              </a:solidFill>
              <a:latin typeface="Arial" charset="0"/>
              <a:cs typeface="Lucida Grande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27038" y="228600"/>
            <a:ext cx="7097712" cy="9144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Current status</a:t>
            </a:r>
          </a:p>
        </p:txBody>
      </p:sp>
      <p:pic>
        <p:nvPicPr>
          <p:cNvPr id="31746" name="Picture 5" descr="logo lofar def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813"/>
            <a:ext cx="20367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0825" y="1628775"/>
            <a:ext cx="4826000" cy="45120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Main numbers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~5 Million </a:t>
            </a:r>
            <a:r>
              <a:rPr lang="en-US" dirty="0" err="1"/>
              <a:t>dataproducts</a:t>
            </a:r>
            <a:endParaRPr lang="en-US" dirty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13,5 </a:t>
            </a:r>
            <a:r>
              <a:rPr lang="en-US" dirty="0"/>
              <a:t>Petabyte stored </a:t>
            </a:r>
            <a:br>
              <a:rPr lang="en-US" dirty="0"/>
            </a:br>
            <a:r>
              <a:rPr lang="en-US" dirty="0" smtClean="0"/>
              <a:t>(4 </a:t>
            </a:r>
            <a:r>
              <a:rPr lang="en-US" dirty="0"/>
              <a:t>sites, 2 countries)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400 TB per month archived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60 TB per month retrieved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Eleven 10 Gb/s connections</a:t>
            </a:r>
            <a:br>
              <a:rPr lang="en-US" dirty="0"/>
            </a:br>
            <a:r>
              <a:rPr lang="en-US" dirty="0"/>
              <a:t>(10 + 1 BoD)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3k cores dedicated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29k cores shared (GRID)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468" r="29457"/>
          <a:stretch/>
        </p:blipFill>
        <p:spPr>
          <a:xfrm>
            <a:off x="5457801" y="1360360"/>
            <a:ext cx="3290663" cy="50929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77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96DD281-C280-ED45-87CD-A310A56C46A9}" type="slidenum">
              <a:rPr lang="en-US" sz="1000">
                <a:solidFill>
                  <a:schemeClr val="bg1"/>
                </a:solidFill>
              </a:rPr>
              <a:pPr/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2771" name="Rectangle 8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6126162" cy="91440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What’s next?</a:t>
            </a:r>
          </a:p>
        </p:txBody>
      </p:sp>
      <p:sp>
        <p:nvSpPr>
          <p:cNvPr id="32772" name="Rectangle 10"/>
          <p:cNvSpPr>
            <a:spLocks noGrp="1" noChangeAspect="1" noChangeArrowheads="1"/>
          </p:cNvSpPr>
          <p:nvPr>
            <p:ph type="body" sz="half" idx="2"/>
          </p:nvPr>
        </p:nvSpPr>
        <p:spPr>
          <a:xfrm>
            <a:off x="395288" y="2133600"/>
            <a:ext cx="8151812" cy="2271713"/>
          </a:xfrm>
        </p:spPr>
        <p:txBody>
          <a:bodyPr/>
          <a:lstStyle/>
          <a:p>
            <a:pPr marL="0" indent="0" eaLnBrk="1" hangingPunct="1">
              <a:buClr>
                <a:schemeClr val="tx2"/>
              </a:buClr>
              <a:buFont typeface="Wingdings" charset="0"/>
              <a:buNone/>
            </a:pPr>
            <a:r>
              <a:rPr lang="en-US" sz="1800">
                <a:latin typeface="Verdana" charset="0"/>
                <a:ea typeface="ＭＳ Ｐゴシック" charset="0"/>
                <a:cs typeface="ＭＳ Ｐゴシック" charset="0"/>
              </a:rPr>
              <a:t>Text below picture</a:t>
            </a:r>
          </a:p>
        </p:txBody>
      </p:sp>
      <p:sp>
        <p:nvSpPr>
          <p:cNvPr id="32773" name="Rectangle 24"/>
          <p:cNvSpPr>
            <a:spLocks noGrp="1" noChangeAspect="1" noChangeArrowheads="1"/>
          </p:cNvSpPr>
          <p:nvPr>
            <p:ph sz="half" idx="1"/>
          </p:nvPr>
        </p:nvSpPr>
        <p:spPr>
          <a:xfrm>
            <a:off x="393700" y="1412875"/>
            <a:ext cx="8151813" cy="46037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2400" b="1">
                <a:latin typeface="Verdana" charset="0"/>
                <a:ea typeface="ＭＳ Ｐゴシック" charset="0"/>
                <a:cs typeface="ＭＳ Ｐゴシック" charset="0"/>
              </a:rPr>
              <a:t>Square Kilometre Array (SKA)</a:t>
            </a: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39909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2971800"/>
            <a:ext cx="3189766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val 9"/>
          <p:cNvSpPr/>
          <p:nvPr/>
        </p:nvSpPr>
        <p:spPr>
          <a:xfrm>
            <a:off x="7100248" y="4212704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243248" y="4294496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68256" y="4437112"/>
            <a:ext cx="2310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Palatino Linotype" pitchFamily="18" charset="0"/>
              </a:rPr>
              <a:t>Africa + Australia </a:t>
            </a:r>
            <a:endParaRPr lang="en-US" sz="20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pt template detailed version">
  <a:themeElements>
    <a:clrScheme name="">
      <a:dk1>
        <a:srgbClr val="000000"/>
      </a:dk1>
      <a:lt1>
        <a:srgbClr val="FFFFFF"/>
      </a:lt1>
      <a:dk2>
        <a:srgbClr val="10207C"/>
      </a:dk2>
      <a:lt2>
        <a:srgbClr val="666666"/>
      </a:lt2>
      <a:accent1>
        <a:srgbClr val="0064FF"/>
      </a:accent1>
      <a:accent2>
        <a:srgbClr val="0096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0087E7"/>
      </a:accent6>
      <a:hlink>
        <a:srgbClr val="00B9FF"/>
      </a:hlink>
      <a:folHlink>
        <a:srgbClr val="00FFFF"/>
      </a:folHlink>
    </a:clrScheme>
    <a:fontScheme name="Ppt template detailed versio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pt template detailed version 1">
        <a:dk1>
          <a:srgbClr val="000000"/>
        </a:dk1>
        <a:lt1>
          <a:srgbClr val="FFFFFF"/>
        </a:lt1>
        <a:dk2>
          <a:srgbClr val="10207C"/>
        </a:dk2>
        <a:lt2>
          <a:srgbClr val="666666"/>
        </a:lt2>
        <a:accent1>
          <a:srgbClr val="0064FF"/>
        </a:accent1>
        <a:accent2>
          <a:srgbClr val="0096FF"/>
        </a:accent2>
        <a:accent3>
          <a:srgbClr val="FFFFFF"/>
        </a:accent3>
        <a:accent4>
          <a:srgbClr val="000000"/>
        </a:accent4>
        <a:accent5>
          <a:srgbClr val="AAB8FF"/>
        </a:accent5>
        <a:accent6>
          <a:srgbClr val="0087E7"/>
        </a:accent6>
        <a:hlink>
          <a:srgbClr val="00C9FF"/>
        </a:hlink>
        <a:folHlink>
          <a:srgbClr val="00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pt template detailed version 1">
    <a:dk1>
      <a:srgbClr val="000000"/>
    </a:dk1>
    <a:lt1>
      <a:srgbClr val="FFFFFF"/>
    </a:lt1>
    <a:dk2>
      <a:srgbClr val="10207C"/>
    </a:dk2>
    <a:lt2>
      <a:srgbClr val="666666"/>
    </a:lt2>
    <a:accent1>
      <a:srgbClr val="0064FF"/>
    </a:accent1>
    <a:accent2>
      <a:srgbClr val="0096FF"/>
    </a:accent2>
    <a:accent3>
      <a:srgbClr val="FFFFFF"/>
    </a:accent3>
    <a:accent4>
      <a:srgbClr val="000000"/>
    </a:accent4>
    <a:accent5>
      <a:srgbClr val="AAB8FF"/>
    </a:accent5>
    <a:accent6>
      <a:srgbClr val="0087E7"/>
    </a:accent6>
    <a:hlink>
      <a:srgbClr val="00C9FF"/>
    </a:hlink>
    <a:folHlink>
      <a:srgbClr val="00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 template detailed version</Template>
  <TotalTime>7191</TotalTime>
  <Words>568</Words>
  <Application>Microsoft Macintosh PowerPoint</Application>
  <PresentationFormat>On-screen Show (4:3)</PresentationFormat>
  <Paragraphs>178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Verdana</vt:lpstr>
      <vt:lpstr>ＭＳ Ｐゴシック</vt:lpstr>
      <vt:lpstr>Arial</vt:lpstr>
      <vt:lpstr>Wingdings</vt:lpstr>
      <vt:lpstr>Times</vt:lpstr>
      <vt:lpstr>Lucida Grande</vt:lpstr>
      <vt:lpstr>Ppt template detailed version</vt:lpstr>
      <vt:lpstr>Network challenges for large interferometric arrays</vt:lpstr>
      <vt:lpstr>LOFAR introduction</vt:lpstr>
      <vt:lpstr>LOFAR science</vt:lpstr>
      <vt:lpstr>LOFAR introduction</vt:lpstr>
      <vt:lpstr>LOFAR Stations</vt:lpstr>
      <vt:lpstr>The LOFAR Long Term Archive (LTA)</vt:lpstr>
      <vt:lpstr>LTA Data distribution</vt:lpstr>
      <vt:lpstr>Current status</vt:lpstr>
      <vt:lpstr>What’s next?</vt:lpstr>
      <vt:lpstr>SKA data rates</vt:lpstr>
      <vt:lpstr>Regional science and engineering centres</vt:lpstr>
      <vt:lpstr>DOME</vt:lpstr>
      <vt:lpstr>Tiered storage</vt:lpstr>
      <vt:lpstr>Summary</vt:lpstr>
      <vt:lpstr>Acknowledgements</vt:lpstr>
    </vt:vector>
  </TitlesOfParts>
  <Company>ASTRON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presentation on multiple lines if necessary</dc:title>
  <dc:creator>Femke Boekhorst</dc:creator>
  <cp:lastModifiedBy>Yan Grange</cp:lastModifiedBy>
  <cp:revision>48</cp:revision>
  <dcterms:created xsi:type="dcterms:W3CDTF">2010-06-08T13:41:08Z</dcterms:created>
  <dcterms:modified xsi:type="dcterms:W3CDTF">2014-11-12T14:37:44Z</dcterms:modified>
</cp:coreProperties>
</file>