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38"/>
  </p:notesMasterIdLst>
  <p:sldIdLst>
    <p:sldId id="283" r:id="rId2"/>
    <p:sldId id="391" r:id="rId3"/>
    <p:sldId id="428" r:id="rId4"/>
    <p:sldId id="392" r:id="rId5"/>
    <p:sldId id="395" r:id="rId6"/>
    <p:sldId id="394" r:id="rId7"/>
    <p:sldId id="396" r:id="rId8"/>
    <p:sldId id="403" r:id="rId9"/>
    <p:sldId id="393" r:id="rId10"/>
    <p:sldId id="397" r:id="rId11"/>
    <p:sldId id="398" r:id="rId12"/>
    <p:sldId id="399" r:id="rId13"/>
    <p:sldId id="401" r:id="rId14"/>
    <p:sldId id="404" r:id="rId15"/>
    <p:sldId id="405" r:id="rId16"/>
    <p:sldId id="406" r:id="rId17"/>
    <p:sldId id="407" r:id="rId18"/>
    <p:sldId id="408" r:id="rId19"/>
    <p:sldId id="409" r:id="rId20"/>
    <p:sldId id="411" r:id="rId21"/>
    <p:sldId id="412" r:id="rId22"/>
    <p:sldId id="413" r:id="rId23"/>
    <p:sldId id="414" r:id="rId24"/>
    <p:sldId id="415" r:id="rId25"/>
    <p:sldId id="416" r:id="rId26"/>
    <p:sldId id="417" r:id="rId27"/>
    <p:sldId id="418" r:id="rId28"/>
    <p:sldId id="419" r:id="rId29"/>
    <p:sldId id="420" r:id="rId30"/>
    <p:sldId id="421" r:id="rId31"/>
    <p:sldId id="424" r:id="rId32"/>
    <p:sldId id="422" r:id="rId33"/>
    <p:sldId id="423" r:id="rId34"/>
    <p:sldId id="427" r:id="rId35"/>
    <p:sldId id="425" r:id="rId36"/>
    <p:sldId id="426" r:id="rId37"/>
  </p:sldIdLst>
  <p:sldSz cx="9144000" cy="6858000" type="screen4x3"/>
  <p:notesSz cx="6794500" cy="9931400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84" autoAdjust="0"/>
    <p:restoredTop sz="86797" autoAdjust="0"/>
  </p:normalViewPr>
  <p:slideViewPr>
    <p:cSldViewPr>
      <p:cViewPr varScale="1">
        <p:scale>
          <a:sx n="106" d="100"/>
          <a:sy n="106" d="100"/>
        </p:scale>
        <p:origin x="-61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579" cy="495913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447" y="1"/>
            <a:ext cx="2944579" cy="495913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C25A0C9F-ECB9-4FC7-97F6-CAF34C64A56D}" type="datetimeFigureOut">
              <a:rPr lang="en-US"/>
              <a:pPr>
                <a:defRPr/>
              </a:pPr>
              <a:t>11/23/2014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6125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46" y="4717745"/>
            <a:ext cx="5435010" cy="4468144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846"/>
            <a:ext cx="2944579" cy="495913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447" y="9433846"/>
            <a:ext cx="2944579" cy="495913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7FE987AD-814F-45E1-A4DF-7E74FD86D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56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84625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35E9FFF-803B-43A8-8EE9-FF0E1FEAC2F2}" type="slidenum">
              <a:rPr lang="en-GB" altLang="en-US"/>
              <a:pPr eaLnBrk="1" hangingPunct="1">
                <a:spcBef>
                  <a:spcPct val="0"/>
                </a:spcBef>
              </a:pPr>
              <a:t>14</a:t>
            </a:fld>
            <a:endParaRPr lang="en-GB" alt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altLang="en-US" smtClean="0">
                <a:latin typeface="Arial" panose="020B0604020202020204" pitchFamily="34" charset="0"/>
                <a:cs typeface="Arial" panose="020B0604020202020204" pitchFamily="34" charset="0"/>
              </a:rPr>
              <a:t>Sample title slide</a:t>
            </a:r>
          </a:p>
        </p:txBody>
      </p:sp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1571625" y="8594725"/>
            <a:ext cx="3733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800"/>
              <a:t>Copyright © 2005 BAE Systems. All rights reserved.</a:t>
            </a:r>
            <a:endParaRPr lang="en-US" altLang="en-US" sz="800"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en-US" altLang="en-US" sz="800"/>
          </a:p>
        </p:txBody>
      </p:sp>
    </p:spTree>
    <p:extLst>
      <p:ext uri="{BB962C8B-B14F-4D97-AF65-F5344CB8AC3E}">
        <p14:creationId xmlns:p14="http://schemas.microsoft.com/office/powerpoint/2010/main" val="3601590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987AD-814F-45E1-A4DF-7E74FD86DAB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46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1" dirty="0" smtClean="0"/>
              <a:t>The offset probe OMT</a:t>
            </a:r>
            <a:endParaRPr lang="en-AU" b="1" baseline="0" dirty="0" smtClean="0"/>
          </a:p>
          <a:p>
            <a:pPr marL="540000" lvl="1" indent="-468000">
              <a:buFont typeface="Arial" pitchFamily="34" charset="0"/>
              <a:buChar char="•"/>
            </a:pPr>
            <a:r>
              <a:rPr lang="en-AU" b="0" baseline="0" dirty="0" smtClean="0"/>
              <a:t>To avoid the problems associated with the co-located probe design we have separated the probes in a offset probe design.</a:t>
            </a:r>
          </a:p>
          <a:p>
            <a:pPr marL="540000" lvl="1" indent="-468000">
              <a:buFont typeface="Arial" pitchFamily="34" charset="0"/>
              <a:buChar char="•"/>
            </a:pPr>
            <a:r>
              <a:rPr lang="en-AU" b="0" baseline="0" dirty="0" smtClean="0"/>
              <a:t>The image in the top right corner is of a narrowband offset probe OMT. These OMTs have been developed in the past however they have not been shown to exhibit the same frequency coverage as the co-located probe designs</a:t>
            </a:r>
          </a:p>
          <a:p>
            <a:pPr marL="540000" lvl="1" indent="-468000">
              <a:buFont typeface="Arial" pitchFamily="34" charset="0"/>
              <a:buChar char="•"/>
            </a:pPr>
            <a:r>
              <a:rPr lang="en-AU" b="0" baseline="0" dirty="0" smtClean="0"/>
              <a:t>The OMT considered here was designed in three separate sections, an input transition from circular to quad ridged waveguide, a </a:t>
            </a:r>
            <a:r>
              <a:rPr lang="en-AU" b="0" baseline="0" dirty="0" err="1" smtClean="0"/>
              <a:t>ortho</a:t>
            </a:r>
            <a:r>
              <a:rPr lang="en-AU" b="0" baseline="0" dirty="0" smtClean="0"/>
              <a:t>-mode junction which removes the A polarisation via a coaxial probe and a rear transition from double ridged waveguide to coax.</a:t>
            </a:r>
          </a:p>
          <a:p>
            <a:pPr marL="540000" lvl="1" indent="-468000">
              <a:buFont typeface="Arial" pitchFamily="34" charset="0"/>
              <a:buChar char="•"/>
            </a:pPr>
            <a:r>
              <a:rPr lang="en-AU" b="0" baseline="0" dirty="0" smtClean="0"/>
              <a:t>Because of the nature of quad ridged waveguide only in the input transition  must multiple propagating mode be considered.</a:t>
            </a:r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987AD-814F-45E1-A4DF-7E74FD86DAB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11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xfrm>
            <a:off x="457200" y="6400800"/>
            <a:ext cx="8229600" cy="320675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6672"/>
            <a:ext cx="7772400" cy="93610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72816"/>
            <a:ext cx="7772400" cy="43231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81013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2051" name="Picture 3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288" y="42863"/>
            <a:ext cx="164147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6376988"/>
            <a:ext cx="9144000" cy="481012"/>
          </a:xfrm>
          <a:prstGeom prst="rect">
            <a:avLst/>
          </a:prstGeom>
          <a:solidFill>
            <a:srgbClr val="003286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för att ändra format på bakgrundsrubriken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smtClean="0"/>
              <a:t>Klicka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6096000" y="76200"/>
            <a:ext cx="2971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762000" eaLnBrk="0" hangingPunct="0">
              <a:spcBef>
                <a:spcPct val="50000"/>
              </a:spcBef>
              <a:defRPr/>
            </a:pPr>
            <a:r>
              <a:rPr lang="sv-SE" sz="1400">
                <a:solidFill>
                  <a:srgbClr val="FFFFFF"/>
                </a:solidFill>
                <a:latin typeface="Arial" charset="0"/>
              </a:rPr>
              <a:t>Chalmers University of Technology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hf sldNum="0" hdr="0" dt="0"/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rgbClr val="072970"/>
          </a:solidFill>
          <a:latin typeface="+mj-lt"/>
          <a:ea typeface="+mj-ea"/>
          <a:cs typeface="+mj-cs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rgbClr val="072970"/>
          </a:solidFill>
          <a:latin typeface="Times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rgbClr val="072970"/>
          </a:solidFill>
          <a:latin typeface="Times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rgbClr val="072970"/>
          </a:solidFill>
          <a:latin typeface="Times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rgbClr val="072970"/>
          </a:solidFill>
          <a:latin typeface="Times" charset="0"/>
        </a:defRPr>
      </a:lvl5pPr>
      <a:lvl6pPr marL="457200"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rgbClr val="072970"/>
          </a:solidFill>
          <a:latin typeface="Times" charset="0"/>
        </a:defRPr>
      </a:lvl6pPr>
      <a:lvl7pPr marL="914400"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rgbClr val="072970"/>
          </a:solidFill>
          <a:latin typeface="Times" charset="0"/>
        </a:defRPr>
      </a:lvl7pPr>
      <a:lvl8pPr marL="1371600"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rgbClr val="072970"/>
          </a:solidFill>
          <a:latin typeface="Times" charset="0"/>
        </a:defRPr>
      </a:lvl8pPr>
      <a:lvl9pPr marL="1828800"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rgbClr val="072970"/>
          </a:solidFill>
          <a:latin typeface="Times" charset="0"/>
        </a:defRPr>
      </a:lvl9pPr>
    </p:titleStyle>
    <p:bodyStyle>
      <a:lvl1pPr marL="342900" indent="-3429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rgbClr val="072970"/>
          </a:solidFill>
          <a:latin typeface="+mn-lt"/>
          <a:ea typeface="+mn-ea"/>
          <a:cs typeface="+mn-cs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rgbClr val="072970"/>
          </a:solidFill>
          <a:latin typeface="+mn-lt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rgbClr val="072970"/>
          </a:solidFill>
          <a:latin typeface="+mn-lt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rgbClr val="072970"/>
          </a:solidFill>
          <a:latin typeface="+mn-lt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072970"/>
          </a:solidFill>
          <a:latin typeface="+mn-lt"/>
        </a:defRPr>
      </a:lvl5pPr>
      <a:lvl6pPr marL="25146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072970"/>
          </a:solidFill>
          <a:latin typeface="+mn-lt"/>
        </a:defRPr>
      </a:lvl6pPr>
      <a:lvl7pPr marL="29718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072970"/>
          </a:solidFill>
          <a:latin typeface="+mn-lt"/>
        </a:defRPr>
      </a:lvl7pPr>
      <a:lvl8pPr marL="3429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072970"/>
          </a:solidFill>
          <a:latin typeface="+mn-lt"/>
        </a:defRPr>
      </a:lvl8pPr>
      <a:lvl9pPr marL="3886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07297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hyperlink" Target="https://deki.mpifr-bonn.mpg.de/@api/deki/files/2276/=DIVA_logo.png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7" Type="http://schemas.openxmlformats.org/officeDocument/2006/relationships/image" Target="../media/image5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3.tiff"/><Relationship Id="rId4" Type="http://schemas.openxmlformats.org/officeDocument/2006/relationships/image" Target="../media/image5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tiff"/><Relationship Id="rId4" Type="http://schemas.openxmlformats.org/officeDocument/2006/relationships/image" Target="../media/image56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6.emf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jpeg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2008" y="1988840"/>
            <a:ext cx="8964488" cy="1512168"/>
          </a:xfrm>
        </p:spPr>
        <p:txBody>
          <a:bodyPr/>
          <a:lstStyle/>
          <a:p>
            <a:r>
              <a:rPr lang="en-US" b="1" dirty="0"/>
              <a:t>Current development towards wide bandwidth front-ends for VLBI</a:t>
            </a:r>
            <a:endParaRPr lang="en-US" sz="4000" b="1" i="1" dirty="0" smtClean="0"/>
          </a:p>
        </p:txBody>
      </p:sp>
      <p:sp>
        <p:nvSpPr>
          <p:cNvPr id="409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96534" y="3707515"/>
            <a:ext cx="8715436" cy="1080120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Miroslav Pantaleev, </a:t>
            </a:r>
            <a:r>
              <a:rPr lang="en-US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Leif </a:t>
            </a:r>
            <a:r>
              <a:rPr lang="en-US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Helldner</a:t>
            </a:r>
            <a:r>
              <a:rPr lang="en-US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, Ulf Kylenfall, </a:t>
            </a:r>
          </a:p>
          <a:p>
            <a:r>
              <a:rPr lang="en-US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Lars Pettersson, Per Björklund</a:t>
            </a:r>
          </a:p>
          <a:p>
            <a:endParaRPr lang="en-US" dirty="0" smtClean="0"/>
          </a:p>
        </p:txBody>
      </p:sp>
      <p:pic>
        <p:nvPicPr>
          <p:cNvPr id="410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38" y="571480"/>
            <a:ext cx="990600" cy="987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101" name="Picture 5" descr="C:\Documents and Settings\Miroslav Pantaleev\My Documents\ONSALA\osoblack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3" y="571500"/>
            <a:ext cx="10128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8" y="5091177"/>
            <a:ext cx="1990725" cy="40005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V="1">
            <a:off x="252043" y="4787635"/>
            <a:ext cx="8765608" cy="2007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40" descr="mpifrlogoA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23068" y="4807707"/>
            <a:ext cx="1200860" cy="96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2" descr="Astron_Logo_transparant_1500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27086" y="4997459"/>
            <a:ext cx="1732644" cy="58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1218" y="4986192"/>
            <a:ext cx="645818" cy="6512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4170" y="4888472"/>
            <a:ext cx="802608" cy="979283"/>
          </a:xfrm>
          <a:prstGeom prst="rect">
            <a:avLst/>
          </a:prstGeom>
        </p:spPr>
      </p:pic>
      <p:pic>
        <p:nvPicPr>
          <p:cNvPr id="1026" name="Picture 2" descr="DIVA_logo.png">
            <a:hlinkClick r:id="rId10" tooltip="DIVA_logo.png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62" y="5733256"/>
            <a:ext cx="1225054" cy="54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7"/>
          <a:stretch/>
        </p:blipFill>
        <p:spPr bwMode="auto">
          <a:xfrm>
            <a:off x="4926768" y="5589240"/>
            <a:ext cx="941376" cy="721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68760"/>
            <a:ext cx="4566792" cy="36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158" y="1268760"/>
            <a:ext cx="3413553" cy="3585861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3528" y="4797152"/>
            <a:ext cx="8496944" cy="1656184"/>
          </a:xfrm>
        </p:spPr>
        <p:txBody>
          <a:bodyPr/>
          <a:lstStyle/>
          <a:p>
            <a:r>
              <a:rPr lang="en-US" sz="2100" dirty="0" smtClean="0"/>
              <a:t>Y-factor test done with C-band horn</a:t>
            </a:r>
          </a:p>
          <a:p>
            <a:r>
              <a:rPr lang="en-US" sz="2100" dirty="0" smtClean="0"/>
              <a:t>Sky as cold load and absorber as ambient</a:t>
            </a:r>
          </a:p>
          <a:p>
            <a:r>
              <a:rPr lang="en-US" sz="2100" dirty="0" smtClean="0"/>
              <a:t>Filters are used to limit the BW to 4.25-7GHz due to strong interferences</a:t>
            </a:r>
          </a:p>
          <a:p>
            <a:r>
              <a:rPr lang="en-US" sz="2100" dirty="0" smtClean="0"/>
              <a:t>No corrections are done for losses in the horn or ground pick-up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278688" cy="864096"/>
          </a:xfrm>
        </p:spPr>
        <p:txBody>
          <a:bodyPr/>
          <a:lstStyle/>
          <a:p>
            <a:r>
              <a:rPr lang="sv-SE" sz="3600" dirty="0" smtClean="0"/>
              <a:t>C-band </a:t>
            </a:r>
            <a:r>
              <a:rPr lang="sv-SE" sz="3600" dirty="0"/>
              <a:t>front-end for OSO </a:t>
            </a:r>
            <a:r>
              <a:rPr lang="sv-SE" sz="3600" dirty="0" smtClean="0"/>
              <a:t>25m</a:t>
            </a:r>
            <a:endParaRPr lang="sv-SE" sz="3600" dirty="0"/>
          </a:p>
        </p:txBody>
      </p:sp>
    </p:spTree>
    <p:extLst>
      <p:ext uri="{BB962C8B-B14F-4D97-AF65-F5344CB8AC3E}">
        <p14:creationId xmlns:p14="http://schemas.microsoft.com/office/powerpoint/2010/main" val="422785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278688" cy="864096"/>
          </a:xfrm>
        </p:spPr>
        <p:txBody>
          <a:bodyPr/>
          <a:lstStyle/>
          <a:p>
            <a:r>
              <a:rPr lang="sv-SE" sz="3600" dirty="0" smtClean="0"/>
              <a:t>S/C/X-band </a:t>
            </a:r>
            <a:r>
              <a:rPr lang="sv-SE" sz="3600" dirty="0"/>
              <a:t>front-end for OSO </a:t>
            </a:r>
            <a:r>
              <a:rPr lang="sv-SE" sz="3600" dirty="0" smtClean="0"/>
              <a:t>20m</a:t>
            </a:r>
            <a:endParaRPr lang="sv-SE" sz="360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707905" y="1412776"/>
            <a:ext cx="5431504" cy="4032448"/>
          </a:xfrm>
        </p:spPr>
        <p:txBody>
          <a:bodyPr/>
          <a:lstStyle/>
          <a:p>
            <a:r>
              <a:rPr lang="en-US" sz="2100" dirty="0" smtClean="0"/>
              <a:t>About 50 Geo-VLBI experiments per year</a:t>
            </a:r>
          </a:p>
          <a:p>
            <a:r>
              <a:rPr lang="en-US" sz="2100" dirty="0" smtClean="0"/>
              <a:t>3 EVN sessions per year</a:t>
            </a:r>
          </a:p>
          <a:p>
            <a:r>
              <a:rPr lang="en-US" sz="2100" dirty="0" smtClean="0"/>
              <a:t>Single dish observations mainly in the 3mm band</a:t>
            </a:r>
          </a:p>
          <a:p>
            <a:r>
              <a:rPr lang="en-US" sz="2100" dirty="0" smtClean="0"/>
              <a:t>Integrate C-band receiver on 20m to increase the reliability for EVN</a:t>
            </a:r>
          </a:p>
          <a:p>
            <a:r>
              <a:rPr lang="en-US" sz="2100" dirty="0" smtClean="0"/>
              <a:t>Minimize the changes in the receiver cabin</a:t>
            </a:r>
          </a:p>
          <a:p>
            <a:r>
              <a:rPr lang="en-US" sz="2100" dirty="0" smtClean="0"/>
              <a:t>Keep compatibility with S/X band system</a:t>
            </a:r>
          </a:p>
          <a:p>
            <a:r>
              <a:rPr lang="en-US" sz="2100" dirty="0" smtClean="0"/>
              <a:t>Improve </a:t>
            </a:r>
            <a:r>
              <a:rPr lang="en-US" sz="2100" dirty="0" err="1" smtClean="0"/>
              <a:t>Tsys</a:t>
            </a:r>
            <a:endParaRPr lang="en-US" sz="2100" dirty="0" smtClean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21619" t="7425" r="21566" b="11703"/>
          <a:stretch/>
        </p:blipFill>
        <p:spPr bwMode="auto">
          <a:xfrm>
            <a:off x="214992" y="1501332"/>
            <a:ext cx="3096344" cy="28012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73" y="4869160"/>
            <a:ext cx="6410325" cy="1800225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 bwMode="auto">
          <a:xfrm>
            <a:off x="1979713" y="5157192"/>
            <a:ext cx="576064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2555777" y="5445224"/>
            <a:ext cx="648071" cy="7200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088237" y="5434381"/>
            <a:ext cx="6687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smtClean="0">
                <a:solidFill>
                  <a:srgbClr val="FF0000"/>
                </a:solidFill>
              </a:rPr>
              <a:t>~20K</a:t>
            </a:r>
            <a:endParaRPr lang="sv-SE" sz="1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70554" y="5300468"/>
            <a:ext cx="3021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Continuous coverage 4-12GHZ</a:t>
            </a:r>
            <a:endParaRPr lang="en-GB" sz="1600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5735409" y="5517232"/>
            <a:ext cx="33514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9060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 err="1" smtClean="0"/>
              <a:t>Current</a:t>
            </a:r>
            <a:r>
              <a:rPr lang="sv-SE" sz="3600" dirty="0" smtClean="0"/>
              <a:t> layout 20m</a:t>
            </a:r>
            <a:endParaRPr lang="sv-SE" sz="3600" dirty="0"/>
          </a:p>
        </p:txBody>
      </p:sp>
      <p:pic>
        <p:nvPicPr>
          <p:cNvPr id="5" name="Picture 2" descr="C:\Users\Miroslav Pantaleev\Documents\Dell_D820\ONSALA\PICTURES\Leif_20101012\DSCN0041.JPG"/>
          <p:cNvPicPr>
            <a:picLocks noChangeAspect="1" noChangeArrowheads="1"/>
          </p:cNvPicPr>
          <p:nvPr/>
        </p:nvPicPr>
        <p:blipFill rotWithShape="1">
          <a:blip r:embed="rId2" cstate="print"/>
          <a:srcRect t="8503" b="6156"/>
          <a:stretch/>
        </p:blipFill>
        <p:spPr bwMode="auto">
          <a:xfrm>
            <a:off x="457200" y="1512067"/>
            <a:ext cx="3898776" cy="4437213"/>
          </a:xfrm>
          <a:prstGeom prst="rect">
            <a:avLst/>
          </a:prstGeom>
          <a:noFill/>
        </p:spPr>
      </p:pic>
      <p:pic>
        <p:nvPicPr>
          <p:cNvPr id="6" name="Picture 3" descr="C:\Users\Miroslav Pantaleev\Documents\Dell_D820\ONSALA\PICTURES\Leif_20101012\DSCN0048.JPG"/>
          <p:cNvPicPr>
            <a:picLocks noChangeAspect="1" noChangeArrowheads="1"/>
          </p:cNvPicPr>
          <p:nvPr/>
        </p:nvPicPr>
        <p:blipFill rotWithShape="1">
          <a:blip r:embed="rId3" cstate="print"/>
          <a:srcRect t="7398" b="6614"/>
          <a:stretch/>
        </p:blipFill>
        <p:spPr bwMode="auto">
          <a:xfrm>
            <a:off x="4572001" y="1492845"/>
            <a:ext cx="3886200" cy="44564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735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6672"/>
            <a:ext cx="7772400" cy="728588"/>
          </a:xfrm>
        </p:spPr>
        <p:txBody>
          <a:bodyPr/>
          <a:lstStyle/>
          <a:p>
            <a:r>
              <a:rPr lang="sv-SE" sz="3600" dirty="0" err="1" smtClean="0"/>
              <a:t>Current</a:t>
            </a:r>
            <a:r>
              <a:rPr lang="sv-SE" sz="3600" dirty="0" smtClean="0"/>
              <a:t> layout</a:t>
            </a:r>
            <a:endParaRPr lang="sv-S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4" y="1423988"/>
            <a:ext cx="8726744" cy="445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71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7317"/>
          <a:stretch/>
        </p:blipFill>
        <p:spPr>
          <a:xfrm>
            <a:off x="0" y="3923662"/>
            <a:ext cx="9144000" cy="2529674"/>
          </a:xfrm>
          <a:prstGeom prst="rect">
            <a:avLst/>
          </a:prstGeom>
        </p:spPr>
      </p:pic>
      <p:sp>
        <p:nvSpPr>
          <p:cNvPr id="3075" name="Rectangle 1031"/>
          <p:cNvSpPr>
            <a:spLocks noChangeArrowheads="1"/>
          </p:cNvSpPr>
          <p:nvPr/>
        </p:nvSpPr>
        <p:spPr bwMode="auto">
          <a:xfrm>
            <a:off x="109984" y="3926966"/>
            <a:ext cx="8926512" cy="78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None/>
            </a:pPr>
            <a:r>
              <a:rPr lang="en-AU" sz="1800" dirty="0">
                <a:solidFill>
                  <a:schemeClr val="bg1"/>
                </a:solidFill>
              </a:rPr>
              <a:t>Mark </a:t>
            </a:r>
            <a:r>
              <a:rPr lang="en-AU" sz="1800" dirty="0" smtClean="0">
                <a:solidFill>
                  <a:schemeClr val="bg1"/>
                </a:solidFill>
              </a:rPr>
              <a:t>Bowen and Alex </a:t>
            </a:r>
            <a:r>
              <a:rPr lang="en-US" sz="1800" dirty="0" err="1" smtClean="0">
                <a:solidFill>
                  <a:schemeClr val="bg1"/>
                </a:solidFill>
              </a:rPr>
              <a:t>Dunnin</a:t>
            </a:r>
            <a:endParaRPr lang="en-US" sz="1800" dirty="0" smtClean="0">
              <a:solidFill>
                <a:schemeClr val="bg1"/>
              </a:solidFill>
            </a:endParaRPr>
          </a:p>
          <a:p>
            <a:pPr eaLnBrk="1" hangingPunct="1">
              <a:buNone/>
            </a:pPr>
            <a:r>
              <a:rPr lang="en-AU" sz="1800" b="1" i="1" dirty="0">
                <a:solidFill>
                  <a:schemeClr val="bg1"/>
                </a:solidFill>
              </a:rPr>
              <a:t>CSIRO Astronomy and Space </a:t>
            </a:r>
            <a:r>
              <a:rPr lang="en-AU" sz="1800" b="1" i="1" dirty="0" smtClean="0">
                <a:solidFill>
                  <a:schemeClr val="bg1"/>
                </a:solidFill>
              </a:rPr>
              <a:t>Science</a:t>
            </a:r>
            <a:endParaRPr lang="en-US" altLang="en-US" sz="1000" b="1" i="1" dirty="0">
              <a:solidFill>
                <a:schemeClr val="bg1"/>
              </a:solidFill>
            </a:endParaRPr>
          </a:p>
        </p:txBody>
      </p:sp>
      <p:sp>
        <p:nvSpPr>
          <p:cNvPr id="3077" name="Line 1034"/>
          <p:cNvSpPr>
            <a:spLocks noChangeShapeType="1"/>
          </p:cNvSpPr>
          <p:nvPr/>
        </p:nvSpPr>
        <p:spPr bwMode="auto">
          <a:xfrm>
            <a:off x="0" y="5675313"/>
            <a:ext cx="4105275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v-SE"/>
          </a:p>
        </p:txBody>
      </p:sp>
      <p:pic>
        <p:nvPicPr>
          <p:cNvPr id="3080" name="Picture 1037" descr="AUSTRALIA 50% BLA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96" y="1938691"/>
            <a:ext cx="7699248" cy="1855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8928992" cy="668144"/>
          </a:xfrm>
        </p:spPr>
        <p:txBody>
          <a:bodyPr/>
          <a:lstStyle/>
          <a:p>
            <a:r>
              <a:rPr lang="en-AU" altLang="sv-SE" sz="3600" dirty="0" smtClean="0"/>
              <a:t>Feasibility </a:t>
            </a:r>
            <a:r>
              <a:rPr lang="en-AU" altLang="sv-SE" sz="3600" dirty="0"/>
              <a:t>study </a:t>
            </a:r>
            <a:r>
              <a:rPr lang="en-AU" altLang="sv-SE" sz="3600" dirty="0" smtClean="0"/>
              <a:t>for 4 – 12.25 GHz front-end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54864" y="1124744"/>
            <a:ext cx="8765608" cy="2007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0" y="3848793"/>
            <a:ext cx="8765608" cy="2007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12" descr="OMT.jpg"/>
          <p:cNvPicPr>
            <a:picLocks noChangeAspect="1"/>
          </p:cNvPicPr>
          <p:nvPr/>
        </p:nvPicPr>
        <p:blipFill>
          <a:blip r:embed="rId5" cstate="print"/>
          <a:srcRect l="5582" t="4845" r="8696" b="10979"/>
          <a:stretch>
            <a:fillRect/>
          </a:stretch>
        </p:blipFill>
        <p:spPr>
          <a:xfrm>
            <a:off x="1296398" y="4643632"/>
            <a:ext cx="2909954" cy="1739321"/>
          </a:xfrm>
          <a:prstGeom prst="rect">
            <a:avLst/>
          </a:prstGeom>
        </p:spPr>
      </p:pic>
      <p:pic>
        <p:nvPicPr>
          <p:cNvPr id="14" name="Picture 29" descr="IMG_7257_correct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16336" y="4641522"/>
            <a:ext cx="2551184" cy="174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 txBox="1">
            <a:spLocks/>
          </p:cNvSpPr>
          <p:nvPr/>
        </p:nvSpPr>
        <p:spPr bwMode="auto">
          <a:xfrm>
            <a:off x="2987824" y="1167725"/>
            <a:ext cx="6191552" cy="8498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+mj-lt"/>
                <a:ea typeface="+mj-ea"/>
                <a:cs typeface="+mj-cs"/>
              </a:defRPr>
            </a:lvl1pPr>
            <a:lvl2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2pPr>
            <a:lvl3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3pPr>
            <a:lvl4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4pPr>
            <a:lvl5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5pPr>
            <a:lvl6pPr marL="4572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6pPr>
            <a:lvl7pPr marL="9144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7pPr>
            <a:lvl8pPr marL="13716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8pPr>
            <a:lvl9pPr marL="18288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9pPr>
          </a:lstStyle>
          <a:p>
            <a:pPr algn="r"/>
            <a:r>
              <a:rPr lang="en-AU" altLang="sv-SE" sz="2400" dirty="0" smtClean="0"/>
              <a:t>Smooth-walled </a:t>
            </a:r>
            <a:r>
              <a:rPr lang="en-AU" altLang="sv-SE" sz="2400" dirty="0"/>
              <a:t>spline-profile </a:t>
            </a:r>
            <a:r>
              <a:rPr lang="en-AU" altLang="sv-SE" sz="2400" dirty="0" smtClean="0"/>
              <a:t>horn</a:t>
            </a:r>
          </a:p>
        </p:txBody>
      </p:sp>
      <p:sp>
        <p:nvSpPr>
          <p:cNvPr id="17" name="Rectangle 1031"/>
          <p:cNvSpPr>
            <a:spLocks noChangeArrowheads="1"/>
          </p:cNvSpPr>
          <p:nvPr/>
        </p:nvSpPr>
        <p:spPr bwMode="auto">
          <a:xfrm>
            <a:off x="174152" y="1444625"/>
            <a:ext cx="8926512" cy="78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1800" dirty="0"/>
              <a:t>Christophe </a:t>
            </a:r>
            <a:r>
              <a:rPr lang="en-US" altLang="en-US" sz="1800" dirty="0" err="1"/>
              <a:t>Granet</a:t>
            </a:r>
            <a:endParaRPr lang="en-US" altLang="en-US" sz="1800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1800" b="1" i="1" dirty="0"/>
              <a:t>BAE Systems Australia</a:t>
            </a:r>
            <a:endParaRPr lang="en-US" altLang="en-US" sz="1000" b="1" i="1" dirty="0"/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4206352" y="4019320"/>
            <a:ext cx="4812944" cy="8498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+mj-lt"/>
                <a:ea typeface="+mj-ea"/>
                <a:cs typeface="+mj-cs"/>
              </a:defRPr>
            </a:lvl1pPr>
            <a:lvl2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2pPr>
            <a:lvl3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3pPr>
            <a:lvl4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4pPr>
            <a:lvl5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5pPr>
            <a:lvl6pPr marL="4572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6pPr>
            <a:lvl7pPr marL="9144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7pPr>
            <a:lvl8pPr marL="13716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8pPr>
            <a:lvl9pPr marL="18288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9pPr>
          </a:lstStyle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Offset </a:t>
            </a:r>
            <a:r>
              <a:rPr lang="en-US" sz="2400" dirty="0">
                <a:solidFill>
                  <a:schemeClr val="bg1"/>
                </a:solidFill>
              </a:rPr>
              <a:t>Quad Ridged Ortho-mode Transducer </a:t>
            </a:r>
            <a:endParaRPr lang="sv-SE" sz="2400" dirty="0">
              <a:solidFill>
                <a:schemeClr val="bg1"/>
              </a:solidFill>
            </a:endParaRPr>
          </a:p>
          <a:p>
            <a:pPr algn="r"/>
            <a:endParaRPr lang="en-AU" altLang="sv-SE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4700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sv-SE" dirty="0" smtClean="0"/>
              <a:t>Design of the 4 – 12.25 GHz Horn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altLang="sv-SE" sz="1800" dirty="0" smtClean="0"/>
              <a:t>BAE Systems Australia has been asked to perform a short feasibility study aimed at looking at the development of a 4 – 12.25 GHz feed system for the 20m-diameter antenna at the </a:t>
            </a:r>
            <a:r>
              <a:rPr lang="en-AU" altLang="sv-SE" sz="1800" dirty="0" err="1" smtClean="0"/>
              <a:t>Onsala</a:t>
            </a:r>
            <a:r>
              <a:rPr lang="en-AU" altLang="sv-SE" sz="1800" dirty="0" smtClean="0"/>
              <a:t> Space Observatory (OSO)  in Sweden.</a:t>
            </a:r>
          </a:p>
          <a:p>
            <a:r>
              <a:rPr lang="en-AU" altLang="sv-SE" sz="1800" dirty="0" smtClean="0"/>
              <a:t>The antenna is used for radio astronomy research over the cm to mm wavelengths.</a:t>
            </a:r>
          </a:p>
          <a:p>
            <a:r>
              <a:rPr lang="en-AU" altLang="sv-SE" sz="1800" dirty="0" smtClean="0"/>
              <a:t>BAE Systems has developed and delivered two 4 – 12.25 GHz optimized horns to the CSIRO Astronomy and Space Science (CASS) for the Australia Telescope Compact Array (ATCA) 22m-diameter antenna.</a:t>
            </a:r>
          </a:p>
          <a:p>
            <a:r>
              <a:rPr lang="en-AU" altLang="sv-SE" sz="1800" dirty="0" smtClean="0"/>
              <a:t>The optimized horn is used in conjunction with the wideband OMT designed by CASS.</a:t>
            </a:r>
          </a:p>
        </p:txBody>
      </p:sp>
    </p:spTree>
    <p:extLst>
      <p:ext uri="{BB962C8B-B14F-4D97-AF65-F5344CB8AC3E}">
        <p14:creationId xmlns:p14="http://schemas.microsoft.com/office/powerpoint/2010/main" val="103617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sv-SE" smtClean="0"/>
              <a:t>Design of the 4 – 12.25 GHz Horn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altLang="sv-SE" sz="1800" dirty="0" smtClean="0"/>
              <a:t>The aim of the feasibility study is to design a new 4 – 12.25 GHz horn for the OSO 20m-diameter antenna that would also use the CASS OMT.</a:t>
            </a:r>
          </a:p>
          <a:p>
            <a:r>
              <a:rPr lang="en-AU" altLang="sv-SE" sz="1800" dirty="0" smtClean="0"/>
              <a:t>CASS will supply the OMT and associated noise coupler, gap-guide and vacuum window that need to be connected to the horn.</a:t>
            </a:r>
          </a:p>
          <a:p>
            <a:r>
              <a:rPr lang="en-AU" altLang="sv-SE" sz="1800" dirty="0" smtClean="0"/>
              <a:t>The geometry of the OSO 20m-diameter antenna is very different from the ATCA 22m-diameter antenna and the main issue is the subtended angle to the </a:t>
            </a:r>
            <a:r>
              <a:rPr lang="en-AU" altLang="sv-SE" sz="1800" dirty="0" err="1" smtClean="0"/>
              <a:t>subreflector</a:t>
            </a:r>
            <a:r>
              <a:rPr lang="en-AU" altLang="sv-SE" sz="1800" dirty="0" smtClean="0"/>
              <a:t>.</a:t>
            </a:r>
          </a:p>
          <a:p>
            <a:r>
              <a:rPr lang="en-AU" altLang="sv-SE" sz="1800" dirty="0" smtClean="0"/>
              <a:t>The 4 – 12.25 GHz horn for the ATCA was designed to have a nominal Gaussian radiation pattern with a taper of -12 dB at 14º, where the half-subtended angle of the </a:t>
            </a:r>
            <a:r>
              <a:rPr lang="en-AU" altLang="sv-SE" sz="1800" dirty="0" err="1" smtClean="0"/>
              <a:t>subreflector</a:t>
            </a:r>
            <a:r>
              <a:rPr lang="en-AU" altLang="sv-SE" sz="1800" dirty="0" smtClean="0"/>
              <a:t> is 14º.</a:t>
            </a:r>
          </a:p>
          <a:p>
            <a:r>
              <a:rPr lang="en-AU" altLang="sv-SE" sz="1800" dirty="0" smtClean="0"/>
              <a:t>For the OSO, the half subtended angle is only 6.09º and to achieve an edge taper of -12dB at 6.09º, the new horn will need to have a radiation pattern with a much higher directivity.</a:t>
            </a:r>
          </a:p>
          <a:p>
            <a:endParaRPr lang="en-AU" altLang="sv-SE" sz="1800" dirty="0" smtClean="0"/>
          </a:p>
        </p:txBody>
      </p:sp>
    </p:spTree>
    <p:extLst>
      <p:ext uri="{BB962C8B-B14F-4D97-AF65-F5344CB8AC3E}">
        <p14:creationId xmlns:p14="http://schemas.microsoft.com/office/powerpoint/2010/main" val="243808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sv-SE" smtClean="0"/>
              <a:t>Design of the 4 – 12.25 GHz Horn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altLang="sv-SE" sz="1800" dirty="0" smtClean="0"/>
              <a:t>OSO has indicated that the preferred option would be to have a new 4 – 12.25 GHz feed system situated where the current X-band feed is located.</a:t>
            </a:r>
          </a:p>
          <a:p>
            <a:r>
              <a:rPr lang="en-AU" altLang="sv-SE" sz="1800" dirty="0" smtClean="0"/>
              <a:t>This brings mechanical constraints to the design of the 4 – 12.25 GHz feed system and these mechanical constraints may be overcome by designing the horn so that it can be used for both the X-band </a:t>
            </a:r>
            <a:r>
              <a:rPr lang="en-AU" altLang="sv-SE" sz="1800" dirty="0" err="1" smtClean="0"/>
              <a:t>GeoVLBI</a:t>
            </a:r>
            <a:r>
              <a:rPr lang="en-AU" altLang="sv-SE" sz="1800" dirty="0" smtClean="0"/>
              <a:t> operations and the wide-band 4 – 12.25 GHz operations.</a:t>
            </a:r>
          </a:p>
          <a:p>
            <a:r>
              <a:rPr lang="en-AU" altLang="sv-SE" sz="1800" dirty="0" smtClean="0"/>
              <a:t>To do so, the horn will be designed in sections, with at least one mechanical flange at a position of 816mm from the input of the horn and a diameter of no more than 366mm, thus the existing tertiary with dichroic can be used.</a:t>
            </a:r>
          </a:p>
          <a:p>
            <a:r>
              <a:rPr lang="en-AU" altLang="sv-SE" sz="1800" dirty="0" smtClean="0"/>
              <a:t>The overall length of the 4 – 12.25 GHz horn will be set to be 1800mm with an aperture diameter target of around 550mm.</a:t>
            </a:r>
          </a:p>
        </p:txBody>
      </p:sp>
    </p:spTree>
    <p:extLst>
      <p:ext uri="{BB962C8B-B14F-4D97-AF65-F5344CB8AC3E}">
        <p14:creationId xmlns:p14="http://schemas.microsoft.com/office/powerpoint/2010/main" val="381118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624136" y="476672"/>
            <a:ext cx="7772400" cy="725066"/>
          </a:xfrm>
        </p:spPr>
        <p:txBody>
          <a:bodyPr/>
          <a:lstStyle/>
          <a:p>
            <a:r>
              <a:rPr lang="en-AU" altLang="sv-SE" sz="3600" dirty="0" smtClean="0"/>
              <a:t>Design of the 4 – 12.25 GHz Horn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331788" y="1238833"/>
            <a:ext cx="8560692" cy="4323184"/>
          </a:xfrm>
        </p:spPr>
        <p:txBody>
          <a:bodyPr/>
          <a:lstStyle/>
          <a:p>
            <a:r>
              <a:rPr lang="en-AU" altLang="sv-SE" sz="2400" dirty="0" smtClean="0"/>
              <a:t>The 4 – 12.25 GHz horn is an optimized smooth-walled spline-profile horn and the current (as of 03/11/2014) best geometry is show below:</a:t>
            </a:r>
          </a:p>
        </p:txBody>
      </p:sp>
      <p:pic>
        <p:nvPicPr>
          <p:cNvPr id="7172" name="Picture 2" descr="C:\Users\CGranet\Documents\Horns\Onsala_Telescope\Horn_4_12p25_GHz\Horn_12dB@7deg\optimize_SW_spline_profile_horn_initi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t="26918" r="7057" b="28362"/>
          <a:stretch>
            <a:fillRect/>
          </a:stretch>
        </p:blipFill>
        <p:spPr bwMode="auto">
          <a:xfrm>
            <a:off x="331788" y="2335213"/>
            <a:ext cx="6400800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3" descr="C:\Users\CGranet\Documents\Horns\Onsala_Telescope\Horn_4_12p25_GHz\Analysis_Only\Analysis_8p21_8p93_GHz_Split_Horn\mode_matching_analysis_hor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t="25684" r="8693" b="26990"/>
          <a:stretch>
            <a:fillRect/>
          </a:stretch>
        </p:blipFill>
        <p:spPr bwMode="auto">
          <a:xfrm>
            <a:off x="627063" y="5092700"/>
            <a:ext cx="4005262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Box 3"/>
          <p:cNvSpPr txBox="1">
            <a:spLocks noChangeArrowheads="1"/>
          </p:cNvSpPr>
          <p:nvPr/>
        </p:nvSpPr>
        <p:spPr bwMode="auto">
          <a:xfrm>
            <a:off x="7080250" y="3400425"/>
            <a:ext cx="1647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AU" altLang="sv-SE" dirty="0"/>
              <a:t>Full-Size Horn</a:t>
            </a:r>
          </a:p>
        </p:txBody>
      </p:sp>
      <p:sp>
        <p:nvSpPr>
          <p:cNvPr id="7175" name="TextBox 5"/>
          <p:cNvSpPr txBox="1">
            <a:spLocks noChangeArrowheads="1"/>
          </p:cNvSpPr>
          <p:nvPr/>
        </p:nvSpPr>
        <p:spPr bwMode="auto">
          <a:xfrm>
            <a:off x="4843463" y="5438775"/>
            <a:ext cx="28749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AU" altLang="sv-SE"/>
              <a:t>Horn “split” at 816mm for VLBI operations</a:t>
            </a:r>
          </a:p>
        </p:txBody>
      </p:sp>
      <p:sp>
        <p:nvSpPr>
          <p:cNvPr id="9" name="Bent-Up Arrow 8"/>
          <p:cNvSpPr/>
          <p:nvPr/>
        </p:nvSpPr>
        <p:spPr>
          <a:xfrm>
            <a:off x="2395538" y="4368800"/>
            <a:ext cx="850900" cy="73183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5644"/>
            <a:ext cx="1990725" cy="40005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 flipV="1">
            <a:off x="229330" y="1131383"/>
            <a:ext cx="8765608" cy="2007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4984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371600" y="517475"/>
            <a:ext cx="7772400" cy="576064"/>
          </a:xfrm>
        </p:spPr>
        <p:txBody>
          <a:bodyPr/>
          <a:lstStyle/>
          <a:p>
            <a:r>
              <a:rPr lang="en-AU" altLang="sv-SE" sz="3600" dirty="0" smtClean="0"/>
              <a:t>Design of the 4 – 12.25 GHz</a:t>
            </a:r>
          </a:p>
        </p:txBody>
      </p:sp>
      <p:pic>
        <p:nvPicPr>
          <p:cNvPr id="8195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0528" y="1484785"/>
            <a:ext cx="5040560" cy="3782046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3"/>
          <a:stretch/>
        </p:blipFill>
        <p:spPr bwMode="auto">
          <a:xfrm>
            <a:off x="4591392" y="1484785"/>
            <a:ext cx="4600054" cy="36884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5644"/>
            <a:ext cx="1990725" cy="40005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229330" y="1131383"/>
            <a:ext cx="8765608" cy="2007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7182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Outline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484784"/>
            <a:ext cx="7992888" cy="4611216"/>
          </a:xfrm>
        </p:spPr>
        <p:txBody>
          <a:bodyPr/>
          <a:lstStyle/>
          <a:p>
            <a:r>
              <a:rPr lang="sv-SE" sz="3000" dirty="0" smtClean="0"/>
              <a:t>Motivation and </a:t>
            </a:r>
            <a:r>
              <a:rPr lang="sv-SE" sz="3000" dirty="0" err="1" smtClean="0"/>
              <a:t>challanges</a:t>
            </a:r>
            <a:endParaRPr lang="sv-SE" sz="3000" dirty="0" smtClean="0"/>
          </a:p>
          <a:p>
            <a:r>
              <a:rPr lang="sv-SE" sz="3000" dirty="0"/>
              <a:t>DIVA </a:t>
            </a:r>
            <a:r>
              <a:rPr lang="sv-SE" sz="3000" dirty="0" err="1"/>
              <a:t>project</a:t>
            </a:r>
            <a:endParaRPr lang="sv-SE" sz="3000" dirty="0" smtClean="0"/>
          </a:p>
          <a:p>
            <a:r>
              <a:rPr lang="sv-SE" sz="3000" dirty="0" smtClean="0"/>
              <a:t>C-band front-end for OSO 25m</a:t>
            </a:r>
          </a:p>
          <a:p>
            <a:r>
              <a:rPr lang="sv-SE" sz="3000" dirty="0" smtClean="0"/>
              <a:t>C/X band front-end </a:t>
            </a:r>
            <a:r>
              <a:rPr lang="sv-SE" sz="3000" dirty="0" err="1" smtClean="0"/>
              <a:t>study</a:t>
            </a:r>
            <a:r>
              <a:rPr lang="sv-SE" sz="3000" dirty="0" smtClean="0"/>
              <a:t> for OSO 20m</a:t>
            </a:r>
          </a:p>
          <a:p>
            <a:r>
              <a:rPr lang="sv-SE" sz="3000" dirty="0" err="1" smtClean="0"/>
              <a:t>Beyond</a:t>
            </a:r>
            <a:r>
              <a:rPr lang="sv-SE" sz="3000" dirty="0" smtClean="0"/>
              <a:t> 3:1</a:t>
            </a:r>
          </a:p>
          <a:p>
            <a:r>
              <a:rPr lang="sv-SE" sz="3000" dirty="0" err="1" smtClean="0"/>
              <a:t>Summary</a:t>
            </a:r>
            <a:endParaRPr lang="sv-SE" sz="3000" dirty="0" smtClean="0"/>
          </a:p>
          <a:p>
            <a:r>
              <a:rPr lang="sv-SE" sz="3000" dirty="0" err="1" smtClean="0"/>
              <a:t>Questions</a:t>
            </a:r>
            <a:endParaRPr lang="sv-SE" sz="3000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1854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8606" y="1151455"/>
            <a:ext cx="6867056" cy="515250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5644"/>
            <a:ext cx="1990725" cy="40005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229330" y="1131383"/>
            <a:ext cx="8765608" cy="2007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22538" y="387617"/>
            <a:ext cx="7772400" cy="936104"/>
          </a:xfrm>
        </p:spPr>
        <p:txBody>
          <a:bodyPr/>
          <a:lstStyle/>
          <a:p>
            <a:pPr algn="r"/>
            <a:r>
              <a:rPr lang="en-AU" altLang="sv-SE" sz="3600" dirty="0" smtClean="0"/>
              <a:t>Radiation Patterns 4-12GHz feed</a:t>
            </a:r>
          </a:p>
        </p:txBody>
      </p:sp>
    </p:spTree>
    <p:extLst>
      <p:ext uri="{BB962C8B-B14F-4D97-AF65-F5344CB8AC3E}">
        <p14:creationId xmlns:p14="http://schemas.microsoft.com/office/powerpoint/2010/main" val="382948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8049" y="1172415"/>
            <a:ext cx="6868170" cy="515334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5644"/>
            <a:ext cx="1990725" cy="40005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229330" y="1131383"/>
            <a:ext cx="8765608" cy="2007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itle 1"/>
          <p:cNvSpPr txBox="1">
            <a:spLocks/>
          </p:cNvSpPr>
          <p:nvPr/>
        </p:nvSpPr>
        <p:spPr bwMode="auto">
          <a:xfrm>
            <a:off x="1222538" y="387617"/>
            <a:ext cx="7772400" cy="9361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+mj-lt"/>
                <a:ea typeface="+mj-ea"/>
                <a:cs typeface="+mj-cs"/>
              </a:defRPr>
            </a:lvl1pPr>
            <a:lvl2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2pPr>
            <a:lvl3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3pPr>
            <a:lvl4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4pPr>
            <a:lvl5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5pPr>
            <a:lvl6pPr marL="4572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6pPr>
            <a:lvl7pPr marL="9144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7pPr>
            <a:lvl8pPr marL="13716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8pPr>
            <a:lvl9pPr marL="18288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9pPr>
          </a:lstStyle>
          <a:p>
            <a:pPr algn="r"/>
            <a:r>
              <a:rPr lang="en-AU" altLang="sv-SE" sz="3600" kern="0" dirty="0" smtClean="0"/>
              <a:t>Radiation Patterns 4-12GHz feed</a:t>
            </a:r>
          </a:p>
        </p:txBody>
      </p:sp>
    </p:spTree>
    <p:extLst>
      <p:ext uri="{BB962C8B-B14F-4D97-AF65-F5344CB8AC3E}">
        <p14:creationId xmlns:p14="http://schemas.microsoft.com/office/powerpoint/2010/main" val="288709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640" y="1227144"/>
            <a:ext cx="6766181" cy="507681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5644"/>
            <a:ext cx="1990725" cy="40005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V="1">
            <a:off x="229330" y="1131383"/>
            <a:ext cx="8765608" cy="2007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1222538" y="387617"/>
            <a:ext cx="7772400" cy="9361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+mj-lt"/>
                <a:ea typeface="+mj-ea"/>
                <a:cs typeface="+mj-cs"/>
              </a:defRPr>
            </a:lvl1pPr>
            <a:lvl2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2pPr>
            <a:lvl3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3pPr>
            <a:lvl4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4pPr>
            <a:lvl5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5pPr>
            <a:lvl6pPr marL="4572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6pPr>
            <a:lvl7pPr marL="9144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7pPr>
            <a:lvl8pPr marL="13716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8pPr>
            <a:lvl9pPr marL="18288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9pPr>
          </a:lstStyle>
          <a:p>
            <a:pPr algn="r"/>
            <a:r>
              <a:rPr lang="en-AU" altLang="sv-SE" sz="3600" kern="0" smtClean="0"/>
              <a:t>Radiation Patterns 4-12GHz feed</a:t>
            </a:r>
            <a:endParaRPr lang="en-AU" altLang="sv-SE" sz="3600" kern="0" dirty="0" smtClean="0"/>
          </a:p>
        </p:txBody>
      </p:sp>
    </p:spTree>
    <p:extLst>
      <p:ext uri="{BB962C8B-B14F-4D97-AF65-F5344CB8AC3E}">
        <p14:creationId xmlns:p14="http://schemas.microsoft.com/office/powerpoint/2010/main" val="429074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8049" y="1218512"/>
            <a:ext cx="6868170" cy="515334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5644"/>
            <a:ext cx="1990725" cy="40005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V="1">
            <a:off x="229330" y="1131383"/>
            <a:ext cx="8765608" cy="2007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itle 1"/>
          <p:cNvSpPr txBox="1">
            <a:spLocks/>
          </p:cNvSpPr>
          <p:nvPr/>
        </p:nvSpPr>
        <p:spPr bwMode="auto">
          <a:xfrm>
            <a:off x="1222538" y="387617"/>
            <a:ext cx="7772400" cy="9361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+mj-lt"/>
                <a:ea typeface="+mj-ea"/>
                <a:cs typeface="+mj-cs"/>
              </a:defRPr>
            </a:lvl1pPr>
            <a:lvl2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2pPr>
            <a:lvl3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3pPr>
            <a:lvl4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4pPr>
            <a:lvl5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5pPr>
            <a:lvl6pPr marL="4572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6pPr>
            <a:lvl7pPr marL="9144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7pPr>
            <a:lvl8pPr marL="13716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8pPr>
            <a:lvl9pPr marL="18288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9pPr>
          </a:lstStyle>
          <a:p>
            <a:pPr algn="r"/>
            <a:r>
              <a:rPr lang="en-AU" altLang="sv-SE" sz="3600" kern="0" smtClean="0"/>
              <a:t>Radiation Patterns 4-12GHz feed</a:t>
            </a:r>
            <a:endParaRPr lang="en-AU" altLang="sv-SE" sz="3600" kern="0" dirty="0" smtClean="0"/>
          </a:p>
        </p:txBody>
      </p:sp>
    </p:spTree>
    <p:extLst>
      <p:ext uri="{BB962C8B-B14F-4D97-AF65-F5344CB8AC3E}">
        <p14:creationId xmlns:p14="http://schemas.microsoft.com/office/powerpoint/2010/main" val="414672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690688"/>
            <a:ext cx="6148388" cy="461327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557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690688"/>
            <a:ext cx="6148388" cy="46132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5644"/>
            <a:ext cx="1990725" cy="40005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229330" y="1131383"/>
            <a:ext cx="8765608" cy="2007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22538" y="387617"/>
            <a:ext cx="7772400" cy="936104"/>
          </a:xfrm>
        </p:spPr>
        <p:txBody>
          <a:bodyPr/>
          <a:lstStyle/>
          <a:p>
            <a:pPr algn="r"/>
            <a:r>
              <a:rPr lang="en-AU" altLang="sv-SE" sz="3600" dirty="0" smtClean="0"/>
              <a:t>Radiation Patterns 4-12GHz feed</a:t>
            </a:r>
          </a:p>
        </p:txBody>
      </p:sp>
    </p:spTree>
    <p:extLst>
      <p:ext uri="{BB962C8B-B14F-4D97-AF65-F5344CB8AC3E}">
        <p14:creationId xmlns:p14="http://schemas.microsoft.com/office/powerpoint/2010/main" val="417512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2538" y="1323721"/>
            <a:ext cx="6652146" cy="499125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5644"/>
            <a:ext cx="1990725" cy="40005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229330" y="1131383"/>
            <a:ext cx="8765608" cy="2007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22538" y="387617"/>
            <a:ext cx="7772400" cy="936104"/>
          </a:xfrm>
        </p:spPr>
        <p:txBody>
          <a:bodyPr/>
          <a:lstStyle/>
          <a:p>
            <a:pPr algn="r"/>
            <a:r>
              <a:rPr lang="en-AU" altLang="sv-SE" sz="3600" dirty="0" smtClean="0"/>
              <a:t>Split Geo-VLBI feed</a:t>
            </a:r>
          </a:p>
        </p:txBody>
      </p:sp>
    </p:spTree>
    <p:extLst>
      <p:ext uri="{BB962C8B-B14F-4D97-AF65-F5344CB8AC3E}">
        <p14:creationId xmlns:p14="http://schemas.microsoft.com/office/powerpoint/2010/main" val="213318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5750" y="1151455"/>
            <a:ext cx="6912768" cy="51868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5644"/>
            <a:ext cx="1990725" cy="40005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229330" y="1131383"/>
            <a:ext cx="8765608" cy="2007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22538" y="387617"/>
            <a:ext cx="7772400" cy="936104"/>
          </a:xfrm>
        </p:spPr>
        <p:txBody>
          <a:bodyPr/>
          <a:lstStyle/>
          <a:p>
            <a:pPr algn="r"/>
            <a:r>
              <a:rPr lang="en-AU" altLang="sv-SE" sz="3600" dirty="0" smtClean="0"/>
              <a:t>Split Geo-VLBI feed</a:t>
            </a:r>
          </a:p>
        </p:txBody>
      </p:sp>
    </p:spTree>
    <p:extLst>
      <p:ext uri="{BB962C8B-B14F-4D97-AF65-F5344CB8AC3E}">
        <p14:creationId xmlns:p14="http://schemas.microsoft.com/office/powerpoint/2010/main" val="352174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8278688" cy="864096"/>
          </a:xfrm>
        </p:spPr>
        <p:txBody>
          <a:bodyPr/>
          <a:lstStyle/>
          <a:p>
            <a:r>
              <a:rPr lang="sv-SE" sz="3600" dirty="0" err="1" smtClean="0"/>
              <a:t>Feed</a:t>
            </a:r>
            <a:r>
              <a:rPr lang="sv-SE" sz="3600" dirty="0" smtClean="0"/>
              <a:t> - </a:t>
            </a:r>
            <a:r>
              <a:rPr lang="sv-SE" sz="3600" dirty="0" err="1" smtClean="0"/>
              <a:t>Reflector</a:t>
            </a:r>
            <a:r>
              <a:rPr lang="sv-SE" sz="3600" dirty="0" smtClean="0"/>
              <a:t> system simulations </a:t>
            </a:r>
            <a:r>
              <a:rPr lang="sv-SE" sz="3600" dirty="0" err="1" smtClean="0"/>
              <a:t>preliminary</a:t>
            </a:r>
            <a:r>
              <a:rPr lang="sv-SE" sz="3600" dirty="0" smtClean="0"/>
              <a:t> </a:t>
            </a:r>
            <a:r>
              <a:rPr lang="sv-SE" sz="3600" dirty="0" err="1" smtClean="0"/>
              <a:t>results</a:t>
            </a:r>
            <a:endParaRPr lang="sv-SE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66" r="53926"/>
          <a:stretch/>
        </p:blipFill>
        <p:spPr>
          <a:xfrm>
            <a:off x="4553561" y="2282086"/>
            <a:ext cx="4398764" cy="31488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7" t="53498"/>
          <a:stretch/>
        </p:blipFill>
        <p:spPr>
          <a:xfrm>
            <a:off x="99322" y="2346945"/>
            <a:ext cx="4427984" cy="30191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7" t="53498"/>
          <a:stretch/>
        </p:blipFill>
        <p:spPr>
          <a:xfrm>
            <a:off x="1006488" y="1700808"/>
            <a:ext cx="6624736" cy="451692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66" r="53926"/>
          <a:stretch/>
        </p:blipFill>
        <p:spPr>
          <a:xfrm>
            <a:off x="1222017" y="1587302"/>
            <a:ext cx="6469855" cy="463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 bwMode="auto">
          <a:xfrm flipV="1">
            <a:off x="229330" y="1131383"/>
            <a:ext cx="8765608" cy="2007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22538" y="387617"/>
            <a:ext cx="7772400" cy="936104"/>
          </a:xfrm>
        </p:spPr>
        <p:txBody>
          <a:bodyPr/>
          <a:lstStyle/>
          <a:p>
            <a:pPr algn="r"/>
            <a:r>
              <a:rPr lang="en-AU" sz="3600" dirty="0"/>
              <a:t>The Offset Probe </a:t>
            </a:r>
            <a:r>
              <a:rPr lang="en-AU" sz="3600" dirty="0" smtClean="0"/>
              <a:t>OMT Design</a:t>
            </a:r>
            <a:endParaRPr lang="en-AU" altLang="sv-SE" sz="3600" dirty="0" smtClean="0"/>
          </a:p>
        </p:txBody>
      </p:sp>
      <p:pic>
        <p:nvPicPr>
          <p:cNvPr id="18" name="Picture 17" descr="OMTcutaway3.tif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1556792"/>
            <a:ext cx="6064085" cy="4389791"/>
          </a:xfrm>
          <a:prstGeom prst="rect">
            <a:avLst/>
          </a:prstGeom>
        </p:spPr>
      </p:pic>
      <p:pic>
        <p:nvPicPr>
          <p:cNvPr id="19" name="Content Placeholder 5" descr="OMT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9688" t="2653" r="6347" b="12460"/>
          <a:stretch>
            <a:fillRect/>
          </a:stretch>
        </p:blipFill>
        <p:spPr>
          <a:xfrm>
            <a:off x="35496" y="1553975"/>
            <a:ext cx="3064923" cy="1886107"/>
          </a:xfrm>
        </p:spPr>
      </p:pic>
      <p:pic>
        <p:nvPicPr>
          <p:cNvPr id="20" name="Picture 19" descr="foursections&amp;omt3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1484784"/>
            <a:ext cx="2304256" cy="203000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372200" y="1174310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 smtClean="0"/>
              <a:t>A 16-26GHz offset probe OMT</a:t>
            </a:r>
            <a:endParaRPr lang="en-AU" sz="1400" dirty="0"/>
          </a:p>
        </p:txBody>
      </p:sp>
      <p:sp>
        <p:nvSpPr>
          <p:cNvPr id="22" name="Line Callout 1 21"/>
          <p:cNvSpPr/>
          <p:nvPr/>
        </p:nvSpPr>
        <p:spPr>
          <a:xfrm>
            <a:off x="5004048" y="5445224"/>
            <a:ext cx="1800200" cy="576064"/>
          </a:xfrm>
          <a:prstGeom prst="borderCallout1">
            <a:avLst>
              <a:gd name="adj1" fmla="val -6499"/>
              <a:gd name="adj2" fmla="val 68078"/>
              <a:gd name="adj3" fmla="val -208445"/>
              <a:gd name="adj4" fmla="val 768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 smtClean="0"/>
              <a:t>Transition from circular to quad ridged waveguide</a:t>
            </a:r>
            <a:endParaRPr lang="en-AU" sz="1200" dirty="0"/>
          </a:p>
        </p:txBody>
      </p:sp>
      <p:sp>
        <p:nvSpPr>
          <p:cNvPr id="23" name="Line Callout 1 22"/>
          <p:cNvSpPr/>
          <p:nvPr/>
        </p:nvSpPr>
        <p:spPr>
          <a:xfrm>
            <a:off x="4860032" y="1864645"/>
            <a:ext cx="1584176" cy="504056"/>
          </a:xfrm>
          <a:prstGeom prst="borderCallout1">
            <a:avLst>
              <a:gd name="adj1" fmla="val 108247"/>
              <a:gd name="adj2" fmla="val 20849"/>
              <a:gd name="adj3" fmla="val 174519"/>
              <a:gd name="adj4" fmla="val -384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 smtClean="0"/>
              <a:t>Polarisation separating junction</a:t>
            </a:r>
            <a:endParaRPr lang="en-AU" sz="1200" dirty="0"/>
          </a:p>
        </p:txBody>
      </p:sp>
      <p:sp>
        <p:nvSpPr>
          <p:cNvPr id="24" name="Line Callout 1 23"/>
          <p:cNvSpPr/>
          <p:nvPr/>
        </p:nvSpPr>
        <p:spPr>
          <a:xfrm>
            <a:off x="3346774" y="1196752"/>
            <a:ext cx="2017314" cy="576064"/>
          </a:xfrm>
          <a:prstGeom prst="borderCallout1">
            <a:avLst>
              <a:gd name="adj1" fmla="val 104266"/>
              <a:gd name="adj2" fmla="val 48857"/>
              <a:gd name="adj3" fmla="val 236063"/>
              <a:gd name="adj4" fmla="val 287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 smtClean="0"/>
              <a:t>Rear Transition from double ridged waveguide to coax</a:t>
            </a:r>
            <a:endParaRPr lang="en-AU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353" y="555723"/>
            <a:ext cx="564239" cy="569021"/>
          </a:xfrm>
          <a:prstGeom prst="rect">
            <a:avLst/>
          </a:prstGeom>
        </p:spPr>
      </p:pic>
      <p:pic>
        <p:nvPicPr>
          <p:cNvPr id="25" name="Content Placeholder 7" descr="returnloss2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883678" y="3514787"/>
            <a:ext cx="3471753" cy="3191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403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Motivation and </a:t>
            </a:r>
            <a:r>
              <a:rPr lang="sv-SE" dirty="0" err="1" smtClean="0"/>
              <a:t>Challanges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484784"/>
            <a:ext cx="7992888" cy="4611216"/>
          </a:xfrm>
        </p:spPr>
        <p:txBody>
          <a:bodyPr/>
          <a:lstStyle/>
          <a:p>
            <a:r>
              <a:rPr lang="en-GB" sz="2800" dirty="0" smtClean="0"/>
              <a:t>Extend the IF band width</a:t>
            </a:r>
          </a:p>
          <a:p>
            <a:r>
              <a:rPr lang="en-GB" sz="2800" dirty="0" smtClean="0"/>
              <a:t>Provide back-up solution for existing systems at other telescopes to minimise the down time</a:t>
            </a:r>
          </a:p>
          <a:p>
            <a:r>
              <a:rPr lang="en-GB" sz="2800" dirty="0" smtClean="0"/>
              <a:t>Find solution at existing telescope with complicated already existing RF system</a:t>
            </a:r>
          </a:p>
          <a:p>
            <a:r>
              <a:rPr lang="en-GB" sz="2800" dirty="0" smtClean="0"/>
              <a:t>Keep the development and implantation cost low</a:t>
            </a:r>
          </a:p>
          <a:p>
            <a:r>
              <a:rPr lang="en-GB" sz="2800" dirty="0" smtClean="0"/>
              <a:t>Minimise the down time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51382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 bwMode="auto">
          <a:xfrm flipV="1">
            <a:off x="229330" y="1131383"/>
            <a:ext cx="8765608" cy="2007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22538" y="387617"/>
            <a:ext cx="7772400" cy="936104"/>
          </a:xfrm>
        </p:spPr>
        <p:txBody>
          <a:bodyPr/>
          <a:lstStyle/>
          <a:p>
            <a:pPr algn="r"/>
            <a:r>
              <a:rPr lang="en-AU" sz="3600" dirty="0"/>
              <a:t>Back to back OMT measurements</a:t>
            </a:r>
            <a:endParaRPr lang="en-AU" altLang="sv-SE" sz="36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53" y="555723"/>
            <a:ext cx="564239" cy="569021"/>
          </a:xfrm>
          <a:prstGeom prst="rect">
            <a:avLst/>
          </a:prstGeom>
        </p:spPr>
      </p:pic>
      <p:pic>
        <p:nvPicPr>
          <p:cNvPr id="13" name="Picture 12" descr="isolation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1311965"/>
            <a:ext cx="4392488" cy="3028640"/>
          </a:xfrm>
          <a:prstGeom prst="rect">
            <a:avLst/>
          </a:prstGeom>
        </p:spPr>
      </p:pic>
      <p:pic>
        <p:nvPicPr>
          <p:cNvPr id="14" name="Content Placeholder 9" descr="insertionloss2.tif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95536" y="1311965"/>
            <a:ext cx="3759640" cy="3456384"/>
          </a:xfrm>
        </p:spPr>
      </p:pic>
      <p:pic>
        <p:nvPicPr>
          <p:cNvPr id="15" name="Picture 14" descr="backtoback.tif"/>
          <p:cNvPicPr>
            <a:picLocks noChangeAspect="1"/>
          </p:cNvPicPr>
          <p:nvPr/>
        </p:nvPicPr>
        <p:blipFill>
          <a:blip r:embed="rId5" cstate="print"/>
          <a:srcRect r="-2817"/>
          <a:stretch>
            <a:fillRect/>
          </a:stretch>
        </p:blipFill>
        <p:spPr>
          <a:xfrm>
            <a:off x="3635896" y="4336301"/>
            <a:ext cx="5256584" cy="20450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39552" y="1527989"/>
            <a:ext cx="28803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Line Callout 1 16"/>
          <p:cNvSpPr/>
          <p:nvPr/>
        </p:nvSpPr>
        <p:spPr>
          <a:xfrm>
            <a:off x="6948264" y="5704453"/>
            <a:ext cx="1728192" cy="504056"/>
          </a:xfrm>
          <a:prstGeom prst="borderCallout1">
            <a:avLst>
              <a:gd name="adj1" fmla="val 47095"/>
              <a:gd name="adj2" fmla="val -2664"/>
              <a:gd name="adj3" fmla="val -7318"/>
              <a:gd name="adj4" fmla="val -256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 smtClean="0"/>
              <a:t>Multiple short waveguide sections</a:t>
            </a:r>
            <a:endParaRPr lang="en-AU" sz="1400" dirty="0"/>
          </a:p>
        </p:txBody>
      </p:sp>
      <p:sp>
        <p:nvSpPr>
          <p:cNvPr id="25" name="Line Callout 1 24"/>
          <p:cNvSpPr/>
          <p:nvPr/>
        </p:nvSpPr>
        <p:spPr>
          <a:xfrm flipH="1">
            <a:off x="539552" y="4840357"/>
            <a:ext cx="1440160" cy="504056"/>
          </a:xfrm>
          <a:prstGeom prst="borderCallout1">
            <a:avLst>
              <a:gd name="adj1" fmla="val 18750"/>
              <a:gd name="adj2" fmla="val -8333"/>
              <a:gd name="adj3" fmla="val -146007"/>
              <a:gd name="adj4" fmla="val -323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 smtClean="0"/>
              <a:t>Trapped Mode resonances</a:t>
            </a:r>
            <a:endParaRPr lang="en-AU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611560" y="1167949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 smtClean="0"/>
              <a:t>OMT insertion loss</a:t>
            </a:r>
            <a:endParaRPr lang="en-AU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4788024" y="1167949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400" dirty="0" smtClean="0"/>
              <a:t>OMT cross polarisation and isolation</a:t>
            </a:r>
            <a:endParaRPr lang="en-AU" sz="1400" dirty="0"/>
          </a:p>
        </p:txBody>
      </p:sp>
      <p:sp>
        <p:nvSpPr>
          <p:cNvPr id="28" name="Line Callout 1 27"/>
          <p:cNvSpPr/>
          <p:nvPr/>
        </p:nvSpPr>
        <p:spPr>
          <a:xfrm>
            <a:off x="3923928" y="4408309"/>
            <a:ext cx="2088232" cy="576064"/>
          </a:xfrm>
          <a:prstGeom prst="borderCallout1">
            <a:avLst>
              <a:gd name="adj1" fmla="val -13557"/>
              <a:gd name="adj2" fmla="val 42834"/>
              <a:gd name="adj3" fmla="val -318499"/>
              <a:gd name="adj4" fmla="val 58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 smtClean="0"/>
              <a:t>Slight </a:t>
            </a:r>
            <a:r>
              <a:rPr lang="en-AU" sz="1400" dirty="0" err="1" smtClean="0"/>
              <a:t>ellipticity</a:t>
            </a:r>
            <a:r>
              <a:rPr lang="en-AU" sz="1400" dirty="0" smtClean="0"/>
              <a:t> caused by mechanical misalignment  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188392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278688" cy="720080"/>
          </a:xfrm>
        </p:spPr>
        <p:txBody>
          <a:bodyPr/>
          <a:lstStyle/>
          <a:p>
            <a:r>
              <a:rPr lang="sv-SE" sz="3600" dirty="0" err="1" smtClean="0"/>
              <a:t>Current</a:t>
            </a:r>
            <a:r>
              <a:rPr lang="sv-SE" sz="3600" dirty="0" smtClean="0"/>
              <a:t> layout</a:t>
            </a:r>
            <a:endParaRPr lang="sv-SE" sz="36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363741" cy="540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95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278688" cy="720080"/>
          </a:xfrm>
        </p:spPr>
        <p:txBody>
          <a:bodyPr/>
          <a:lstStyle/>
          <a:p>
            <a:r>
              <a:rPr lang="sv-SE" sz="3600" dirty="0" err="1" smtClean="0"/>
              <a:t>Feed</a:t>
            </a:r>
            <a:r>
              <a:rPr lang="sv-SE" sz="3600" dirty="0" smtClean="0"/>
              <a:t>-receiver integration front </a:t>
            </a:r>
            <a:r>
              <a:rPr lang="sv-SE" sz="3600" dirty="0" err="1" smtClean="0"/>
              <a:t>view</a:t>
            </a:r>
            <a:endParaRPr lang="sv-SE" sz="3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305800" cy="519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57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278688" cy="720080"/>
          </a:xfrm>
        </p:spPr>
        <p:txBody>
          <a:bodyPr/>
          <a:lstStyle/>
          <a:p>
            <a:r>
              <a:rPr lang="sv-SE" sz="3600" dirty="0" err="1" smtClean="0"/>
              <a:t>Feed</a:t>
            </a:r>
            <a:r>
              <a:rPr lang="sv-SE" sz="3600" dirty="0" smtClean="0"/>
              <a:t>-receiver integration – </a:t>
            </a:r>
            <a:r>
              <a:rPr lang="sv-SE" sz="3600" dirty="0" err="1" smtClean="0"/>
              <a:t>side</a:t>
            </a:r>
            <a:r>
              <a:rPr lang="sv-SE" sz="3600" dirty="0" smtClean="0"/>
              <a:t> </a:t>
            </a:r>
            <a:r>
              <a:rPr lang="sv-SE" sz="3600" dirty="0" err="1" smtClean="0"/>
              <a:t>view</a:t>
            </a:r>
            <a:endParaRPr lang="sv-SE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7" y="1183083"/>
            <a:ext cx="9003633" cy="5702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264" y="1183082"/>
            <a:ext cx="5317039" cy="567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5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278688" cy="720080"/>
          </a:xfrm>
        </p:spPr>
        <p:txBody>
          <a:bodyPr/>
          <a:lstStyle/>
          <a:p>
            <a:r>
              <a:rPr lang="sv-SE" sz="3600" dirty="0" err="1" smtClean="0"/>
              <a:t>Tripple</a:t>
            </a:r>
            <a:r>
              <a:rPr lang="sv-SE" sz="3600" dirty="0" smtClean="0"/>
              <a:t> band (S/X/Ka) system for 20m</a:t>
            </a:r>
            <a:endParaRPr lang="sv-SE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84784"/>
            <a:ext cx="8208912" cy="437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6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278688" cy="864096"/>
          </a:xfrm>
        </p:spPr>
        <p:txBody>
          <a:bodyPr/>
          <a:lstStyle/>
          <a:p>
            <a:r>
              <a:rPr lang="sv-SE" sz="3600" dirty="0" err="1" smtClean="0"/>
              <a:t>Summary</a:t>
            </a:r>
            <a:endParaRPr lang="sv-SE" sz="360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95536" y="1556792"/>
            <a:ext cx="8239817" cy="4032448"/>
          </a:xfrm>
        </p:spPr>
        <p:txBody>
          <a:bodyPr/>
          <a:lstStyle/>
          <a:p>
            <a:r>
              <a:rPr lang="en-US" sz="2100" dirty="0" smtClean="0"/>
              <a:t>L/C band front-end for OSO 25m was developed using available state of the art components from Chalmers and NRAO</a:t>
            </a:r>
          </a:p>
          <a:p>
            <a:r>
              <a:rPr lang="en-US" sz="2100" dirty="0" smtClean="0"/>
              <a:t>Receiver nose at C-band is lower than 20K</a:t>
            </a:r>
          </a:p>
          <a:p>
            <a:r>
              <a:rPr lang="en-US" sz="2100" dirty="0" smtClean="0"/>
              <a:t>1.6-5GHz feed-LNA cryogenic system for FP7/DIVA is under development</a:t>
            </a:r>
          </a:p>
          <a:p>
            <a:r>
              <a:rPr lang="en-US" sz="2100" dirty="0" smtClean="0"/>
              <a:t>Study of 4-12GHz front-end for OSO 20m is ongoing</a:t>
            </a:r>
          </a:p>
          <a:p>
            <a:r>
              <a:rPr lang="en-US" sz="2100" dirty="0" smtClean="0"/>
              <a:t>Preliminary feed design shows good efficiency</a:t>
            </a:r>
          </a:p>
          <a:p>
            <a:r>
              <a:rPr lang="en-US" sz="2100" dirty="0" smtClean="0"/>
              <a:t>Preparation for front-end integration in the telescope cabin is ongoing</a:t>
            </a:r>
          </a:p>
          <a:p>
            <a:r>
              <a:rPr lang="en-US" sz="2100" dirty="0" smtClean="0"/>
              <a:t>Initial design for triple band system is suggested</a:t>
            </a:r>
          </a:p>
        </p:txBody>
      </p:sp>
    </p:spTree>
    <p:extLst>
      <p:ext uri="{BB962C8B-B14F-4D97-AF65-F5344CB8AC3E}">
        <p14:creationId xmlns:p14="http://schemas.microsoft.com/office/powerpoint/2010/main" val="21542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78688" cy="864096"/>
          </a:xfrm>
        </p:spPr>
        <p:txBody>
          <a:bodyPr/>
          <a:lstStyle/>
          <a:p>
            <a:r>
              <a:rPr lang="sv-SE" sz="3600" dirty="0" err="1" smtClean="0"/>
              <a:t>Questions</a:t>
            </a:r>
            <a:r>
              <a:rPr lang="sv-SE" sz="3600" dirty="0" smtClean="0"/>
              <a:t>?</a:t>
            </a:r>
            <a:endParaRPr lang="sv-SE" sz="3600" dirty="0"/>
          </a:p>
        </p:txBody>
      </p:sp>
    </p:spTree>
    <p:extLst>
      <p:ext uri="{BB962C8B-B14F-4D97-AF65-F5344CB8AC3E}">
        <p14:creationId xmlns:p14="http://schemas.microsoft.com/office/powerpoint/2010/main" val="400021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6672"/>
            <a:ext cx="7772400" cy="864096"/>
          </a:xfrm>
        </p:spPr>
        <p:txBody>
          <a:bodyPr/>
          <a:lstStyle/>
          <a:p>
            <a:r>
              <a:rPr lang="sv-SE" dirty="0" smtClean="0"/>
              <a:t>DIVA </a:t>
            </a:r>
            <a:r>
              <a:rPr lang="sv-SE" dirty="0" err="1" smtClean="0"/>
              <a:t>project</a:t>
            </a:r>
            <a:endParaRPr lang="sv-SE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864" y="2420888"/>
            <a:ext cx="8712968" cy="4127838"/>
          </a:xfrm>
        </p:spPr>
        <p:txBody>
          <a:bodyPr/>
          <a:lstStyle/>
          <a:p>
            <a:r>
              <a:rPr lang="en-GB" sz="2400" dirty="0"/>
              <a:t>Study </a:t>
            </a:r>
            <a:r>
              <a:rPr lang="en-GB" sz="2400" dirty="0" smtClean="0"/>
              <a:t>Wide-Band systems for VLBI and SKA in order to </a:t>
            </a:r>
            <a:r>
              <a:rPr lang="en-GB" sz="2400" dirty="0"/>
              <a:t>create the possibility of significantly larger instantaneous bandwidth </a:t>
            </a:r>
            <a:r>
              <a:rPr lang="en-GB" sz="2400" dirty="0" smtClean="0"/>
              <a:t>of observations  </a:t>
            </a:r>
          </a:p>
          <a:p>
            <a:r>
              <a:rPr lang="en-GB" sz="2400" dirty="0" smtClean="0"/>
              <a:t>Explore new </a:t>
            </a:r>
            <a:r>
              <a:rPr lang="en-GB" sz="2400" dirty="0"/>
              <a:t>technologies </a:t>
            </a:r>
            <a:r>
              <a:rPr lang="en-GB" sz="2400" dirty="0" smtClean="0"/>
              <a:t>for </a:t>
            </a:r>
            <a:r>
              <a:rPr lang="en-GB" sz="2400" dirty="0"/>
              <a:t>the Low Noise Amplifiers (LNA</a:t>
            </a:r>
            <a:r>
              <a:rPr lang="en-GB" sz="2400" dirty="0" smtClean="0"/>
              <a:t>): 70nm </a:t>
            </a:r>
            <a:r>
              <a:rPr lang="en-GB" sz="2400" dirty="0" err="1"/>
              <a:t>mHEMTs</a:t>
            </a:r>
            <a:r>
              <a:rPr lang="en-GB" sz="2400" dirty="0"/>
              <a:t> from OMMIC and 50nm </a:t>
            </a:r>
            <a:r>
              <a:rPr lang="en-GB" sz="2400" dirty="0" err="1"/>
              <a:t>mHEMTs</a:t>
            </a:r>
            <a:r>
              <a:rPr lang="en-GB" sz="2400" dirty="0"/>
              <a:t> from IAF (</a:t>
            </a:r>
            <a:r>
              <a:rPr lang="en-GB" sz="2400" dirty="0" err="1"/>
              <a:t>Fraunhofer</a:t>
            </a:r>
            <a:r>
              <a:rPr lang="en-GB" sz="2400" dirty="0" smtClean="0"/>
              <a:t>).</a:t>
            </a:r>
          </a:p>
          <a:p>
            <a:r>
              <a:rPr lang="en-GB" sz="2400" dirty="0" smtClean="0"/>
              <a:t>Research</a:t>
            </a:r>
            <a:r>
              <a:rPr lang="en-GB" sz="2400" dirty="0"/>
              <a:t>, design and evaluation will focus on low power, wide bandwidth and very low noise temperatures.</a:t>
            </a:r>
            <a:endParaRPr lang="en-GB" sz="2400" dirty="0" smtClean="0"/>
          </a:p>
          <a:p>
            <a:r>
              <a:rPr lang="en-GB" sz="2400" dirty="0" smtClean="0"/>
              <a:t>Integrate the LNAs with Wide-Band </a:t>
            </a:r>
            <a:r>
              <a:rPr lang="en-GB" sz="2400" dirty="0"/>
              <a:t>single pixel </a:t>
            </a:r>
            <a:r>
              <a:rPr lang="en-GB" sz="2400" dirty="0" smtClean="0"/>
              <a:t>feeds to demonstrate the system performance.</a:t>
            </a:r>
            <a:endParaRPr lang="sv-SE" sz="2400" dirty="0" smtClean="0"/>
          </a:p>
        </p:txBody>
      </p:sp>
      <p:pic>
        <p:nvPicPr>
          <p:cNvPr id="6" name="Picture 40" descr="mpifrlogoA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340768"/>
            <a:ext cx="1200860" cy="96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2" descr="Astron_Logo_transparant_1500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6700" y="1575253"/>
            <a:ext cx="1732644" cy="58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C:\Documents and Settings\Miroslav Pantaleev\My Documents\ONSALA\osoblack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412776"/>
            <a:ext cx="789856" cy="779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5448004" y="1392704"/>
            <a:ext cx="3507420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762000" eaLnBrk="0" hangingPunct="0">
              <a:spcBef>
                <a:spcPct val="20000"/>
              </a:spcBef>
              <a:buSzPct val="100000"/>
            </a:pPr>
            <a:r>
              <a:rPr lang="sv-SE" sz="1600" i="1" kern="0" dirty="0">
                <a:solidFill>
                  <a:srgbClr val="072970"/>
                </a:solidFill>
                <a:latin typeface="Calibri" panose="020F0502020204030204" pitchFamily="34" charset="0"/>
              </a:rPr>
              <a:t>J G </a:t>
            </a:r>
            <a:r>
              <a:rPr lang="sv-SE" sz="1600" i="1" kern="0" dirty="0" err="1">
                <a:solidFill>
                  <a:srgbClr val="072970"/>
                </a:solidFill>
                <a:latin typeface="Calibri" panose="020F0502020204030204" pitchFamily="34" charset="0"/>
              </a:rPr>
              <a:t>Bij</a:t>
            </a:r>
            <a:r>
              <a:rPr lang="sv-SE" sz="1600" i="1" kern="0" dirty="0">
                <a:solidFill>
                  <a:srgbClr val="072970"/>
                </a:solidFill>
                <a:latin typeface="Calibri" panose="020F0502020204030204" pitchFamily="34" charset="0"/>
              </a:rPr>
              <a:t> de </a:t>
            </a:r>
            <a:r>
              <a:rPr lang="sv-SE" sz="1600" i="1" kern="0" dirty="0" err="1">
                <a:solidFill>
                  <a:srgbClr val="072970"/>
                </a:solidFill>
                <a:latin typeface="Calibri" panose="020F0502020204030204" pitchFamily="34" charset="0"/>
              </a:rPr>
              <a:t>Vaate</a:t>
            </a:r>
            <a:r>
              <a:rPr lang="sv-SE" sz="1600" i="1" kern="0" dirty="0">
                <a:solidFill>
                  <a:srgbClr val="072970"/>
                </a:solidFill>
                <a:latin typeface="Calibri" panose="020F0502020204030204" pitchFamily="34" charset="0"/>
              </a:rPr>
              <a:t>, </a:t>
            </a:r>
            <a:r>
              <a:rPr lang="sv-SE" sz="1600" i="1" kern="0" dirty="0" err="1">
                <a:solidFill>
                  <a:srgbClr val="072970"/>
                </a:solidFill>
                <a:latin typeface="Calibri" panose="020F0502020204030204" pitchFamily="34" charset="0"/>
              </a:rPr>
              <a:t>Roel</a:t>
            </a:r>
            <a:r>
              <a:rPr lang="sv-SE" sz="1600" i="1" kern="0" dirty="0">
                <a:solidFill>
                  <a:srgbClr val="072970"/>
                </a:solidFill>
                <a:latin typeface="Calibri" panose="020F0502020204030204" pitchFamily="34" charset="0"/>
              </a:rPr>
              <a:t> </a:t>
            </a:r>
            <a:r>
              <a:rPr lang="sv-SE" sz="1600" i="1" kern="0" dirty="0" err="1" smtClean="0">
                <a:solidFill>
                  <a:srgbClr val="072970"/>
                </a:solidFill>
                <a:latin typeface="Calibri" panose="020F0502020204030204" pitchFamily="34" charset="0"/>
              </a:rPr>
              <a:t>Witvers</a:t>
            </a:r>
            <a:r>
              <a:rPr lang="sv-SE" sz="1600" i="1" kern="0" dirty="0" smtClean="0">
                <a:solidFill>
                  <a:srgbClr val="072970"/>
                </a:solidFill>
                <a:latin typeface="Calibri" panose="020F0502020204030204" pitchFamily="34" charset="0"/>
              </a:rPr>
              <a:t>, </a:t>
            </a:r>
            <a:r>
              <a:rPr lang="sv-SE" sz="1600" i="1" kern="0" dirty="0">
                <a:solidFill>
                  <a:srgbClr val="072970"/>
                </a:solidFill>
                <a:latin typeface="Calibri" panose="020F0502020204030204" pitchFamily="34" charset="0"/>
              </a:rPr>
              <a:t>ASTRON</a:t>
            </a:r>
            <a:endParaRPr lang="sv-SE" sz="1600" i="1" kern="0" dirty="0" smtClean="0">
              <a:solidFill>
                <a:srgbClr val="072970"/>
              </a:solidFill>
              <a:latin typeface="Calibri" panose="020F0502020204030204" pitchFamily="34" charset="0"/>
            </a:endParaRPr>
          </a:p>
          <a:p>
            <a:pPr lvl="0" defTabSz="762000" eaLnBrk="0" hangingPunct="0">
              <a:spcBef>
                <a:spcPct val="20000"/>
              </a:spcBef>
              <a:buSzPct val="100000"/>
            </a:pPr>
            <a:r>
              <a:rPr lang="sv-SE" sz="1600" i="1" kern="0" dirty="0" smtClean="0">
                <a:solidFill>
                  <a:srgbClr val="072970"/>
                </a:solidFill>
                <a:latin typeface="Calibri" panose="020F0502020204030204" pitchFamily="34" charset="0"/>
              </a:rPr>
              <a:t>M </a:t>
            </a:r>
            <a:r>
              <a:rPr lang="sv-SE" sz="1600" i="1" kern="0" dirty="0">
                <a:solidFill>
                  <a:srgbClr val="072970"/>
                </a:solidFill>
                <a:latin typeface="Calibri" panose="020F0502020204030204" pitchFamily="34" charset="0"/>
              </a:rPr>
              <a:t>Pantaleev, M Lindqvist, </a:t>
            </a:r>
            <a:r>
              <a:rPr lang="sv-SE" sz="1600" i="1" kern="0" dirty="0" smtClean="0">
                <a:solidFill>
                  <a:srgbClr val="072970"/>
                </a:solidFill>
                <a:latin typeface="Calibri" panose="020F0502020204030204" pitchFamily="34" charset="0"/>
              </a:rPr>
              <a:t>Onsala</a:t>
            </a:r>
          </a:p>
          <a:p>
            <a:pPr lvl="0" defTabSz="762000" eaLnBrk="0" hangingPunct="0">
              <a:spcBef>
                <a:spcPct val="20000"/>
              </a:spcBef>
              <a:buSzPct val="100000"/>
            </a:pPr>
            <a:r>
              <a:rPr lang="sv-SE" sz="1600" i="1" kern="0" dirty="0" smtClean="0">
                <a:solidFill>
                  <a:srgbClr val="072970"/>
                </a:solidFill>
                <a:latin typeface="Calibri" panose="020F0502020204030204" pitchFamily="34" charset="0"/>
              </a:rPr>
              <a:t>R </a:t>
            </a:r>
            <a:r>
              <a:rPr lang="sv-SE" sz="1600" i="1" kern="0" dirty="0">
                <a:solidFill>
                  <a:srgbClr val="072970"/>
                </a:solidFill>
                <a:latin typeface="Calibri" panose="020F0502020204030204" pitchFamily="34" charset="0"/>
              </a:rPr>
              <a:t>Keller, W </a:t>
            </a:r>
            <a:r>
              <a:rPr lang="sv-SE" sz="1600" i="1" kern="0" dirty="0" err="1">
                <a:solidFill>
                  <a:srgbClr val="072970"/>
                </a:solidFill>
                <a:latin typeface="Calibri" panose="020F0502020204030204" pitchFamily="34" charset="0"/>
              </a:rPr>
              <a:t>Alef</a:t>
            </a:r>
            <a:r>
              <a:rPr lang="sv-SE" sz="1600" i="1" kern="0" dirty="0">
                <a:solidFill>
                  <a:srgbClr val="072970"/>
                </a:solidFill>
                <a:latin typeface="Calibri" panose="020F0502020204030204" pitchFamily="34" charset="0"/>
              </a:rPr>
              <a:t>, MPG</a:t>
            </a:r>
            <a:endParaRPr lang="sv-SE" sz="1600" i="1" dirty="0"/>
          </a:p>
        </p:txBody>
      </p:sp>
      <p:cxnSp>
        <p:nvCxnSpPr>
          <p:cNvPr id="14" name="Straight Connector 13"/>
          <p:cNvCxnSpPr/>
          <p:nvPr/>
        </p:nvCxnSpPr>
        <p:spPr bwMode="auto">
          <a:xfrm flipV="1">
            <a:off x="54864" y="1268760"/>
            <a:ext cx="8765608" cy="2007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54864" y="2472824"/>
            <a:ext cx="8765608" cy="2007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11" y="639036"/>
            <a:ext cx="1241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7"/>
          <a:stretch/>
        </p:blipFill>
        <p:spPr bwMode="auto">
          <a:xfrm>
            <a:off x="6469855" y="506984"/>
            <a:ext cx="941376" cy="721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081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446297"/>
            <a:ext cx="5904656" cy="719597"/>
          </a:xfrm>
        </p:spPr>
        <p:txBody>
          <a:bodyPr/>
          <a:lstStyle/>
          <a:p>
            <a:pPr algn="r"/>
            <a:r>
              <a:rPr lang="sv-SE" sz="2400" dirty="0" smtClean="0"/>
              <a:t>DIVA </a:t>
            </a:r>
            <a:r>
              <a:rPr lang="sv-SE" sz="2400" dirty="0" err="1" smtClean="0"/>
              <a:t>project</a:t>
            </a:r>
            <a:endParaRPr lang="sv-SE" sz="2400" dirty="0"/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54864" y="1124744"/>
            <a:ext cx="8765608" cy="2007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itle 1"/>
          <p:cNvSpPr txBox="1">
            <a:spLocks/>
          </p:cNvSpPr>
          <p:nvPr/>
        </p:nvSpPr>
        <p:spPr bwMode="auto">
          <a:xfrm>
            <a:off x="300296" y="1052736"/>
            <a:ext cx="8134672" cy="8638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+mj-lt"/>
                <a:ea typeface="+mj-ea"/>
                <a:cs typeface="+mj-cs"/>
              </a:defRPr>
            </a:lvl1pPr>
            <a:lvl2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2pPr>
            <a:lvl3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3pPr>
            <a:lvl4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4pPr>
            <a:lvl5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5pPr>
            <a:lvl6pPr marL="4572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6pPr>
            <a:lvl7pPr marL="9144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7pPr>
            <a:lvl8pPr marL="13716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8pPr>
            <a:lvl9pPr marL="18288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9pPr>
          </a:lstStyle>
          <a:p>
            <a:r>
              <a:rPr lang="sv-SE" sz="3200" kern="0" dirty="0" smtClean="0"/>
              <a:t>LNA </a:t>
            </a:r>
            <a:r>
              <a:rPr lang="sv-SE" sz="3200" kern="0" dirty="0" err="1" smtClean="0"/>
              <a:t>development</a:t>
            </a:r>
            <a:endParaRPr lang="sv-SE" sz="3200" kern="0" dirty="0"/>
          </a:p>
        </p:txBody>
      </p:sp>
      <p:pic>
        <p:nvPicPr>
          <p:cNvPr id="10" name="Picture 40" descr="mpifrlogoA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76672"/>
            <a:ext cx="737442" cy="59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2" descr="Astron_Logo_transparant_1500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692937"/>
            <a:ext cx="898575" cy="30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C:\Documents and Settings\Miroslav Pantaleev\My Documents\ONSALA\osoblack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48680"/>
            <a:ext cx="568391" cy="561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230787" y="1844824"/>
            <a:ext cx="4913213" cy="4562765"/>
          </a:xfrm>
        </p:spPr>
        <p:txBody>
          <a:bodyPr/>
          <a:lstStyle/>
          <a:p>
            <a:r>
              <a:rPr lang="en-US" sz="2100" dirty="0" smtClean="0"/>
              <a:t>ASTRON design (</a:t>
            </a:r>
            <a:r>
              <a:rPr lang="en-US" sz="2100" dirty="0" err="1" smtClean="0"/>
              <a:t>Roel</a:t>
            </a:r>
            <a:r>
              <a:rPr lang="en-US" sz="2100" dirty="0" smtClean="0"/>
              <a:t> </a:t>
            </a:r>
            <a:r>
              <a:rPr lang="en-US" sz="2100" dirty="0" err="1" smtClean="0"/>
              <a:t>Witvers</a:t>
            </a:r>
            <a:r>
              <a:rPr lang="en-US" sz="2100" dirty="0" smtClean="0"/>
              <a:t>)</a:t>
            </a:r>
          </a:p>
          <a:p>
            <a:r>
              <a:rPr lang="en-US" sz="2100" dirty="0" smtClean="0"/>
              <a:t>Based </a:t>
            </a:r>
            <a:r>
              <a:rPr lang="en-US" sz="2100" dirty="0"/>
              <a:t>on the </a:t>
            </a:r>
            <a:r>
              <a:rPr lang="en-US" sz="2100" dirty="0" err="1"/>
              <a:t>Fraunhofer</a:t>
            </a:r>
            <a:r>
              <a:rPr lang="en-US" sz="2100" dirty="0"/>
              <a:t> 50nm </a:t>
            </a:r>
            <a:r>
              <a:rPr lang="en-US" sz="2100" dirty="0" err="1"/>
              <a:t>mHEMT</a:t>
            </a:r>
            <a:r>
              <a:rPr lang="en-US" sz="2100" dirty="0"/>
              <a:t> </a:t>
            </a:r>
            <a:endParaRPr lang="en-US" sz="2100" dirty="0" smtClean="0"/>
          </a:p>
          <a:p>
            <a:r>
              <a:rPr lang="en-US" sz="2100" dirty="0" smtClean="0"/>
              <a:t>Single ended, </a:t>
            </a:r>
            <a:r>
              <a:rPr lang="en-US" sz="2100" dirty="0"/>
              <a:t>t</a:t>
            </a:r>
            <a:r>
              <a:rPr lang="en-US" sz="2100" dirty="0" smtClean="0"/>
              <a:t>wo </a:t>
            </a:r>
            <a:r>
              <a:rPr lang="en-US" sz="2100" dirty="0"/>
              <a:t>stage design with a </a:t>
            </a:r>
            <a:r>
              <a:rPr lang="en-US" sz="2100" dirty="0" err="1"/>
              <a:t>cascode</a:t>
            </a:r>
            <a:r>
              <a:rPr lang="en-US" sz="2100" dirty="0"/>
              <a:t> input </a:t>
            </a:r>
            <a:r>
              <a:rPr lang="en-US" sz="2100" dirty="0" smtClean="0"/>
              <a:t>stage.</a:t>
            </a:r>
          </a:p>
          <a:p>
            <a:r>
              <a:rPr lang="en-US" sz="2100" dirty="0" smtClean="0"/>
              <a:t>The </a:t>
            </a:r>
            <a:r>
              <a:rPr lang="en-US" sz="2100" dirty="0"/>
              <a:t>simulated s-parameters have a small signal gain of </a:t>
            </a:r>
            <a:r>
              <a:rPr lang="en-US" sz="2100" dirty="0" smtClean="0"/>
              <a:t>35dB</a:t>
            </a:r>
          </a:p>
          <a:p>
            <a:r>
              <a:rPr lang="en-US" sz="2100" dirty="0" smtClean="0"/>
              <a:t>The </a:t>
            </a:r>
            <a:r>
              <a:rPr lang="en-US" sz="2100" dirty="0"/>
              <a:t>simulations show a NT &lt;40K over the frequency </a:t>
            </a:r>
            <a:r>
              <a:rPr lang="en-US" sz="2100" dirty="0" smtClean="0"/>
              <a:t>band, the </a:t>
            </a:r>
            <a:r>
              <a:rPr lang="en-US" sz="2100" dirty="0"/>
              <a:t>cryogenic noise temperature can be expected with an improvement factor of 7 to 10 compared the room temperature noise </a:t>
            </a:r>
            <a:r>
              <a:rPr lang="en-US" sz="2100" dirty="0" smtClean="0"/>
              <a:t>performance</a:t>
            </a:r>
            <a:r>
              <a:rPr lang="en-US" sz="2100" dirty="0"/>
              <a:t>. </a:t>
            </a:r>
            <a:endParaRPr lang="en-US" sz="2100" dirty="0" smtClean="0"/>
          </a:p>
          <a:p>
            <a:r>
              <a:rPr lang="en-US" sz="2100" dirty="0" smtClean="0"/>
              <a:t>Ongoing work on differential LNA</a:t>
            </a:r>
            <a:endParaRPr lang="en-GB" sz="2100" dirty="0" smtClean="0"/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911" y="620688"/>
            <a:ext cx="980977" cy="361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68368"/>
            <a:ext cx="3689568" cy="2573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3" y="1643096"/>
            <a:ext cx="3987618" cy="25863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3" y="2243938"/>
            <a:ext cx="1392445" cy="839434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7"/>
          <a:stretch/>
        </p:blipFill>
        <p:spPr bwMode="auto">
          <a:xfrm>
            <a:off x="6089374" y="506984"/>
            <a:ext cx="786881" cy="60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27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446297"/>
            <a:ext cx="5904656" cy="719597"/>
          </a:xfrm>
        </p:spPr>
        <p:txBody>
          <a:bodyPr/>
          <a:lstStyle/>
          <a:p>
            <a:pPr algn="r"/>
            <a:r>
              <a:rPr lang="sv-SE" sz="2400" dirty="0" smtClean="0"/>
              <a:t>DIVA </a:t>
            </a:r>
            <a:r>
              <a:rPr lang="sv-SE" sz="2400" dirty="0" err="1" smtClean="0"/>
              <a:t>project</a:t>
            </a:r>
            <a:endParaRPr lang="sv-SE" sz="2400" dirty="0"/>
          </a:p>
        </p:txBody>
      </p:sp>
      <p:pic>
        <p:nvPicPr>
          <p:cNvPr id="6" name="Picture 40" descr="mpifrlogoA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76672"/>
            <a:ext cx="737442" cy="59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2" descr="Astron_Logo_transparant_1500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692937"/>
            <a:ext cx="898575" cy="30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C:\Documents and Settings\Miroslav Pantaleev\My Documents\ONSALA\osoblack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48680"/>
            <a:ext cx="568391" cy="561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 bwMode="auto">
          <a:xfrm flipV="1">
            <a:off x="54864" y="1124744"/>
            <a:ext cx="8765608" cy="2007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itle 1"/>
          <p:cNvSpPr txBox="1">
            <a:spLocks/>
          </p:cNvSpPr>
          <p:nvPr/>
        </p:nvSpPr>
        <p:spPr bwMode="auto">
          <a:xfrm>
            <a:off x="300296" y="1052736"/>
            <a:ext cx="8134672" cy="8638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+mj-lt"/>
                <a:ea typeface="+mj-ea"/>
                <a:cs typeface="+mj-cs"/>
              </a:defRPr>
            </a:lvl1pPr>
            <a:lvl2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2pPr>
            <a:lvl3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3pPr>
            <a:lvl4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4pPr>
            <a:lvl5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5pPr>
            <a:lvl6pPr marL="4572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6pPr>
            <a:lvl7pPr marL="9144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7pPr>
            <a:lvl8pPr marL="13716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8pPr>
            <a:lvl9pPr marL="18288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9pPr>
          </a:lstStyle>
          <a:p>
            <a:r>
              <a:rPr lang="sv-SE" sz="3200" kern="0" dirty="0" smtClean="0"/>
              <a:t>EVN </a:t>
            </a:r>
            <a:r>
              <a:rPr lang="sv-SE" sz="3200" kern="0" dirty="0" err="1" smtClean="0"/>
              <a:t>Telescopes</a:t>
            </a:r>
            <a:endParaRPr lang="sv-SE" sz="3200" kern="0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83" y="1730204"/>
            <a:ext cx="7542065" cy="4651124"/>
          </a:xfrm>
          <a:prstGeom prst="rect">
            <a:avLst/>
          </a:prstGeom>
        </p:spPr>
      </p:pic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911" y="620688"/>
            <a:ext cx="980977" cy="361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7"/>
          <a:stretch/>
        </p:blipFill>
        <p:spPr bwMode="auto">
          <a:xfrm>
            <a:off x="6089374" y="506984"/>
            <a:ext cx="786881" cy="60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1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4653136"/>
            <a:ext cx="2296965" cy="1440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446297"/>
            <a:ext cx="5904656" cy="719597"/>
          </a:xfrm>
        </p:spPr>
        <p:txBody>
          <a:bodyPr/>
          <a:lstStyle/>
          <a:p>
            <a:pPr algn="r"/>
            <a:r>
              <a:rPr lang="sv-SE" sz="2400" dirty="0" smtClean="0"/>
              <a:t>DIVA </a:t>
            </a:r>
            <a:r>
              <a:rPr lang="sv-SE" sz="2400" dirty="0" err="1" smtClean="0"/>
              <a:t>project</a:t>
            </a:r>
            <a:endParaRPr lang="sv-SE" sz="2400" dirty="0"/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54864" y="1124744"/>
            <a:ext cx="8765608" cy="2007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itle 1"/>
          <p:cNvSpPr txBox="1">
            <a:spLocks/>
          </p:cNvSpPr>
          <p:nvPr/>
        </p:nvSpPr>
        <p:spPr bwMode="auto">
          <a:xfrm>
            <a:off x="300296" y="1052736"/>
            <a:ext cx="8134672" cy="8638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>
            <a:lvl1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+mj-lt"/>
                <a:ea typeface="+mj-ea"/>
                <a:cs typeface="+mj-cs"/>
              </a:defRPr>
            </a:lvl1pPr>
            <a:lvl2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2pPr>
            <a:lvl3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3pPr>
            <a:lvl4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4pPr>
            <a:lvl5pPr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5pPr>
            <a:lvl6pPr marL="4572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6pPr>
            <a:lvl7pPr marL="9144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7pPr>
            <a:lvl8pPr marL="13716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8pPr>
            <a:lvl9pPr marL="1828800" algn="ctr" defTabSz="7620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72970"/>
                </a:solidFill>
                <a:latin typeface="Times" charset="0"/>
              </a:defRPr>
            </a:lvl9pPr>
          </a:lstStyle>
          <a:p>
            <a:r>
              <a:rPr lang="sv-SE" sz="3200" kern="0" dirty="0" err="1" smtClean="0"/>
              <a:t>Feed</a:t>
            </a:r>
            <a:r>
              <a:rPr lang="sv-SE" sz="3200" kern="0" dirty="0" smtClean="0"/>
              <a:t> – LNA integration</a:t>
            </a:r>
            <a:endParaRPr lang="sv-SE" sz="3200" kern="0" dirty="0"/>
          </a:p>
        </p:txBody>
      </p:sp>
      <p:pic>
        <p:nvPicPr>
          <p:cNvPr id="10" name="Picture 40" descr="mpifrlogoA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534385"/>
            <a:ext cx="737442" cy="59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2" descr="Astron_Logo_transparant_1500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692937"/>
            <a:ext cx="898575" cy="30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C:\Documents and Settings\Miroslav Pantaleev\My Documents\ONSALA\osoblack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48680"/>
            <a:ext cx="568391" cy="561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230787" y="1890570"/>
            <a:ext cx="4913213" cy="4562765"/>
          </a:xfrm>
        </p:spPr>
        <p:txBody>
          <a:bodyPr/>
          <a:lstStyle/>
          <a:p>
            <a:r>
              <a:rPr lang="en-US" sz="2100" dirty="0" err="1" smtClean="0"/>
              <a:t>Onsala</a:t>
            </a:r>
            <a:r>
              <a:rPr lang="en-US" sz="2100" dirty="0"/>
              <a:t> </a:t>
            </a:r>
            <a:r>
              <a:rPr lang="en-US" sz="2100" dirty="0" smtClean="0"/>
              <a:t>Observatory/Antenna Group at Chalmers</a:t>
            </a:r>
          </a:p>
          <a:p>
            <a:r>
              <a:rPr lang="en-US" sz="2100" dirty="0" smtClean="0"/>
              <a:t>Use existing feed design and test with LNAs developed within the project</a:t>
            </a:r>
          </a:p>
          <a:p>
            <a:r>
              <a:rPr lang="en-US" sz="2100" dirty="0"/>
              <a:t>Investigate differential feeding</a:t>
            </a:r>
            <a:endParaRPr lang="en-US" sz="2100" dirty="0" smtClean="0"/>
          </a:p>
          <a:p>
            <a:r>
              <a:rPr lang="en-US" sz="2100" dirty="0" smtClean="0"/>
              <a:t>Develop concepts for large vacuum windows and IR filters</a:t>
            </a:r>
          </a:p>
          <a:p>
            <a:r>
              <a:rPr lang="en-US" sz="2100" dirty="0" smtClean="0"/>
              <a:t>Integrate and measure Y-factor</a:t>
            </a:r>
          </a:p>
          <a:p>
            <a:r>
              <a:rPr lang="en-US" sz="2100" dirty="0" smtClean="0"/>
              <a:t>Investigate the possibility for telescope tests. </a:t>
            </a:r>
            <a:endParaRPr lang="en-GB" sz="2100" dirty="0" smtClean="0"/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911" y="620688"/>
            <a:ext cx="980977" cy="361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" b="3809"/>
          <a:stretch>
            <a:fillRect/>
          </a:stretch>
        </p:blipFill>
        <p:spPr bwMode="auto">
          <a:xfrm>
            <a:off x="189037" y="1851362"/>
            <a:ext cx="1927628" cy="240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52670" y="2138029"/>
            <a:ext cx="24161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r="3217"/>
          <a:stretch/>
        </p:blipFill>
        <p:spPr>
          <a:xfrm>
            <a:off x="28890" y="4722286"/>
            <a:ext cx="2166846" cy="137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3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1" y="1371600"/>
            <a:ext cx="4114800" cy="31913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6" name="Group 154"/>
          <p:cNvGrpSpPr>
            <a:grpSpLocks/>
          </p:cNvGrpSpPr>
          <p:nvPr/>
        </p:nvGrpSpPr>
        <p:grpSpPr bwMode="auto">
          <a:xfrm>
            <a:off x="323528" y="4648200"/>
            <a:ext cx="6086475" cy="1733550"/>
            <a:chOff x="960" y="2928"/>
            <a:chExt cx="3834" cy="1092"/>
          </a:xfrm>
        </p:grpSpPr>
        <p:pic>
          <p:nvPicPr>
            <p:cNvPr id="7" name="Picture 15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60" y="2928"/>
              <a:ext cx="3834" cy="1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15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44" y="3600"/>
              <a:ext cx="888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419601" y="1286308"/>
            <a:ext cx="4719807" cy="3150804"/>
          </a:xfrm>
        </p:spPr>
        <p:txBody>
          <a:bodyPr/>
          <a:lstStyle/>
          <a:p>
            <a:r>
              <a:rPr lang="en-US" sz="2100" dirty="0" smtClean="0"/>
              <a:t>Extend the bandwidth of the C-band system based on septum polarizer</a:t>
            </a:r>
          </a:p>
          <a:p>
            <a:r>
              <a:rPr lang="en-US" sz="2100" dirty="0" smtClean="0"/>
              <a:t>Purchased OMT from NRAO in September 2012</a:t>
            </a:r>
          </a:p>
          <a:p>
            <a:r>
              <a:rPr lang="en-US" sz="2100" dirty="0" smtClean="0"/>
              <a:t>LNAs from GARD/</a:t>
            </a:r>
            <a:r>
              <a:rPr lang="en-US" sz="2100" dirty="0" err="1" smtClean="0"/>
              <a:t>Onsala</a:t>
            </a:r>
            <a:r>
              <a:rPr lang="en-US" sz="2100" dirty="0" smtClean="0"/>
              <a:t> Observatory</a:t>
            </a:r>
          </a:p>
          <a:p>
            <a:r>
              <a:rPr lang="en-US" sz="2100" dirty="0" smtClean="0"/>
              <a:t>C-band system and L-band LNAs integrated in new common cryostat, installed on telescope in March 2012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2371368" y="5648324"/>
            <a:ext cx="688463" cy="73342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4" name="Straight Arrow Connector 3"/>
          <p:cNvCxnSpPr>
            <a:endCxn id="5" idx="1"/>
          </p:cNvCxnSpPr>
          <p:nvPr/>
        </p:nvCxnSpPr>
        <p:spPr bwMode="auto">
          <a:xfrm flipV="1">
            <a:off x="3059832" y="5845914"/>
            <a:ext cx="566457" cy="13578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3626289" y="5661248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rgbClr val="FF0000"/>
                </a:solidFill>
              </a:rPr>
              <a:t>~20K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11" name="Right Brace 10"/>
          <p:cNvSpPr/>
          <p:nvPr/>
        </p:nvSpPr>
        <p:spPr bwMode="auto">
          <a:xfrm>
            <a:off x="6440835" y="5792869"/>
            <a:ext cx="269424" cy="475421"/>
          </a:xfrm>
          <a:prstGeom prst="rightBrac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00204" y="5797034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Continuous coverage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278688" cy="864096"/>
          </a:xfrm>
        </p:spPr>
        <p:txBody>
          <a:bodyPr/>
          <a:lstStyle/>
          <a:p>
            <a:r>
              <a:rPr lang="sv-SE" sz="3600" dirty="0" smtClean="0"/>
              <a:t>C-band </a:t>
            </a:r>
            <a:r>
              <a:rPr lang="sv-SE" sz="3600" dirty="0"/>
              <a:t>front-end for OSO </a:t>
            </a:r>
            <a:r>
              <a:rPr lang="sv-SE" sz="3600" dirty="0" smtClean="0"/>
              <a:t>25m</a:t>
            </a:r>
            <a:endParaRPr lang="sv-SE" sz="3600" dirty="0"/>
          </a:p>
        </p:txBody>
      </p:sp>
    </p:spTree>
    <p:extLst>
      <p:ext uri="{BB962C8B-B14F-4D97-AF65-F5344CB8AC3E}">
        <p14:creationId xmlns:p14="http://schemas.microsoft.com/office/powerpoint/2010/main" val="35483601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278688" cy="864096"/>
          </a:xfrm>
        </p:spPr>
        <p:txBody>
          <a:bodyPr/>
          <a:lstStyle/>
          <a:p>
            <a:r>
              <a:rPr lang="sv-SE" sz="3600" dirty="0" smtClean="0"/>
              <a:t>C-band </a:t>
            </a:r>
            <a:r>
              <a:rPr lang="sv-SE" sz="3600" dirty="0"/>
              <a:t>front-end for OSO </a:t>
            </a:r>
            <a:r>
              <a:rPr lang="sv-SE" sz="3600" dirty="0" smtClean="0"/>
              <a:t>25m</a:t>
            </a:r>
            <a:endParaRPr lang="sv-SE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1196752"/>
            <a:ext cx="3816424" cy="497603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0" t="6748" r="4673"/>
          <a:stretch/>
        </p:blipFill>
        <p:spPr bwMode="auto">
          <a:xfrm>
            <a:off x="5004048" y="1196752"/>
            <a:ext cx="3590707" cy="504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3505792"/>
            <a:ext cx="3528392" cy="33236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4941168"/>
            <a:ext cx="802608" cy="979283"/>
          </a:xfrm>
          <a:prstGeom prst="rect">
            <a:avLst/>
          </a:prstGeom>
        </p:spPr>
      </p:pic>
      <p:pic>
        <p:nvPicPr>
          <p:cNvPr id="7" name="Picture 5" descr="C:\Documents and Settings\Miroslav Pantaleev\My Documents\ONSALA\osoblack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73986" y="1358259"/>
            <a:ext cx="10128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740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icrosoft Office 98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072970"/>
      </a:accent1>
      <a:accent2>
        <a:srgbClr val="00AE00"/>
      </a:accent2>
      <a:accent3>
        <a:srgbClr val="FFFFFF"/>
      </a:accent3>
      <a:accent4>
        <a:srgbClr val="000000"/>
      </a:accent4>
      <a:accent5>
        <a:srgbClr val="AAACBB"/>
      </a:accent5>
      <a:accent6>
        <a:srgbClr val="009D00"/>
      </a:accent6>
      <a:hlink>
        <a:srgbClr val="FC0128"/>
      </a:hlink>
      <a:folHlink>
        <a:srgbClr val="CECECE"/>
      </a:folHlink>
    </a:clrScheme>
    <a:fontScheme name="Microsoft Office 98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alt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altLang="sv-S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11672</TotalTime>
  <Words>1314</Words>
  <Application>Microsoft Office PowerPoint</Application>
  <PresentationFormat>On-screen Show (4:3)</PresentationFormat>
  <Paragraphs>138</Paragraphs>
  <Slides>36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Microsoft Office 98</vt:lpstr>
      <vt:lpstr>Current development towards wide bandwidth front-ends for VLBI</vt:lpstr>
      <vt:lpstr>Outline</vt:lpstr>
      <vt:lpstr>Motivation and Challanges</vt:lpstr>
      <vt:lpstr>DIVA project</vt:lpstr>
      <vt:lpstr>DIVA project</vt:lpstr>
      <vt:lpstr>DIVA project</vt:lpstr>
      <vt:lpstr>DIVA project</vt:lpstr>
      <vt:lpstr>C-band front-end for OSO 25m</vt:lpstr>
      <vt:lpstr>C-band front-end for OSO 25m</vt:lpstr>
      <vt:lpstr>C-band front-end for OSO 25m</vt:lpstr>
      <vt:lpstr>S/C/X-band front-end for OSO 20m</vt:lpstr>
      <vt:lpstr>Current layout 20m</vt:lpstr>
      <vt:lpstr>Current layout</vt:lpstr>
      <vt:lpstr>Feasibility study for 4 – 12.25 GHz front-end</vt:lpstr>
      <vt:lpstr>Design of the 4 – 12.25 GHz Horn</vt:lpstr>
      <vt:lpstr>Design of the 4 – 12.25 GHz Horn</vt:lpstr>
      <vt:lpstr>Design of the 4 – 12.25 GHz Horn</vt:lpstr>
      <vt:lpstr>Design of the 4 – 12.25 GHz Horn</vt:lpstr>
      <vt:lpstr>Design of the 4 – 12.25 GHz</vt:lpstr>
      <vt:lpstr>Radiation Patterns 4-12GHz feed</vt:lpstr>
      <vt:lpstr>PowerPoint Presentation</vt:lpstr>
      <vt:lpstr>PowerPoint Presentation</vt:lpstr>
      <vt:lpstr>PowerPoint Presentation</vt:lpstr>
      <vt:lpstr>PowerPoint Presentation</vt:lpstr>
      <vt:lpstr>Radiation Patterns 4-12GHz feed</vt:lpstr>
      <vt:lpstr>Split Geo-VLBI feed</vt:lpstr>
      <vt:lpstr>Split Geo-VLBI feed</vt:lpstr>
      <vt:lpstr>Feed - Reflector system simulations preliminary results</vt:lpstr>
      <vt:lpstr>The Offset Probe OMT Design</vt:lpstr>
      <vt:lpstr>Back to back OMT measurements</vt:lpstr>
      <vt:lpstr>Current layout</vt:lpstr>
      <vt:lpstr>Feed-receiver integration front view</vt:lpstr>
      <vt:lpstr>Feed-receiver integration – side view</vt:lpstr>
      <vt:lpstr>Tripple band (S/X/Ka) system for 20m</vt:lpstr>
      <vt:lpstr>Summary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Organization of the project</dc:title>
  <dc:creator>Miroslav</dc:creator>
  <cp:lastModifiedBy>Miroslav</cp:lastModifiedBy>
  <cp:revision>711</cp:revision>
  <dcterms:modified xsi:type="dcterms:W3CDTF">2014-11-23T20:39:28Z</dcterms:modified>
</cp:coreProperties>
</file>