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26"/>
  </p:notesMasterIdLst>
  <p:handoutMasterIdLst>
    <p:handoutMasterId r:id="rId27"/>
  </p:handoutMasterIdLst>
  <p:sldIdLst>
    <p:sldId id="313" r:id="rId6"/>
    <p:sldId id="330" r:id="rId7"/>
    <p:sldId id="348" r:id="rId8"/>
    <p:sldId id="365" r:id="rId9"/>
    <p:sldId id="367" r:id="rId10"/>
    <p:sldId id="349" r:id="rId11"/>
    <p:sldId id="372" r:id="rId12"/>
    <p:sldId id="360" r:id="rId13"/>
    <p:sldId id="361" r:id="rId14"/>
    <p:sldId id="362" r:id="rId15"/>
    <p:sldId id="357" r:id="rId16"/>
    <p:sldId id="363" r:id="rId17"/>
    <p:sldId id="358" r:id="rId18"/>
    <p:sldId id="359" r:id="rId19"/>
    <p:sldId id="370" r:id="rId20"/>
    <p:sldId id="373" r:id="rId21"/>
    <p:sldId id="318" r:id="rId22"/>
    <p:sldId id="371" r:id="rId23"/>
    <p:sldId id="368" r:id="rId24"/>
    <p:sldId id="369" r:id="rId2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AC"/>
    <a:srgbClr val="008080"/>
    <a:srgbClr val="C0C0C0"/>
    <a:srgbClr val="574500"/>
    <a:srgbClr val="221644"/>
    <a:srgbClr val="004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14" autoAdjust="0"/>
  </p:normalViewPr>
  <p:slideViewPr>
    <p:cSldViewPr>
      <p:cViewPr>
        <p:scale>
          <a:sx n="119" d="100"/>
          <a:sy n="119" d="100"/>
        </p:scale>
        <p:origin x="-584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D887CAA-F605-434D-A5F0-5B728562E6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DADBDD1-DAD8-443E-B655-F95A225646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7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DBDD1-DAD8-443E-B655-F95A225646D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88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C2E64-B7AE-41FA-A335-489EFFF8DC0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99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DBDD1-DAD8-443E-B655-F95A225646D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75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DBDD1-DAD8-443E-B655-F95A225646D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97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Cesnet</a:t>
            </a:r>
            <a:r>
              <a:rPr lang="en-US" dirty="0" smtClean="0"/>
              <a:t> could be on the list</a:t>
            </a:r>
          </a:p>
          <a:p>
            <a:r>
              <a:rPr lang="en-US" dirty="0" smtClean="0"/>
              <a:t>NSI opens</a:t>
            </a:r>
            <a:r>
              <a:rPr lang="en-US" baseline="0" dirty="0" smtClean="0"/>
              <a:t>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DBDD1-DAD8-443E-B655-F95A225646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41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DBDD1-DAD8-443E-B655-F95A225646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6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DBDD1-DAD8-443E-B655-F95A225646DC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4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Abahn</a:t>
            </a:r>
            <a:r>
              <a:rPr lang="fr-FR" dirty="0" smtClean="0"/>
              <a:t> instances </a:t>
            </a:r>
            <a:r>
              <a:rPr lang="fr-FR" dirty="0" err="1" smtClean="0"/>
              <a:t>make</a:t>
            </a:r>
            <a:r>
              <a:rPr lang="fr-FR" dirty="0" smtClean="0"/>
              <a:t> use of </a:t>
            </a:r>
            <a:r>
              <a:rPr lang="fr-FR" dirty="0" err="1" smtClean="0"/>
              <a:t>under-specified</a:t>
            </a:r>
            <a:r>
              <a:rPr lang="fr-FR" dirty="0" smtClean="0"/>
              <a:t> </a:t>
            </a:r>
            <a:r>
              <a:rPr lang="fr-FR" dirty="0" err="1" smtClean="0"/>
              <a:t>STPs</a:t>
            </a:r>
            <a:r>
              <a:rPr lang="fr-FR" dirty="0" smtClean="0"/>
              <a:t> (port </a:t>
            </a:r>
            <a:r>
              <a:rPr lang="fr-FR" dirty="0" err="1" smtClean="0"/>
              <a:t>with</a:t>
            </a:r>
            <a:r>
              <a:rPr lang="fr-FR" dirty="0" smtClean="0"/>
              <a:t> a range of</a:t>
            </a:r>
          </a:p>
          <a:p>
            <a:r>
              <a:rPr lang="fr-FR" dirty="0" err="1" smtClean="0"/>
              <a:t>VLANs</a:t>
            </a:r>
            <a:r>
              <a:rPr lang="fr-FR" dirty="0" smtClean="0"/>
              <a:t>) in </a:t>
            </a:r>
            <a:r>
              <a:rPr lang="fr-FR" dirty="0" err="1" smtClean="0"/>
              <a:t>requests</a:t>
            </a:r>
            <a:r>
              <a:rPr lang="fr-FR" dirty="0" smtClean="0"/>
              <a:t>, in </a:t>
            </a:r>
            <a:r>
              <a:rPr lang="fr-FR" dirty="0" err="1" smtClean="0"/>
              <a:t>order</a:t>
            </a:r>
            <a:r>
              <a:rPr lang="fr-FR" dirty="0" smtClean="0"/>
              <a:t> to speed up </a:t>
            </a:r>
            <a:r>
              <a:rPr lang="fr-FR" dirty="0" err="1" smtClean="0"/>
              <a:t>reservation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r>
              <a:rPr lang="fr-FR" dirty="0" smtClean="0"/>
              <a:t>. </a:t>
            </a:r>
            <a:r>
              <a:rPr lang="fr-FR" dirty="0" err="1" smtClean="0"/>
              <a:t>We</a:t>
            </a:r>
            <a:r>
              <a:rPr lang="fr-FR" dirty="0" smtClean="0"/>
              <a:t> have custom configurations to </a:t>
            </a:r>
            <a:r>
              <a:rPr lang="fr-FR" dirty="0" err="1" smtClean="0"/>
              <a:t>peer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NSAs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do not support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feature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Abahn</a:t>
            </a:r>
            <a:r>
              <a:rPr lang="fr-FR" dirty="0" smtClean="0"/>
              <a:t> instances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use of ERO (explicit </a:t>
            </a:r>
            <a:r>
              <a:rPr lang="fr-FR" dirty="0" err="1" smtClean="0"/>
              <a:t>routing</a:t>
            </a:r>
            <a:r>
              <a:rPr lang="fr-FR" dirty="0" smtClean="0"/>
              <a:t> directions) </a:t>
            </a:r>
            <a:r>
              <a:rPr lang="fr-FR" dirty="0" err="1" smtClean="0"/>
              <a:t>where</a:t>
            </a:r>
            <a:r>
              <a:rPr lang="fr-FR" dirty="0" smtClean="0"/>
              <a:t> possible.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DBDD1-DAD8-443E-B655-F95A225646D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9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39863" y="1989138"/>
            <a:ext cx="6859587" cy="11668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3430588"/>
            <a:ext cx="6859587" cy="1714500"/>
          </a:xfrm>
        </p:spPr>
        <p:txBody>
          <a:bodyPr/>
          <a:lstStyle>
            <a:lvl1pPr marL="0" indent="0">
              <a:buFont typeface="Times" charset="0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06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1660"/>
            <a:ext cx="6035675" cy="864096"/>
          </a:xfrm>
        </p:spPr>
        <p:txBody>
          <a:bodyPr/>
          <a:lstStyle>
            <a:lvl1pPr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423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805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5164138"/>
            <a:ext cx="9144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r>
              <a:rPr lang="en-GB" sz="1400" dirty="0" smtClean="0">
                <a:solidFill>
                  <a:srgbClr val="00B0AC"/>
                </a:solidFill>
                <a:latin typeface="Arial" charset="0"/>
                <a:cs typeface="Arial" charset="0"/>
              </a:rPr>
              <a:t>www.geant.net</a:t>
            </a:r>
          </a:p>
          <a:p>
            <a:pPr algn="ctr">
              <a:defRPr/>
            </a:pPr>
            <a:endParaRPr lang="en-GB" sz="400" dirty="0" smtClean="0">
              <a:solidFill>
                <a:srgbClr val="00B0AC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GB" sz="300" dirty="0" smtClean="0">
                <a:solidFill>
                  <a:srgbClr val="00B0AC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GB" sz="1000" dirty="0" smtClean="0">
                <a:solidFill>
                  <a:srgbClr val="00B0AC"/>
                </a:solidFill>
                <a:latin typeface="Arial" charset="0"/>
                <a:cs typeface="Arial" charset="0"/>
              </a:rPr>
              <a:t>www.twitter.com/GEANTnews  |  www.facebook.com/GEANTnetwork  |  www.youtube.com/GEANTtv</a:t>
            </a:r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724400"/>
            <a:ext cx="9180513" cy="338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00B0AC"/>
                </a:solidFill>
                <a:cs typeface="Arial" pitchFamily="34" charset="0"/>
              </a:rPr>
              <a:t>Connect | Communicate | Collaborate</a:t>
            </a:r>
          </a:p>
        </p:txBody>
      </p:sp>
    </p:spTree>
    <p:extLst>
      <p:ext uri="{BB962C8B-B14F-4D97-AF65-F5344CB8AC3E}">
        <p14:creationId xmlns:p14="http://schemas.microsoft.com/office/powerpoint/2010/main" val="373968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6163" y="1373188"/>
            <a:ext cx="8399555" cy="479211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40000"/>
              <a:buFont typeface="Arial" panose="020B0604020202020204" pitchFamily="34" charset="0"/>
              <a:buChar char="•"/>
              <a:defRPr/>
            </a:lvl1pPr>
            <a:lvl2pPr marL="776288" indent="-342900">
              <a:buFont typeface="Arial" panose="020B0604020202020204" pitchFamily="34" charset="0"/>
              <a:buChar char="–"/>
              <a:defRPr/>
            </a:lvl2pPr>
            <a:lvl3pPr marL="1200150" indent="-342900">
              <a:buSzPct val="80000"/>
              <a:buFont typeface="Arial" panose="020B0604020202020204" pitchFamily="34" charset="0"/>
              <a:buChar char="–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646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8051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31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6035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Click to edit Master title style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583613" y="6556375"/>
            <a:ext cx="4524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fld id="{FC0DA9E5-76AC-4CDE-933B-F0FE63CB678B}" type="slidenum">
              <a:rPr lang="en-GB" sz="1100">
                <a:solidFill>
                  <a:schemeClr val="bg1"/>
                </a:solidFill>
                <a:latin typeface="Arial" charset="0"/>
              </a:rPr>
              <a:pPr/>
              <a:t>‹#›</a:t>
            </a:fld>
            <a:endParaRPr lang="en-GB" sz="11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481013" y="6575425"/>
            <a:ext cx="28797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n-GB" sz="1000" dirty="0" smtClean="0">
                <a:solidFill>
                  <a:srgbClr val="0A6877"/>
                </a:solidFill>
                <a:latin typeface="Arial" charset="0"/>
              </a:rPr>
              <a:t>Connect | Communicate | Collaborate</a:t>
            </a:r>
          </a:p>
          <a:p>
            <a:pPr>
              <a:defRPr/>
            </a:pP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5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00000"/>
        <a:buFont typeface="Times" charset="0"/>
        <a:buBlip>
          <a:blip r:embed="rId7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76288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Times" charset="0"/>
        <a:buBlip>
          <a:blip r:embed="rId7"/>
        </a:buBlip>
        <a:defRPr>
          <a:solidFill>
            <a:schemeClr val="tx1"/>
          </a:solidFill>
          <a:latin typeface="+mn-lt"/>
        </a:defRPr>
      </a:lvl2pPr>
      <a:lvl3pPr marL="1200150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3pPr>
      <a:lvl4pPr marL="1633538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4pPr>
      <a:lvl5pPr marL="20542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5pPr>
      <a:lvl6pPr marL="25114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6pPr>
      <a:lvl7pPr marL="29686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7pPr>
      <a:lvl8pPr marL="34258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8pPr>
      <a:lvl9pPr marL="3883025" indent="-342900" algn="l" rtl="0" eaLnBrk="1" fontAlgn="base" hangingPunct="1">
        <a:spcBef>
          <a:spcPct val="20000"/>
        </a:spcBef>
        <a:spcAft>
          <a:spcPct val="0"/>
        </a:spcAft>
        <a:buClr>
          <a:srgbClr val="004359"/>
        </a:buClr>
        <a:buSzPct val="125000"/>
        <a:buChar char="–"/>
        <a:defRPr i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1.wdp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ssues.geant.net/jira/browse/ABAHN" TargetMode="External"/><Relationship Id="rId3" Type="http://schemas.openxmlformats.org/officeDocument/2006/relationships/hyperlink" Target="https://forge.geant.net/forge/display/autobahn/Hom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989138"/>
            <a:ext cx="7776863" cy="1166812"/>
          </a:xfrm>
        </p:spPr>
        <p:txBody>
          <a:bodyPr/>
          <a:lstStyle/>
          <a:p>
            <a:r>
              <a:rPr lang="en-US" sz="2800" dirty="0" err="1"/>
              <a:t>BoD</a:t>
            </a:r>
            <a:r>
              <a:rPr lang="en-US" sz="2800" dirty="0"/>
              <a:t>: an update on GÉANT NSI </a:t>
            </a:r>
            <a:r>
              <a:rPr lang="en-US" sz="2800" dirty="0" smtClean="0"/>
              <a:t>multi</a:t>
            </a:r>
            <a:r>
              <a:rPr lang="en-US" sz="2800" dirty="0"/>
              <a:t>-domain </a:t>
            </a:r>
            <a:br>
              <a:rPr lang="en-US" sz="2800" dirty="0"/>
            </a:br>
            <a:r>
              <a:rPr lang="en-US" sz="2800" dirty="0"/>
              <a:t>guaranteed bandwidth service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GB" sz="2800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Tangui Coulouarn, </a:t>
            </a:r>
            <a:r>
              <a:rPr lang="en-GB" dirty="0" smtClean="0"/>
              <a:t>DeIC/G</a:t>
            </a:r>
            <a:r>
              <a:rPr lang="en-GB" dirty="0" smtClean="0"/>
              <a:t>ÉANT</a:t>
            </a:r>
            <a:r>
              <a:rPr lang="en-GB" dirty="0" smtClean="0"/>
              <a:t>	</a:t>
            </a:r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VLBI Technology Workshop</a:t>
            </a:r>
          </a:p>
          <a:p>
            <a:r>
              <a:rPr lang="en-GB" dirty="0" smtClean="0"/>
              <a:t>Groningen, 13 November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to the service: API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171" y="1373188"/>
            <a:ext cx="614165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4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6035675" cy="868363"/>
          </a:xfrm>
        </p:spPr>
        <p:txBody>
          <a:bodyPr/>
          <a:lstStyle/>
          <a:p>
            <a:r>
              <a:rPr lang="en-GB" dirty="0" smtClean="0"/>
              <a:t>Footprint of the service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96350"/>
              </p:ext>
            </p:extLst>
          </p:nvPr>
        </p:nvGraphicFramePr>
        <p:xfrm>
          <a:off x="827584" y="1397000"/>
          <a:ext cx="7920880" cy="426424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Production</a:t>
                      </a:r>
                      <a:endParaRPr lang="en-US" sz="16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Testing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Static</a:t>
                      </a:r>
                      <a:r>
                        <a:rPr lang="fr-FR" sz="1600" dirty="0">
                          <a:effectLst/>
                        </a:rPr>
                        <a:t> links </a:t>
                      </a:r>
                      <a:r>
                        <a:rPr lang="fr-FR" sz="1600" dirty="0" err="1">
                          <a:effectLst/>
                        </a:rPr>
                        <a:t>from</a:t>
                      </a:r>
                      <a:r>
                        <a:rPr lang="fr-FR" sz="1600" dirty="0">
                          <a:effectLst/>
                        </a:rPr>
                        <a:t> GÉANT </a:t>
                      </a:r>
                      <a:r>
                        <a:rPr lang="fr-FR" sz="1600" dirty="0" err="1">
                          <a:effectLst/>
                        </a:rPr>
                        <a:t>PoP</a:t>
                      </a:r>
                      <a:r>
                        <a:rPr lang="fr-FR" sz="1600" dirty="0">
                          <a:effectLst/>
                        </a:rPr>
                        <a:t> to end-points 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Peering with partner services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2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CARnet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DeIC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GÉANT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FUNET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HEAnet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GRnet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PIONIER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SURFnet</a:t>
                      </a:r>
                      <a:endParaRPr lang="fr-FR" sz="1600" dirty="0" smtClean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NORDUnet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DFN</a:t>
                      </a:r>
                      <a:endParaRPr lang="en-US" sz="1600" dirty="0" smtClean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JANET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BELNET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GARR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CESNET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See diagram next slide</a:t>
                      </a:r>
                      <a:endParaRPr lang="en-US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67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 smtClean="0"/>
              <a:t>connectivity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/>
              <a:t>(diagram by Hans </a:t>
            </a:r>
            <a:r>
              <a:rPr lang="en-US" sz="2000" dirty="0" err="1" smtClean="0"/>
              <a:t>Trompert</a:t>
            </a:r>
            <a:r>
              <a:rPr lang="en-US" sz="2000" dirty="0" smtClean="0"/>
              <a:t>, </a:t>
            </a:r>
            <a:r>
              <a:rPr lang="en-US" sz="2000" dirty="0" err="1" smtClean="0"/>
              <a:t>SURFnet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7" name="Content Placeholder 6" descr="NSI EVTS.A-GOLE deployement - Hans Trompert - SURFnet - v0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14" r="-16714"/>
          <a:stretch>
            <a:fillRect/>
          </a:stretch>
        </p:blipFill>
        <p:spPr>
          <a:xfrm>
            <a:off x="-315820" y="1412776"/>
            <a:ext cx="9459820" cy="5008140"/>
          </a:xfrm>
        </p:spPr>
      </p:pic>
    </p:spTree>
    <p:extLst>
      <p:ext uri="{BB962C8B-B14F-4D97-AF65-F5344CB8AC3E}">
        <p14:creationId xmlns:p14="http://schemas.microsoft.com/office/powerpoint/2010/main" val="206630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plane solutions already working (</a:t>
            </a:r>
            <a:r>
              <a:rPr lang="en-US" dirty="0" err="1" smtClean="0"/>
              <a:t>NagiosPython</a:t>
            </a:r>
            <a:r>
              <a:rPr lang="en-US" dirty="0" smtClean="0"/>
              <a:t> </a:t>
            </a:r>
            <a:r>
              <a:rPr lang="en-US" dirty="0"/>
              <a:t>SOAP client </a:t>
            </a:r>
            <a:r>
              <a:rPr lang="en-US" dirty="0" smtClean="0"/>
              <a:t>plugin, </a:t>
            </a:r>
            <a:r>
              <a:rPr lang="en-US" dirty="0" err="1" smtClean="0"/>
              <a:t>Nagios</a:t>
            </a:r>
            <a:r>
              <a:rPr lang="en-US" dirty="0" smtClean="0"/>
              <a:t> Service Check Acceptor (NSCA), </a:t>
            </a:r>
            <a:r>
              <a:rPr lang="en-US" dirty="0" err="1" smtClean="0"/>
              <a:t>Nagios</a:t>
            </a:r>
            <a:r>
              <a:rPr lang="en-US" dirty="0" smtClean="0"/>
              <a:t> Remote Plugin Executor (NRPE), </a:t>
            </a:r>
            <a:r>
              <a:rPr lang="en-US" dirty="0" err="1" smtClean="0"/>
              <a:t>Icinga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cMON</a:t>
            </a:r>
            <a:r>
              <a:rPr lang="en-US" dirty="0" smtClean="0"/>
              <a:t> developed as an extension of </a:t>
            </a:r>
            <a:r>
              <a:rPr lang="en-US" dirty="0" err="1" smtClean="0"/>
              <a:t>PerfSONAR</a:t>
            </a:r>
            <a:r>
              <a:rPr lang="en-US" dirty="0" smtClean="0"/>
              <a:t> to monitor circuits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cMON</a:t>
            </a:r>
            <a:r>
              <a:rPr lang="en-US" dirty="0" smtClean="0"/>
              <a:t> works already for static </a:t>
            </a:r>
            <a:r>
              <a:rPr lang="en-US" dirty="0" err="1" smtClean="0"/>
              <a:t>circuits</a:t>
            </a:r>
            <a:r>
              <a:rPr lang="en-US" dirty="0" err="1"/>
              <a:t>For</a:t>
            </a:r>
            <a:r>
              <a:rPr lang="en-US" dirty="0"/>
              <a:t> dynamic circuits, it is currently being piloted by </a:t>
            </a:r>
            <a:r>
              <a:rPr lang="en-US" dirty="0" err="1"/>
              <a:t>HEAnet</a:t>
            </a:r>
            <a:r>
              <a:rPr lang="en-US" dirty="0"/>
              <a:t>, </a:t>
            </a:r>
            <a:r>
              <a:rPr lang="en-US" dirty="0" err="1"/>
              <a:t>GRnet</a:t>
            </a:r>
            <a:r>
              <a:rPr lang="en-US" dirty="0"/>
              <a:t> and GÉANT</a:t>
            </a:r>
          </a:p>
          <a:p>
            <a:pPr lvl="1"/>
            <a:r>
              <a:rPr lang="en-US" dirty="0"/>
              <a:t>SNMP traps or polling sent by </a:t>
            </a:r>
            <a:r>
              <a:rPr lang="en-US" dirty="0" err="1"/>
              <a:t>cMON</a:t>
            </a:r>
            <a:r>
              <a:rPr lang="en-US" dirty="0"/>
              <a:t> agents to HQ</a:t>
            </a:r>
          </a:p>
          <a:p>
            <a:pPr lvl="1"/>
            <a:r>
              <a:rPr lang="en-US" dirty="0"/>
              <a:t>Communication between </a:t>
            </a:r>
            <a:r>
              <a:rPr lang="en-US" dirty="0" err="1"/>
              <a:t>cMON</a:t>
            </a:r>
            <a:r>
              <a:rPr lang="en-US" dirty="0"/>
              <a:t> and </a:t>
            </a:r>
            <a:r>
              <a:rPr lang="en-US" dirty="0" err="1"/>
              <a:t>AutoBAHN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9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cMON</a:t>
            </a:r>
            <a:r>
              <a:rPr lang="en-US" dirty="0" smtClean="0"/>
              <a:t> D Pilot</a:t>
            </a:r>
            <a:endParaRPr lang="en-US" dirty="0"/>
          </a:p>
        </p:txBody>
      </p:sp>
      <p:pic>
        <p:nvPicPr>
          <p:cNvPr id="6" name="Content Placeholder 5" descr="cmon-d demo.pd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47" t="-326" r="-6445" b="-365"/>
          <a:stretch/>
        </p:blipFill>
        <p:spPr>
          <a:xfrm rot="5400000">
            <a:off x="2491968" y="-425248"/>
            <a:ext cx="4186729" cy="825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06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in Progress for AAI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85800" y="1373188"/>
            <a:ext cx="3454152" cy="4114800"/>
          </a:xfrm>
        </p:spPr>
        <p:txBody>
          <a:bodyPr/>
          <a:lstStyle/>
          <a:p>
            <a:r>
              <a:rPr lang="en-GB" dirty="0"/>
              <a:t>GUI </a:t>
            </a:r>
            <a:r>
              <a:rPr lang="en-GB" dirty="0" smtClean="0"/>
              <a:t>eduGAIN</a:t>
            </a:r>
            <a:r>
              <a:rPr lang="en-GB" dirty="0"/>
              <a:t>-</a:t>
            </a:r>
            <a:r>
              <a:rPr lang="en-GB" dirty="0" smtClean="0"/>
              <a:t>enabled</a:t>
            </a:r>
            <a:endParaRPr lang="en-GB" dirty="0"/>
          </a:p>
          <a:p>
            <a:endParaRPr lang="en-GB" dirty="0"/>
          </a:p>
          <a:p>
            <a:r>
              <a:rPr lang="en-GB" dirty="0"/>
              <a:t>Agreement with non-AutoBAHN </a:t>
            </a:r>
            <a:r>
              <a:rPr lang="en-GB" dirty="0" smtClean="0"/>
              <a:t>domains regarding the European AAI approach:</a:t>
            </a:r>
          </a:p>
          <a:p>
            <a:pPr lvl="1"/>
            <a:r>
              <a:rPr lang="en-GB" dirty="0" smtClean="0"/>
              <a:t>Extending the approach already adopted by an NREN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oken based to exert control where it matters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Standardisation effort within the NSI working group for a global solution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259"/>
          <a:stretch/>
        </p:blipFill>
        <p:spPr bwMode="auto">
          <a:xfrm>
            <a:off x="4427984" y="1772816"/>
            <a:ext cx="4567628" cy="3060737"/>
          </a:xfrm>
          <a:prstGeom prst="rect">
            <a:avLst/>
          </a:prstGeom>
          <a:noFill/>
          <a:ln w="1270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 descr="http://www.geant.net/service/eduGAIN/PublishingImages/eduGAIN_rgb100x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45" y="5445224"/>
            <a:ext cx="180975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2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BoD</a:t>
            </a:r>
            <a:r>
              <a:rPr lang="en-US" dirty="0" smtClean="0"/>
              <a:t> is a service now in production using NSI CS 2.0 protocol</a:t>
            </a:r>
          </a:p>
          <a:p>
            <a:endParaRPr lang="en-US" dirty="0"/>
          </a:p>
          <a:p>
            <a:r>
              <a:rPr lang="en-US" dirty="0" smtClean="0"/>
              <a:t>Global reach</a:t>
            </a:r>
          </a:p>
          <a:p>
            <a:endParaRPr lang="en-US" dirty="0"/>
          </a:p>
          <a:p>
            <a:r>
              <a:rPr lang="en-US" dirty="0" smtClean="0"/>
              <a:t>User demand existing but not strong</a:t>
            </a:r>
          </a:p>
          <a:p>
            <a:endParaRPr lang="en-US" dirty="0"/>
          </a:p>
          <a:p>
            <a:r>
              <a:rPr lang="en-US" dirty="0" smtClean="0"/>
              <a:t>We need to hear about your requirements</a:t>
            </a:r>
          </a:p>
        </p:txBody>
      </p:sp>
    </p:spTree>
    <p:extLst>
      <p:ext uri="{BB962C8B-B14F-4D97-AF65-F5344CB8AC3E}">
        <p14:creationId xmlns:p14="http://schemas.microsoft.com/office/powerpoint/2010/main" val="343870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2782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GB" sz="3600">
                <a:solidFill>
                  <a:srgbClr val="FFFF00"/>
                </a:solidFill>
                <a:latin typeface="Arial" charset="0"/>
                <a:cs typeface="Arial" charset="0"/>
              </a:rPr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4858" y="1408685"/>
            <a:ext cx="454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AutoBAHN</a:t>
            </a:r>
            <a:r>
              <a:rPr lang="en-US" dirty="0" smtClean="0"/>
              <a:t>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772400" cy="4114800"/>
          </a:xfrm>
        </p:spPr>
        <p:txBody>
          <a:bodyPr/>
          <a:lstStyle/>
          <a:p>
            <a:r>
              <a:rPr lang="en-US" dirty="0" err="1" smtClean="0"/>
              <a:t>AutoBAHN</a:t>
            </a:r>
            <a:r>
              <a:rPr lang="en-US" dirty="0" smtClean="0"/>
              <a:t> allocate </a:t>
            </a:r>
            <a:r>
              <a:rPr lang="en-US" dirty="0"/>
              <a:t>network bandwidth to users/applications both </a:t>
            </a:r>
            <a:r>
              <a:rPr lang="en-US" b="1" dirty="0"/>
              <a:t>immediately</a:t>
            </a:r>
            <a:r>
              <a:rPr lang="en-US" dirty="0"/>
              <a:t> and </a:t>
            </a:r>
            <a:r>
              <a:rPr lang="en-US" b="1" dirty="0"/>
              <a:t>in advance</a:t>
            </a:r>
            <a:r>
              <a:rPr lang="en-US" dirty="0"/>
              <a:t>. </a:t>
            </a:r>
            <a:endParaRPr lang="en-US" dirty="0" smtClean="0"/>
          </a:p>
          <a:p>
            <a:endParaRPr lang="en-GB" dirty="0" smtClean="0"/>
          </a:p>
          <a:p>
            <a:r>
              <a:rPr lang="en-GB" dirty="0" smtClean="0"/>
              <a:t>3 modules in </a:t>
            </a:r>
            <a:r>
              <a:rPr lang="en-GB" dirty="0" err="1" smtClean="0"/>
              <a:t>AutoBAHN</a:t>
            </a:r>
            <a:r>
              <a:rPr lang="en-GB" dirty="0" smtClean="0"/>
              <a:t>: </a:t>
            </a:r>
            <a:r>
              <a:rPr lang="en-GB" dirty="0" err="1" smtClean="0"/>
              <a:t>InterDomain</a:t>
            </a:r>
            <a:r>
              <a:rPr lang="en-GB" dirty="0" smtClean="0"/>
              <a:t> Manager (</a:t>
            </a:r>
            <a:r>
              <a:rPr lang="en-GB" b="1" dirty="0" smtClean="0"/>
              <a:t>IDM</a:t>
            </a:r>
            <a:r>
              <a:rPr lang="en-GB" dirty="0" smtClean="0"/>
              <a:t>), Domain Manager (</a:t>
            </a:r>
            <a:r>
              <a:rPr lang="en-GB" b="1" dirty="0" smtClean="0"/>
              <a:t>DM</a:t>
            </a:r>
            <a:r>
              <a:rPr lang="en-GB" dirty="0" smtClean="0"/>
              <a:t>) and Technology Proxy (</a:t>
            </a:r>
            <a:r>
              <a:rPr lang="en-GB" b="1" dirty="0" smtClean="0"/>
              <a:t>TP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Supported networking equipment:</a:t>
            </a:r>
          </a:p>
          <a:p>
            <a:pPr lvl="2"/>
            <a:r>
              <a:rPr lang="en-US" dirty="0" smtClean="0"/>
              <a:t>Equipment </a:t>
            </a:r>
            <a:r>
              <a:rPr lang="en-US" dirty="0"/>
              <a:t>working under </a:t>
            </a:r>
            <a:r>
              <a:rPr lang="en-US" dirty="0" err="1"/>
              <a:t>Bluenet</a:t>
            </a:r>
            <a:r>
              <a:rPr lang="en-US" dirty="0"/>
              <a:t> Tool/</a:t>
            </a:r>
            <a:r>
              <a:rPr lang="en-US" dirty="0" err="1"/>
              <a:t>Ans</a:t>
            </a:r>
            <a:r>
              <a:rPr lang="en-US" dirty="0"/>
              <a:t> Tool (Cisco routers supporting </a:t>
            </a:r>
            <a:r>
              <a:rPr lang="en-US" dirty="0" err="1"/>
              <a:t>AToM</a:t>
            </a:r>
            <a:r>
              <a:rPr lang="en-US" dirty="0"/>
              <a:t> - 760x, 3750, 3500</a:t>
            </a:r>
            <a:r>
              <a:rPr lang="en-US" dirty="0" smtClean="0"/>
              <a:t>)</a:t>
            </a:r>
            <a:r>
              <a:rPr lang="en-US" dirty="0"/>
              <a:t>	</a:t>
            </a:r>
            <a:endParaRPr lang="en-US" dirty="0" smtClean="0"/>
          </a:p>
          <a:p>
            <a:pPr lvl="2"/>
            <a:r>
              <a:rPr lang="en-US" dirty="0" smtClean="0"/>
              <a:t>Brocade </a:t>
            </a:r>
            <a:r>
              <a:rPr lang="en-US" dirty="0"/>
              <a:t>(Foundry) Network </a:t>
            </a:r>
            <a:r>
              <a:rPr lang="en-US" dirty="0" err="1"/>
              <a:t>NetIron</a:t>
            </a:r>
            <a:r>
              <a:rPr lang="en-US" dirty="0"/>
              <a:t> 8000 (</a:t>
            </a:r>
            <a:r>
              <a:rPr lang="en-US" dirty="0" err="1"/>
              <a:t>EoMPLS</a:t>
            </a:r>
            <a:r>
              <a:rPr lang="en-US" dirty="0" smtClean="0"/>
              <a:t>)</a:t>
            </a:r>
            <a:r>
              <a:rPr lang="en-US" dirty="0"/>
              <a:t>	</a:t>
            </a:r>
            <a:endParaRPr lang="en-US" dirty="0" smtClean="0"/>
          </a:p>
          <a:p>
            <a:pPr lvl="2"/>
            <a:r>
              <a:rPr lang="en-US" dirty="0" smtClean="0"/>
              <a:t>Juniper </a:t>
            </a:r>
            <a:r>
              <a:rPr lang="en-US" dirty="0"/>
              <a:t>MX80, EX4200 (Eth, </a:t>
            </a:r>
            <a:r>
              <a:rPr lang="en-US" dirty="0" err="1"/>
              <a:t>EoMPLS</a:t>
            </a:r>
            <a:r>
              <a:rPr lang="en-US" dirty="0"/>
              <a:t>)	</a:t>
            </a:r>
          </a:p>
          <a:p>
            <a:pPr lvl="2"/>
            <a:r>
              <a:rPr lang="en-US" dirty="0" smtClean="0"/>
              <a:t>Equipment </a:t>
            </a:r>
            <a:r>
              <a:rPr lang="en-US" dirty="0"/>
              <a:t>working with </a:t>
            </a:r>
            <a:r>
              <a:rPr lang="en-US" dirty="0" err="1"/>
              <a:t>Junos</a:t>
            </a:r>
            <a:r>
              <a:rPr lang="en-US" dirty="0"/>
              <a:t> Space (currently used with Juniper Networks MX Series 3D Universal Routers)	</a:t>
            </a:r>
          </a:p>
          <a:p>
            <a:pPr lvl="2"/>
            <a:r>
              <a:rPr lang="cs-CZ" dirty="0" smtClean="0"/>
              <a:t>Alcatel </a:t>
            </a:r>
            <a:r>
              <a:rPr lang="cs-CZ" dirty="0"/>
              <a:t>MCC 1678 (SDH</a:t>
            </a:r>
            <a:r>
              <a:rPr lang="cs-CZ" dirty="0" smtClean="0"/>
              <a:t>)</a:t>
            </a:r>
            <a:endParaRPr lang="cs-CZ" dirty="0"/>
          </a:p>
          <a:p>
            <a:pPr lvl="2"/>
            <a:r>
              <a:rPr lang="cs-CZ" dirty="0" err="1" smtClean="0"/>
              <a:t>Intune</a:t>
            </a:r>
            <a:r>
              <a:rPr lang="cs-CZ" dirty="0" smtClean="0"/>
              <a:t> </a:t>
            </a:r>
            <a:r>
              <a:rPr lang="cs-CZ" dirty="0" err="1"/>
              <a:t>Networks</a:t>
            </a:r>
            <a:r>
              <a:rPr lang="cs-CZ" dirty="0"/>
              <a:t> </a:t>
            </a:r>
            <a:r>
              <a:rPr lang="cs-CZ" dirty="0" err="1"/>
              <a:t>Verisma</a:t>
            </a:r>
            <a:r>
              <a:rPr lang="cs-CZ" dirty="0"/>
              <a:t> iVX8000 (OPST - </a:t>
            </a:r>
            <a:r>
              <a:rPr lang="cs-CZ" dirty="0" err="1"/>
              <a:t>Optical</a:t>
            </a:r>
            <a:r>
              <a:rPr lang="cs-CZ" dirty="0"/>
              <a:t> </a:t>
            </a:r>
            <a:r>
              <a:rPr lang="cs-CZ" dirty="0" err="1"/>
              <a:t>Packet</a:t>
            </a:r>
            <a:r>
              <a:rPr lang="cs-CZ" dirty="0"/>
              <a:t> </a:t>
            </a:r>
            <a:r>
              <a:rPr lang="cs-CZ" dirty="0" err="1"/>
              <a:t>Switched</a:t>
            </a:r>
            <a:r>
              <a:rPr lang="cs-CZ" dirty="0"/>
              <a:t> Transport</a:t>
            </a:r>
            <a:r>
              <a:rPr lang="cs-CZ" dirty="0" smtClean="0"/>
              <a:t>)</a:t>
            </a:r>
            <a:endParaRPr lang="cs-CZ" dirty="0"/>
          </a:p>
          <a:p>
            <a:pPr lvl="2"/>
            <a:r>
              <a:rPr lang="en-US" dirty="0" err="1" smtClean="0"/>
              <a:t>DLink</a:t>
            </a:r>
            <a:r>
              <a:rPr lang="en-US" dirty="0" smtClean="0"/>
              <a:t> </a:t>
            </a:r>
            <a:r>
              <a:rPr lang="en-US" dirty="0"/>
              <a:t>3450 (Eth) 	</a:t>
            </a:r>
            <a:r>
              <a:rPr lang="en-US" dirty="0" smtClean="0"/>
              <a:t> </a:t>
            </a:r>
            <a:r>
              <a:rPr lang="en-US" dirty="0"/>
              <a:t>	 	</a:t>
            </a:r>
          </a:p>
        </p:txBody>
      </p:sp>
    </p:spTree>
    <p:extLst>
      <p:ext uri="{BB962C8B-B14F-4D97-AF65-F5344CB8AC3E}">
        <p14:creationId xmlns:p14="http://schemas.microsoft.com/office/powerpoint/2010/main" val="375901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technical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All </a:t>
            </a:r>
            <a:r>
              <a:rPr lang="fr-FR" dirty="0" err="1"/>
              <a:t>AutoBAHN</a:t>
            </a:r>
            <a:r>
              <a:rPr lang="fr-FR" dirty="0"/>
              <a:t> instances </a:t>
            </a:r>
            <a:r>
              <a:rPr lang="fr-FR" dirty="0" err="1"/>
              <a:t>operate</a:t>
            </a:r>
            <a:r>
              <a:rPr lang="fr-FR" dirty="0"/>
              <a:t> </a:t>
            </a:r>
            <a:r>
              <a:rPr lang="fr-FR" dirty="0" err="1"/>
              <a:t>identically</a:t>
            </a:r>
            <a:r>
              <a:rPr lang="fr-FR" dirty="0"/>
              <a:t> (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code/modules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/>
              <a:t>instance </a:t>
            </a:r>
            <a:r>
              <a:rPr lang="fr-FR" dirty="0" err="1"/>
              <a:t>functions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as a </a:t>
            </a:r>
            <a:r>
              <a:rPr lang="fr-FR" dirty="0" err="1"/>
              <a:t>Request</a:t>
            </a:r>
            <a:r>
              <a:rPr lang="fr-FR" dirty="0"/>
              <a:t> and Provider Agent RA/PA and simple </a:t>
            </a:r>
            <a:r>
              <a:rPr lang="fr-FR" dirty="0" err="1"/>
              <a:t>Aggregator</a:t>
            </a:r>
            <a:r>
              <a:rPr lang="fr-FR" dirty="0"/>
              <a:t> (AG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Simple </a:t>
            </a:r>
            <a:r>
              <a:rPr lang="fr-FR" dirty="0"/>
              <a:t>AG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follows</a:t>
            </a:r>
            <a:r>
              <a:rPr lang="fr-FR" dirty="0"/>
              <a:t> the CHAIN model: It </a:t>
            </a:r>
            <a:r>
              <a:rPr lang="fr-FR" dirty="0" err="1"/>
              <a:t>is</a:t>
            </a:r>
            <a:r>
              <a:rPr lang="fr-FR" dirty="0"/>
              <a:t> capable of </a:t>
            </a:r>
            <a:r>
              <a:rPr lang="fr-FR" dirty="0" err="1"/>
              <a:t>sending</a:t>
            </a:r>
            <a:r>
              <a:rPr lang="fr-FR" dirty="0"/>
              <a:t> the </a:t>
            </a:r>
            <a:r>
              <a:rPr lang="fr-FR" dirty="0" err="1"/>
              <a:t>request</a:t>
            </a:r>
            <a:r>
              <a:rPr lang="fr-FR" dirty="0"/>
              <a:t> to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PA and the </a:t>
            </a:r>
            <a:r>
              <a:rPr lang="fr-FR" dirty="0" err="1"/>
              <a:t>next</a:t>
            </a:r>
            <a:r>
              <a:rPr lang="fr-FR" dirty="0"/>
              <a:t> PA on the </a:t>
            </a:r>
            <a:r>
              <a:rPr lang="fr-FR" dirty="0" err="1"/>
              <a:t>reservation</a:t>
            </a:r>
            <a:r>
              <a:rPr lang="fr-FR" dirty="0"/>
              <a:t> </a:t>
            </a:r>
            <a:r>
              <a:rPr lang="fr-FR" dirty="0" err="1"/>
              <a:t>path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AutoBAHN</a:t>
            </a:r>
            <a:r>
              <a:rPr lang="fr-FR" dirty="0" smtClean="0"/>
              <a:t> </a:t>
            </a:r>
            <a:r>
              <a:rPr lang="fr-FR" dirty="0"/>
              <a:t>instances </a:t>
            </a:r>
            <a:r>
              <a:rPr lang="fr-FR" dirty="0" err="1"/>
              <a:t>share</a:t>
            </a:r>
            <a:r>
              <a:rPr lang="fr-FR" dirty="0"/>
              <a:t> NSI/NML </a:t>
            </a:r>
            <a:r>
              <a:rPr lang="fr-FR" dirty="0" err="1"/>
              <a:t>topology</a:t>
            </a:r>
            <a:r>
              <a:rPr lang="fr-FR" dirty="0"/>
              <a:t> via the </a:t>
            </a:r>
            <a:r>
              <a:rPr lang="fr-FR" dirty="0" err="1"/>
              <a:t>Topology</a:t>
            </a:r>
            <a:r>
              <a:rPr lang="fr-FR" dirty="0"/>
              <a:t> Service,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topology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instances. 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meant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customizable</a:t>
            </a:r>
            <a:r>
              <a:rPr lang="fr-FR" dirty="0"/>
              <a:t> solution </a:t>
            </a:r>
            <a:r>
              <a:rPr lang="fr-FR" dirty="0" err="1"/>
              <a:t>until</a:t>
            </a:r>
            <a:r>
              <a:rPr lang="fr-FR" dirty="0"/>
              <a:t> the </a:t>
            </a:r>
            <a:r>
              <a:rPr lang="fr-FR" dirty="0" err="1"/>
              <a:t>topology</a:t>
            </a:r>
            <a:r>
              <a:rPr lang="fr-FR" dirty="0"/>
              <a:t> exchange </a:t>
            </a:r>
            <a:r>
              <a:rPr lang="fr-FR" dirty="0" err="1"/>
              <a:t>mechanisms</a:t>
            </a:r>
            <a:r>
              <a:rPr lang="fr-FR" dirty="0"/>
              <a:t> in NSI are </a:t>
            </a:r>
            <a:r>
              <a:rPr lang="fr-FR" dirty="0" err="1"/>
              <a:t>standardized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Bandwidth-on-Demand service (</a:t>
            </a:r>
            <a:r>
              <a:rPr lang="en-GB" dirty="0" err="1" smtClean="0"/>
              <a:t>BoD</a:t>
            </a:r>
            <a:r>
              <a:rPr lang="en-GB" dirty="0" smtClean="0"/>
              <a:t>)?</a:t>
            </a:r>
          </a:p>
          <a:p>
            <a:r>
              <a:rPr lang="en-GB" dirty="0" smtClean="0"/>
              <a:t>e-VLBI and </a:t>
            </a:r>
            <a:r>
              <a:rPr lang="en-GB" dirty="0" err="1" smtClean="0"/>
              <a:t>BoD</a:t>
            </a:r>
            <a:endParaRPr lang="en-GB" dirty="0" smtClean="0"/>
          </a:p>
          <a:p>
            <a:r>
              <a:rPr lang="en-GB" dirty="0" err="1" smtClean="0"/>
              <a:t>AutoBAHN</a:t>
            </a:r>
            <a:r>
              <a:rPr lang="en-GB" dirty="0" smtClean="0"/>
              <a:t> and the GÉANT </a:t>
            </a:r>
            <a:r>
              <a:rPr lang="en-GB" dirty="0" err="1" smtClean="0"/>
              <a:t>BoD</a:t>
            </a:r>
            <a:r>
              <a:rPr lang="en-GB" dirty="0" smtClean="0"/>
              <a:t> multi-domain service</a:t>
            </a:r>
          </a:p>
          <a:p>
            <a:r>
              <a:rPr lang="en-GB" dirty="0" smtClean="0"/>
              <a:t>Access </a:t>
            </a:r>
            <a:r>
              <a:rPr lang="en-GB" dirty="0" smtClean="0"/>
              <a:t>to the service</a:t>
            </a:r>
          </a:p>
          <a:p>
            <a:r>
              <a:rPr lang="en-GB" dirty="0" smtClean="0"/>
              <a:t>Footprint</a:t>
            </a:r>
          </a:p>
          <a:p>
            <a:r>
              <a:rPr lang="en-GB" dirty="0" smtClean="0"/>
              <a:t>Monitoring</a:t>
            </a:r>
          </a:p>
          <a:p>
            <a:r>
              <a:rPr lang="en-GB" dirty="0" smtClean="0"/>
              <a:t>AAI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7126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JIRA to follow development </a:t>
            </a:r>
            <a:r>
              <a:rPr lang="en-US" dirty="0" err="1" smtClean="0"/>
              <a:t>process: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</a:t>
            </a:r>
            <a:r>
              <a:rPr lang="en-US" dirty="0">
                <a:hlinkClick r:id="rId2"/>
              </a:rPr>
              <a:t>//issues.geant.net/jira/browse/</a:t>
            </a:r>
            <a:r>
              <a:rPr lang="en-US" dirty="0" smtClean="0">
                <a:hlinkClick r:id="rId2"/>
              </a:rPr>
              <a:t>ABAHN</a:t>
            </a:r>
            <a:endParaRPr lang="en-US" dirty="0" smtClean="0"/>
          </a:p>
          <a:p>
            <a:r>
              <a:rPr lang="en-US" dirty="0" smtClean="0"/>
              <a:t>FORGE for technical </a:t>
            </a:r>
            <a:r>
              <a:rPr lang="en-US" dirty="0" err="1" smtClean="0"/>
              <a:t>documentation:</a:t>
            </a:r>
            <a:r>
              <a:rPr lang="en-US" dirty="0" err="1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://forge.geant.net/forge/display/autobahn/</a:t>
            </a:r>
            <a:r>
              <a:rPr lang="en-US" dirty="0" smtClean="0">
                <a:hlinkClick r:id="rId3"/>
              </a:rPr>
              <a:t>Home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8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BoD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Ability to deliver point-to-point circuits with guaranteed parameters </a:t>
            </a:r>
          </a:p>
          <a:p>
            <a:pPr>
              <a:spcAft>
                <a:spcPts val="1200"/>
              </a:spcAft>
            </a:pPr>
            <a:r>
              <a:rPr lang="en-GB" dirty="0"/>
              <a:t>Software controlled and initiated by GUI or application</a:t>
            </a:r>
          </a:p>
          <a:p>
            <a:pPr>
              <a:spcAft>
                <a:spcPts val="1200"/>
              </a:spcAft>
            </a:pPr>
            <a:r>
              <a:rPr lang="en-GB" dirty="0"/>
              <a:t>Circuits provisioned on-demand or scheduled in advance</a:t>
            </a:r>
          </a:p>
          <a:p>
            <a:r>
              <a:rPr lang="en-GB" dirty="0"/>
              <a:t>GÉANT </a:t>
            </a:r>
            <a:r>
              <a:rPr lang="en-GB" dirty="0" err="1"/>
              <a:t>BoD</a:t>
            </a:r>
            <a:r>
              <a:rPr lang="en-GB" dirty="0"/>
              <a:t> is a tool-agnostic service, it is:</a:t>
            </a:r>
          </a:p>
          <a:p>
            <a:pPr lvl="1"/>
            <a:r>
              <a:rPr lang="en-GB" dirty="0"/>
              <a:t>multi-domain</a:t>
            </a:r>
          </a:p>
          <a:p>
            <a:pPr lvl="1"/>
            <a:r>
              <a:rPr lang="en-GB" dirty="0"/>
              <a:t>multi-vendor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multi-technology</a:t>
            </a:r>
          </a:p>
          <a:p>
            <a:r>
              <a:rPr lang="en-GB" dirty="0"/>
              <a:t>GÉANT offers technological support for deployment and implementation of the service (</a:t>
            </a:r>
            <a:r>
              <a:rPr lang="en-GB" dirty="0" err="1"/>
              <a:t>AutoBAHN</a:t>
            </a:r>
            <a:r>
              <a:rPr lang="en-GB" dirty="0"/>
              <a:t>, </a:t>
            </a:r>
            <a:r>
              <a:rPr lang="en-GB" dirty="0" err="1"/>
              <a:t>cNIS</a:t>
            </a:r>
            <a:r>
              <a:rPr lang="en-GB" dirty="0"/>
              <a:t>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5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-VLBI and </a:t>
            </a:r>
            <a:r>
              <a:rPr lang="en-GB" dirty="0" err="1" smtClean="0"/>
              <a:t>BoD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sz="2000" dirty="0" smtClean="0"/>
              <a:t>by </a:t>
            </a:r>
            <a:r>
              <a:rPr lang="en-GB" sz="2000" dirty="0" smtClean="0"/>
              <a:t>Paul </a:t>
            </a:r>
            <a:r>
              <a:rPr lang="en-GB" sz="2000" dirty="0" err="1" smtClean="0"/>
              <a:t>Boven</a:t>
            </a:r>
            <a:endParaRPr lang="en-GB" sz="2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6164" y="1373188"/>
            <a:ext cx="3924085" cy="47921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e-VLBI normally uses static links between observatories and the </a:t>
            </a:r>
            <a:r>
              <a:rPr lang="en-US" dirty="0" err="1" smtClean="0"/>
              <a:t>correlator</a:t>
            </a:r>
            <a:r>
              <a:rPr lang="en-US" dirty="0" smtClean="0"/>
              <a:t>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NEXPReS</a:t>
            </a:r>
            <a:r>
              <a:rPr lang="en-US" dirty="0" smtClean="0"/>
              <a:t> </a:t>
            </a:r>
            <a:r>
              <a:rPr lang="en-US" dirty="0"/>
              <a:t>was a three-year project aimed at further developing e-VLBI services of the European VLBI Network (EVN), with the goal of incorporating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e-VLBI </a:t>
            </a:r>
            <a:r>
              <a:rPr lang="en-US" dirty="0"/>
              <a:t>into every astronomical observation conducted by the </a:t>
            </a:r>
            <a:r>
              <a:rPr lang="en-US" dirty="0" smtClean="0"/>
              <a:t>EVN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err="1" smtClean="0"/>
              <a:t>NEXPReS</a:t>
            </a:r>
            <a:r>
              <a:rPr lang="en-US" b="1" dirty="0" smtClean="0"/>
              <a:t> </a:t>
            </a:r>
            <a:r>
              <a:rPr lang="en-US" b="1" dirty="0" smtClean="0"/>
              <a:t>showed </a:t>
            </a:r>
            <a:r>
              <a:rPr lang="en-US" b="1" dirty="0"/>
              <a:t>International Bandwidth on Demand at 10Gbps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410" y="1684621"/>
            <a:ext cx="4256261" cy="336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72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proof of </a:t>
            </a:r>
            <a:r>
              <a:rPr lang="en-US" dirty="0" smtClean="0"/>
              <a:t>concept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243" r="-25243"/>
          <a:stretch>
            <a:fillRect/>
          </a:stretch>
        </p:blipFill>
        <p:spPr>
          <a:xfrm>
            <a:off x="346163" y="1373188"/>
            <a:ext cx="7610213" cy="4341780"/>
          </a:xfrm>
        </p:spPr>
      </p:pic>
      <p:sp>
        <p:nvSpPr>
          <p:cNvPr id="7" name="TextBox 6"/>
          <p:cNvSpPr txBox="1"/>
          <p:nvPr/>
        </p:nvSpPr>
        <p:spPr>
          <a:xfrm>
            <a:off x="323528" y="5877272"/>
            <a:ext cx="84249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Source: Spencer</a:t>
            </a:r>
            <a:r>
              <a:rPr lang="en-US" sz="1600" dirty="0">
                <a:latin typeface="+mn-lt"/>
              </a:rPr>
              <a:t>, R.E</a:t>
            </a:r>
            <a:r>
              <a:rPr lang="en-US" sz="1600" dirty="0" smtClean="0">
                <a:latin typeface="+mn-lt"/>
              </a:rPr>
              <a:t>. et al.,  </a:t>
            </a:r>
            <a:r>
              <a:rPr lang="en-US" sz="1600" dirty="0">
                <a:latin typeface="+mn-lt"/>
              </a:rPr>
              <a:t>Radio and X-ray observations of jet ejection in Cygnus X-2, Monthly Notices of the Royal Astronomical Society Letters, Vol. 435, Issue 1, August 2013</a:t>
            </a:r>
          </a:p>
        </p:txBody>
      </p:sp>
    </p:spTree>
    <p:extLst>
      <p:ext uri="{BB962C8B-B14F-4D97-AF65-F5344CB8AC3E}">
        <p14:creationId xmlns:p14="http://schemas.microsoft.com/office/powerpoint/2010/main" val="70296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AutoBAHN</a:t>
            </a:r>
            <a:r>
              <a:rPr lang="en-US" dirty="0" smtClean="0"/>
              <a:t> and the GÉANT </a:t>
            </a:r>
            <a:r>
              <a:rPr lang="en-US" dirty="0" err="1" smtClean="0"/>
              <a:t>BoD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3188"/>
            <a:ext cx="8350696" cy="4432076"/>
          </a:xfrm>
        </p:spPr>
        <p:txBody>
          <a:bodyPr/>
          <a:lstStyle/>
          <a:p>
            <a:r>
              <a:rPr lang="en-US" sz="1600" dirty="0" err="1" smtClean="0"/>
              <a:t>AutoBAHN</a:t>
            </a:r>
            <a:r>
              <a:rPr lang="en-US" sz="1600" dirty="0" smtClean="0"/>
              <a:t> </a:t>
            </a:r>
            <a:r>
              <a:rPr lang="en-US" sz="1600" dirty="0" smtClean="0"/>
              <a:t>is the name of </a:t>
            </a:r>
            <a:r>
              <a:rPr lang="en-US" sz="1600" i="1" dirty="0" smtClean="0"/>
              <a:t>a</a:t>
            </a:r>
            <a:r>
              <a:rPr lang="en-US" sz="1600" dirty="0" smtClean="0"/>
              <a:t> provisioning system used in the GÉANT </a:t>
            </a:r>
            <a:r>
              <a:rPr lang="en-US" sz="1600" dirty="0" err="1" smtClean="0"/>
              <a:t>BoD</a:t>
            </a:r>
            <a:r>
              <a:rPr lang="en-US" sz="1600" dirty="0" smtClean="0"/>
              <a:t> Service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Some NRENs co-offering the GÉANT </a:t>
            </a:r>
            <a:r>
              <a:rPr lang="en-US" sz="1600" dirty="0" err="1" smtClean="0"/>
              <a:t>BoD</a:t>
            </a:r>
            <a:r>
              <a:rPr lang="en-US" sz="1600" dirty="0" smtClean="0"/>
              <a:t> service use other provisioning </a:t>
            </a:r>
            <a:r>
              <a:rPr lang="en-US" sz="1600" dirty="0" smtClean="0"/>
              <a:t>systems</a:t>
            </a:r>
            <a:endParaRPr lang="en-US" sz="1600" b="1" dirty="0" smtClean="0"/>
          </a:p>
          <a:p>
            <a:pPr lvl="1"/>
            <a:r>
              <a:rPr lang="en-US" sz="1600" dirty="0" err="1" smtClean="0"/>
              <a:t>NORDUnet</a:t>
            </a:r>
            <a:endParaRPr lang="en-US" sz="1600" dirty="0" smtClean="0"/>
          </a:p>
          <a:p>
            <a:pPr lvl="1"/>
            <a:r>
              <a:rPr lang="en-US" sz="1600" dirty="0" err="1" smtClean="0"/>
              <a:t>SURFnet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common protocol is now NSI CS 2.0 (also for our global partners outside Europe)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The software provisioning circuits is one component of the service along with:</a:t>
            </a:r>
          </a:p>
          <a:p>
            <a:pPr lvl="1"/>
            <a:r>
              <a:rPr lang="en-US" sz="1600" dirty="0" smtClean="0"/>
              <a:t>Monitoring</a:t>
            </a:r>
          </a:p>
          <a:p>
            <a:pPr lvl="1"/>
            <a:r>
              <a:rPr lang="en-US" sz="1600" dirty="0" smtClean="0"/>
              <a:t>Multi-domain technical support</a:t>
            </a:r>
          </a:p>
          <a:p>
            <a:pPr lvl="1"/>
            <a:r>
              <a:rPr lang="en-US" sz="1600" dirty="0" smtClean="0"/>
              <a:t>Procedures</a:t>
            </a:r>
          </a:p>
          <a:p>
            <a:pPr lvl="1"/>
            <a:r>
              <a:rPr lang="en-US" sz="1600" dirty="0" smtClean="0"/>
              <a:t>AAI</a:t>
            </a:r>
          </a:p>
          <a:p>
            <a:pPr lvl="1"/>
            <a:r>
              <a:rPr lang="en-US" sz="1600" dirty="0" smtClean="0"/>
              <a:t>Cost-sharing and billing</a:t>
            </a:r>
          </a:p>
          <a:p>
            <a:pPr lvl="1"/>
            <a:r>
              <a:rPr lang="en-US" sz="1600" dirty="0" smtClean="0"/>
              <a:t>User outreach and support, 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897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u</a:t>
            </a:r>
            <a:r>
              <a:rPr lang="en-GB" dirty="0" smtClean="0"/>
              <a:t>sed </a:t>
            </a:r>
            <a:r>
              <a:rPr lang="en-GB" dirty="0" smtClean="0"/>
              <a:t>in </a:t>
            </a:r>
            <a:r>
              <a:rPr lang="en-GB" dirty="0" smtClean="0"/>
              <a:t>production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3188"/>
            <a:ext cx="7772400" cy="90368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Example: CSC </a:t>
            </a:r>
            <a:r>
              <a:rPr lang="en-GB" dirty="0" smtClean="0"/>
              <a:t>(Finland) to </a:t>
            </a:r>
            <a:r>
              <a:rPr lang="en-GB" dirty="0" err="1" smtClean="0"/>
              <a:t>SurfSARA</a:t>
            </a:r>
            <a:r>
              <a:rPr lang="en-GB" dirty="0" smtClean="0"/>
              <a:t> (Netherlands) for ELIXIR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Using </a:t>
            </a:r>
            <a:r>
              <a:rPr lang="en-GB" dirty="0" err="1" smtClean="0"/>
              <a:t>AutoBAHN</a:t>
            </a:r>
            <a:r>
              <a:rPr lang="en-GB" dirty="0" smtClean="0"/>
              <a:t> (</a:t>
            </a:r>
            <a:r>
              <a:rPr lang="en-GB" dirty="0" err="1" smtClean="0"/>
              <a:t>Funet</a:t>
            </a:r>
            <a:r>
              <a:rPr lang="en-GB" dirty="0" smtClean="0"/>
              <a:t>), </a:t>
            </a:r>
            <a:r>
              <a:rPr lang="en-GB" dirty="0" err="1" smtClean="0"/>
              <a:t>OpenNSA</a:t>
            </a:r>
            <a:r>
              <a:rPr lang="en-GB" dirty="0" smtClean="0"/>
              <a:t> (</a:t>
            </a:r>
            <a:r>
              <a:rPr lang="en-GB" dirty="0" err="1" smtClean="0"/>
              <a:t>NORDUnet</a:t>
            </a:r>
            <a:r>
              <a:rPr lang="en-GB" dirty="0" smtClean="0"/>
              <a:t>) and </a:t>
            </a:r>
            <a:r>
              <a:rPr lang="en-GB" dirty="0" err="1" smtClean="0"/>
              <a:t>BoD</a:t>
            </a:r>
            <a:r>
              <a:rPr lang="en-GB" dirty="0" smtClean="0"/>
              <a:t> (</a:t>
            </a:r>
            <a:r>
              <a:rPr lang="en-GB" dirty="0" err="1" smtClean="0"/>
              <a:t>SURFnet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Screen Shot 2014-09-15 at 10.54.4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" r="2072"/>
          <a:stretch/>
        </p:blipFill>
        <p:spPr>
          <a:xfrm>
            <a:off x="179512" y="2780928"/>
            <a:ext cx="8773118" cy="20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9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to the service:</a:t>
            </a:r>
            <a:br>
              <a:rPr lang="en-GB" dirty="0" smtClean="0"/>
            </a:br>
            <a:r>
              <a:rPr lang="en-GB" dirty="0" err="1" smtClean="0"/>
              <a:t>BoD</a:t>
            </a:r>
            <a:r>
              <a:rPr lang="en-GB" dirty="0" smtClean="0"/>
              <a:t> Client </a:t>
            </a:r>
            <a:r>
              <a:rPr lang="en-GB" dirty="0"/>
              <a:t>P</a:t>
            </a:r>
            <a:r>
              <a:rPr lang="en-GB" dirty="0" smtClean="0"/>
              <a:t>ortal (1)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0" y="1373188"/>
            <a:ext cx="6583679" cy="4114800"/>
          </a:xfrm>
        </p:spPr>
      </p:pic>
    </p:spTree>
    <p:extLst>
      <p:ext uri="{BB962C8B-B14F-4D97-AF65-F5344CB8AC3E}">
        <p14:creationId xmlns:p14="http://schemas.microsoft.com/office/powerpoint/2010/main" val="177402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BoD</a:t>
            </a:r>
            <a:r>
              <a:rPr lang="en-GB" dirty="0" smtClean="0"/>
              <a:t> Client Portal (2)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0" y="1373188"/>
            <a:ext cx="6583679" cy="4114800"/>
          </a:xfrm>
        </p:spPr>
      </p:pic>
    </p:spTree>
    <p:extLst>
      <p:ext uri="{BB962C8B-B14F-4D97-AF65-F5344CB8AC3E}">
        <p14:creationId xmlns:p14="http://schemas.microsoft.com/office/powerpoint/2010/main" val="422411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%C3%89ANT GN3plus template">
  <a:themeElements>
    <a:clrScheme name="">
      <a:dk1>
        <a:srgbClr val="07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E0C300"/>
      </a:accent2>
      <a:accent3>
        <a:srgbClr val="FFFFFF"/>
      </a:accent3>
      <a:accent4>
        <a:srgbClr val="05384B"/>
      </a:accent4>
      <a:accent5>
        <a:srgbClr val="AAC4CD"/>
      </a:accent5>
      <a:accent6>
        <a:srgbClr val="CBB000"/>
      </a:accent6>
      <a:hlink>
        <a:srgbClr val="EE5019"/>
      </a:hlink>
      <a:folHlink>
        <a:srgbClr val="BFDD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cce05e40-4bba-48f3-9290-882e2b438b17">NA1</Activity>
    <Item_x0020_Description xmlns="cce05e40-4bba-48f3-9290-882e2b438b17">&lt;div class="ExternalClass6F5BC499497240F7B144C40896BF0CC1"&gt;&lt;p&gt;​GN3plus Presentation Template&lt;/p&gt;&lt;/div&gt;</Item_x0020_Description>
    <Item_x0020_Status xmlns="cce05e40-4bba-48f3-9290-882e2b438b17">Completed</Item_x0020_Status>
    <Code xmlns="cce05e40-4bba-48f3-9290-882e2b438b17" xsi:nil="true"/>
    <Share_x0020_with_x0020_GN_x0020_Community_x003f_ xmlns="cce05e40-4bba-48f3-9290-882e2b438b17">Templates</Share_x0020_with_x0020_GN_x0020_Community_x003f_>
    <Partner xmlns="cce05e40-4bba-48f3-9290-882e2b438b17">DANTE</Partner>
    <Content1 xmlns="cce05e40-4bba-48f3-9290-882e2b438b17" xsi:nil="true"/>
    <Tasks xmlns="cce05e40-4bba-48f3-9290-882e2b438b17">T2</Tasks>
    <Publish_x0020_to_x0020_EC_x0020_review_x003f_ xmlns="cce05e40-4bba-48f3-9290-882e2b438b17">No</Publish_x0020_to_x0020_EC_x0020_review_x003f_>
    <_dlc_DocId xmlns="cce05e40-4bba-48f3-9290-882e2b438b17">GN3PLUS14-267-114</_dlc_DocId>
    <_dlc_DocIdUrl xmlns="cce05e40-4bba-48f3-9290-882e2b438b17">
      <Url>https://test.intranet.geant.net/NA1/_layouts/15/DocIdRedir.aspx?ID=GN3PLUS14-267-114</Url>
      <Description>GN3PLUS14-267-114</Description>
    </_dlc_DocIdUrl>
    <Template_x0020_Type xmlns="cce05e40-4bba-48f3-9290-882e2b438b17">Project/PMF</Template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mplate Document" ma:contentTypeID="0x0101006D7E6B8B6D92464EB525E67A2DEF9E3A0D00E99D25CADA3E76419FE4D7F5624A5F58" ma:contentTypeVersion="35" ma:contentTypeDescription="" ma:contentTypeScope="" ma:versionID="c13e17dc5f148add58d99aed39c65f2e">
  <xsd:schema xmlns:xsd="http://www.w3.org/2001/XMLSchema" xmlns:xs="http://www.w3.org/2001/XMLSchema" xmlns:p="http://schemas.microsoft.com/office/2006/metadata/properties" xmlns:ns2="cce05e40-4bba-48f3-9290-882e2b438b17" targetNamespace="http://schemas.microsoft.com/office/2006/metadata/properties" ma:root="true" ma:fieldsID="bcf0b3b6f7832d8e92e490fe0aed70a9" ns2:_="">
    <xsd:import namespace="cce05e40-4bba-48f3-9290-882e2b438b17"/>
    <xsd:element name="properties">
      <xsd:complexType>
        <xsd:sequence>
          <xsd:element name="documentManagement">
            <xsd:complexType>
              <xsd:all>
                <xsd:element ref="ns2:Activity" minOccurs="0"/>
                <xsd:element ref="ns2:Tasks" minOccurs="0"/>
                <xsd:element ref="ns2:Code" minOccurs="0"/>
                <xsd:element ref="ns2:Item_x0020_Status" minOccurs="0"/>
                <xsd:element ref="ns2:Item_x0020_Description" minOccurs="0"/>
                <xsd:element ref="ns2:Publish_x0020_to_x0020_EC_x0020_review_x003f_" minOccurs="0"/>
                <xsd:element ref="ns2:Share_x0020_with_x0020_GN_x0020_Community_x003f_" minOccurs="0"/>
                <xsd:element ref="ns2:_dlc_DocId" minOccurs="0"/>
                <xsd:element ref="ns2:_dlc_DocIdUrl" minOccurs="0"/>
                <xsd:element ref="ns2:_dlc_DocIdPersistId" minOccurs="0"/>
                <xsd:element ref="ns2:Template_x0020_Type" minOccurs="0"/>
                <xsd:element ref="ns2:Partner" minOccurs="0"/>
                <xsd:element ref="ns2:Content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05e40-4bba-48f3-9290-882e2b438b17" elementFormDefault="qualified">
    <xsd:import namespace="http://schemas.microsoft.com/office/2006/documentManagement/types"/>
    <xsd:import namespace="http://schemas.microsoft.com/office/infopath/2007/PartnerControls"/>
    <xsd:element name="Activity" ma:index="8" nillable="true" ma:displayName="Activity" ma:format="Dropdown" ma:internalName="Activity">
      <xsd:simpleType>
        <xsd:restriction base="dms:Choice">
          <xsd:enumeration value="None"/>
          <xsd:enumeration value="NA1"/>
          <xsd:enumeration value="NA2"/>
          <xsd:enumeration value="NA3"/>
          <xsd:enumeration value="NA4"/>
          <xsd:enumeration value="SA1"/>
          <xsd:enumeration value="SA2"/>
          <xsd:enumeration value="SA3"/>
          <xsd:enumeration value="SA4"/>
          <xsd:enumeration value="SA5"/>
          <xsd:enumeration value="SA6"/>
          <xsd:enumeration value="SA7"/>
          <xsd:enumeration value="JRA1"/>
          <xsd:enumeration value="JRA2"/>
          <xsd:enumeration value="JRA3"/>
        </xsd:restriction>
      </xsd:simpleType>
    </xsd:element>
    <xsd:element name="Tasks" ma:index="9" nillable="true" ma:displayName="Task" ma:format="Dropdown" ma:internalName="Tasks">
      <xsd:simpleType>
        <xsd:restriction base="dms:Choice">
          <xsd:enumeration value="None"/>
          <xsd:enumeration value="T1"/>
          <xsd:enumeration value="T2"/>
          <xsd:enumeration value="T3"/>
          <xsd:enumeration value="T4"/>
          <xsd:enumeration value="T5"/>
          <xsd:enumeration value="T6"/>
          <xsd:enumeration value="T7"/>
          <xsd:enumeration value="T8"/>
          <xsd:enumeration value="T9"/>
          <xsd:enumeration value="T10"/>
        </xsd:restriction>
      </xsd:simpleType>
    </xsd:element>
    <xsd:element name="Code" ma:index="10" nillable="true" ma:displayName="Project Code" ma:internalName="Code">
      <xsd:simpleType>
        <xsd:restriction base="dms:Text">
          <xsd:maxLength value="255"/>
        </xsd:restriction>
      </xsd:simpleType>
    </xsd:element>
    <xsd:element name="Item_x0020_Status" ma:index="11" nillable="true" ma:displayName="Item Status" ma:default="Not started" ma:format="Dropdown" ma:internalName="Item_x0020_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tem_x0020_Description" ma:index="12" nillable="true" ma:displayName="Item Description" ma:internalName="Item_x0020_Description">
      <xsd:simpleType>
        <xsd:restriction base="dms:Note">
          <xsd:maxLength value="255"/>
        </xsd:restriction>
      </xsd:simpleType>
    </xsd:element>
    <xsd:element name="Publish_x0020_to_x0020_EC_x0020_review_x003f_" ma:index="13" nillable="true" ma:displayName="Publish to EC review?" ma:default="No" ma:description="This column will be updated automatically when the Item Status is shown as Completed.  Do not update this column manually." ma:format="Dropdown" ma:internalName="Publish_x0020_to_x0020_EC_x0020_review_x003F_">
      <xsd:simpleType>
        <xsd:restriction base="dms:Choice">
          <xsd:enumeration value="No"/>
          <xsd:enumeration value="Description of Work"/>
          <xsd:enumeration value="Presentation"/>
          <xsd:enumeration value="Deliverable"/>
          <xsd:enumeration value="Periodic Report"/>
          <xsd:enumeration value="Demo"/>
          <xsd:enumeration value="Background Documentation"/>
        </xsd:restriction>
      </xsd:simpleType>
    </xsd:element>
    <xsd:element name="Share_x0020_with_x0020_GN_x0020_Community_x003f_" ma:index="14" nillable="true" ma:displayName="Share with GN Community?" ma:default="No" ma:description="This column will be updated automatically when the Item Status is shown as Completed.  Do not update this column manually." ma:format="Dropdown" ma:internalName="Share_x0020_with_x0020_GN_x0020_Community_x003F_">
      <xsd:simpleType>
        <xsd:restriction base="dms:Choice">
          <xsd:enumeration value="No"/>
          <xsd:enumeration value="Deliverables"/>
          <xsd:enumeration value="Reports"/>
          <xsd:enumeration value="Processes"/>
          <xsd:enumeration value="Policies"/>
          <xsd:enumeration value="Admin and User Guides"/>
          <xsd:enumeration value="Templates"/>
          <xsd:enumeration value="Guidelines"/>
          <xsd:enumeration value="Business Cases"/>
        </xsd:restriction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emplate_x0020_Type" ma:index="18" nillable="true" ma:displayName="Template Type" ma:format="Dropdown" ma:internalName="Template_x0020_Type">
      <xsd:simpleType>
        <xsd:restriction base="dms:Choice">
          <xsd:enumeration value="Meeting"/>
          <xsd:enumeration value="Project/PMF"/>
          <xsd:enumeration value="Product/PLM"/>
          <xsd:enumeration value="Report"/>
          <xsd:enumeration value="Guides"/>
          <xsd:enumeration value="Technical doc"/>
          <xsd:enumeration value="Budget"/>
          <xsd:enumeration value="Consortium"/>
          <xsd:enumeration value="EC"/>
        </xsd:restriction>
      </xsd:simpleType>
    </xsd:element>
    <xsd:element name="Partner" ma:index="19" nillable="true" ma:displayName="Organisation" ma:format="Dropdown" ma:internalName="Partner">
      <xsd:simpleType>
        <xsd:restriction base="dms:Choice">
          <xsd:enumeration value="None"/>
          <xsd:enumeration value="ACOnet"/>
          <xsd:enumeration value="AMRES"/>
          <xsd:enumeration value="CARNet"/>
          <xsd:enumeration value="CESNET"/>
          <xsd:enumeration value="CSC/NORDUnet"/>
          <xsd:enumeration value="DANTE"/>
          <xsd:enumeration value="DFN"/>
          <xsd:enumeration value="DFN/FAU"/>
          <xsd:enumeration value="DFN/LRZ"/>
          <xsd:enumeration value="FCCN"/>
          <xsd:enumeration value="GARR"/>
          <xsd:enumeration value="GRNET"/>
          <xsd:enumeration value="GRNET/ICCS"/>
          <xsd:enumeration value="HEAnet"/>
          <xsd:enumeration value="IUCC"/>
          <xsd:enumeration value="Janet"/>
          <xsd:enumeration value="LITNET"/>
          <xsd:enumeration value="MARnet"/>
          <xsd:enumeration value="NIIFI"/>
          <xsd:enumeration value="NORDUnet"/>
          <xsd:enumeration value="NORDUnet/DEiC"/>
          <xsd:enumeration value="NORDUnet/DeIC/UNI-C"/>
          <xsd:enumeration value="PSNC"/>
          <xsd:enumeration value="RedIRIS"/>
          <xsd:enumeration value="RedIRIS/EHU"/>
          <xsd:enumeration value="RedIRIS/i2cat"/>
          <xsd:enumeration value="RedIRIS/UM"/>
          <xsd:enumeration value="RedIRIS/University of Murcia"/>
          <xsd:enumeration value="RENATER"/>
          <xsd:enumeration value="RESTENA"/>
          <xsd:enumeration value="SigmaNet"/>
          <xsd:enumeration value="SRCE/CARNET"/>
          <xsd:enumeration value="SUNET/NORDUnet"/>
          <xsd:enumeration value="SURFnet"/>
          <xsd:enumeration value="Surfnet/SARA"/>
          <xsd:enumeration value="Surfnet/UvA"/>
          <xsd:enumeration value="SWITCH"/>
          <xsd:enumeration value="TERENA"/>
          <xsd:enumeration value="ULAKBİM"/>
          <xsd:enumeration value="umu.se/NORDUnet"/>
          <xsd:enumeration value="UoM"/>
          <xsd:enumeration value="WAYF/NORDUnet"/>
        </xsd:restriction>
      </xsd:simpleType>
    </xsd:element>
    <xsd:element name="Content1" ma:index="20" nillable="true" ma:displayName="Content" ma:internalName="Content1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F94077-EE83-498B-BD66-51B81B696ED9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ce05e40-4bba-48f3-9290-882e2b438b1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F094DB-1DF4-4CAE-AD70-E8C715C739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CF6869-314E-43B6-8D08-D6301091EB7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E7FE3E8-AED4-4C1D-AB2E-504A400F5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05e40-4bba-48f3-9290-882e2b438b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G%C3%89ANT GN3plus template</Template>
  <TotalTime>1658</TotalTime>
  <Words>826</Words>
  <Application>Microsoft Macintosh PowerPoint</Application>
  <PresentationFormat>On-screen Show (4:3)</PresentationFormat>
  <Paragraphs>143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G%C3%89ANT GN3plus template</vt:lpstr>
      <vt:lpstr>BoD: an update on GÉANT NSI multi-domain  guaranteed bandwidth service  </vt:lpstr>
      <vt:lpstr>Agenda </vt:lpstr>
      <vt:lpstr>What is BoD?</vt:lpstr>
      <vt:lpstr>e-VLBI and BoD    by Paul Boven</vt:lpstr>
      <vt:lpstr>More than proof of concept</vt:lpstr>
      <vt:lpstr>AutoBAHN and the GÉANT BoD Service</vt:lpstr>
      <vt:lpstr>Service used in production </vt:lpstr>
      <vt:lpstr>Access to the service: BoD Client Portal (1)</vt:lpstr>
      <vt:lpstr>BoD Client Portal (2)</vt:lpstr>
      <vt:lpstr>Access to the service: API</vt:lpstr>
      <vt:lpstr>Footprint of the service</vt:lpstr>
      <vt:lpstr>Global connectivity   (diagram by Hans Trompert, SURFnet)</vt:lpstr>
      <vt:lpstr>Monitoring</vt:lpstr>
      <vt:lpstr>cMON D Pilot</vt:lpstr>
      <vt:lpstr>Work in Progress for AAI</vt:lpstr>
      <vt:lpstr>Conclusion</vt:lpstr>
      <vt:lpstr>PowerPoint Presentation</vt:lpstr>
      <vt:lpstr>AutoBAHN basics</vt:lpstr>
      <vt:lpstr>A few technical details</vt:lpstr>
      <vt:lpstr>PowerPoint Presentation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Dynamic Lightpaths in GÉANT</dc:title>
  <dc:creator>Tangui Coulouarn</dc:creator>
  <cp:lastModifiedBy>Tangui Coulouarn</cp:lastModifiedBy>
  <cp:revision>49</cp:revision>
  <dcterms:created xsi:type="dcterms:W3CDTF">2014-09-05T08:31:52Z</dcterms:created>
  <dcterms:modified xsi:type="dcterms:W3CDTF">2014-11-12T20:58:52Z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ctivity">
    <vt:lpwstr>NA2</vt:lpwstr>
  </property>
  <property fmtid="{D5CDD505-2E9C-101B-9397-08002B2CF9AE}" pid="3" name="Sub-Task">
    <vt:lpwstr/>
  </property>
  <property fmtid="{D5CDD505-2E9C-101B-9397-08002B2CF9AE}" pid="4" name="DocumentComment">
    <vt:lpwstr>A generic set of slides offered as a toolkit to project participants, from which to create individual presentations</vt:lpwstr>
  </property>
  <property fmtid="{D5CDD505-2E9C-101B-9397-08002B2CF9AE}" pid="5" name="ContentType">
    <vt:lpwstr>Geant Activity Documents</vt:lpwstr>
  </property>
  <property fmtid="{D5CDD505-2E9C-101B-9397-08002B2CF9AE}" pid="6" name="Task">
    <vt:lpwstr>Task4</vt:lpwstr>
  </property>
  <property fmtid="{D5CDD505-2E9C-101B-9397-08002B2CF9AE}" pid="7" name="ActivityDocumentType">
    <vt:lpwstr>Presentation</vt:lpwstr>
  </property>
  <property fmtid="{D5CDD505-2E9C-101B-9397-08002B2CF9AE}" pid="8" name="ContentTypeId">
    <vt:lpwstr>0x0101006D7E6B8B6D92464EB525E67A2DEF9E3A0D00E99D25CADA3E76419FE4D7F5624A5F58</vt:lpwstr>
  </property>
  <property fmtid="{D5CDD505-2E9C-101B-9397-08002B2CF9AE}" pid="9" name="_dlc_DocIdItemGuid">
    <vt:lpwstr>10ca67cc-d464-4258-b8c9-039647ca0597</vt:lpwstr>
  </property>
</Properties>
</file>