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6" r:id="rId6"/>
    <p:sldId id="262" r:id="rId7"/>
    <p:sldId id="264" r:id="rId8"/>
    <p:sldId id="267" r:id="rId9"/>
    <p:sldId id="268" r:id="rId10"/>
    <p:sldId id="265"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5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06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E771905F-364F-4EFA-A913-D0ABD2ABDFD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1232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776056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37470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1778105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0680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67427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350773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93557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77351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1905F-364F-4EFA-A913-D0ABD2ABDFD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83180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1905F-364F-4EFA-A913-D0ABD2ABDFD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9415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71905F-364F-4EFA-A913-D0ABD2ABDFD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383398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71905F-364F-4EFA-A913-D0ABD2ABDFD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303958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1905F-364F-4EFA-A913-D0ABD2ABDFDE}"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17445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1905F-364F-4EFA-A913-D0ABD2ABDFD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206130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1905F-364F-4EFA-A913-D0ABD2ABDFD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218A8-C5CB-4788-BC28-0B94B093449D}" type="slidenum">
              <a:rPr lang="en-US" smtClean="0"/>
              <a:t>‹#›</a:t>
            </a:fld>
            <a:endParaRPr lang="en-US"/>
          </a:p>
        </p:txBody>
      </p:sp>
    </p:spTree>
    <p:extLst>
      <p:ext uri="{BB962C8B-B14F-4D97-AF65-F5344CB8AC3E}">
        <p14:creationId xmlns:p14="http://schemas.microsoft.com/office/powerpoint/2010/main" val="397716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636">
              <a:schemeClr val="accent2">
                <a:lumMod val="40000"/>
                <a:lumOff val="60000"/>
              </a:schemeClr>
            </a:gs>
            <a:gs pos="97403">
              <a:schemeClr val="bg2">
                <a:lumMod val="75000"/>
              </a:schemeClr>
            </a:gs>
            <a:gs pos="38299">
              <a:srgbClr val="EFE682"/>
            </a:gs>
            <a:gs pos="66000">
              <a:schemeClr val="accent2">
                <a:lumMod val="60000"/>
                <a:lumOff val="40000"/>
              </a:schemeClr>
            </a:gs>
            <a:gs pos="84000">
              <a:schemeClr val="tx2">
                <a:lumMod val="60000"/>
                <a:lumOff val="4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771905F-364F-4EFA-A913-D0ABD2ABDFDE}" type="datetimeFigureOut">
              <a:rPr lang="en-US" smtClean="0"/>
              <a:t>5/3/2020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8218A8-C5CB-4788-BC28-0B94B093449D}" type="slidenum">
              <a:rPr lang="en-US" smtClean="0"/>
              <a:t>‹#›</a:t>
            </a:fld>
            <a:endParaRPr lang="en-US"/>
          </a:p>
        </p:txBody>
      </p:sp>
    </p:spTree>
    <p:extLst>
      <p:ext uri="{BB962C8B-B14F-4D97-AF65-F5344CB8AC3E}">
        <p14:creationId xmlns:p14="http://schemas.microsoft.com/office/powerpoint/2010/main" val="289270927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erouni.am/" TargetMode="External"/><Relationship Id="rId2" Type="http://schemas.openxmlformats.org/officeDocument/2006/relationships/image" Target="../media/image20.jp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kvtklooster@gmail.com"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188087"/>
            <a:ext cx="9941347" cy="2971801"/>
          </a:xfrm>
        </p:spPr>
        <p:txBody>
          <a:bodyPr>
            <a:normAutofit/>
          </a:bodyPr>
          <a:lstStyle/>
          <a:p>
            <a:r>
              <a:rPr lang="hy-AM" sz="5400" dirty="0" smtClean="0">
                <a:solidFill>
                  <a:schemeClr val="bg1"/>
                </a:solidFill>
                <a:ea typeface="Cambria Math" panose="02040503050406030204" pitchFamily="18" charset="0"/>
              </a:rPr>
              <a:t>ROT-54/2.6 current status</a:t>
            </a:r>
            <a:endParaRPr lang="en-US" sz="5400" dirty="0">
              <a:solidFill>
                <a:schemeClr val="bg1"/>
              </a:solidFill>
              <a:latin typeface="Cambria Math" panose="02040503050406030204" pitchFamily="18" charset="0"/>
              <a:ea typeface="Cambria Math" panose="02040503050406030204" pitchFamily="18" charset="0"/>
            </a:endParaRPr>
          </a:p>
        </p:txBody>
      </p:sp>
      <p:sp>
        <p:nvSpPr>
          <p:cNvPr id="3" name="Subtitle 2"/>
          <p:cNvSpPr>
            <a:spLocks noGrp="1"/>
          </p:cNvSpPr>
          <p:nvPr>
            <p:ph type="subTitle" idx="1"/>
          </p:nvPr>
        </p:nvSpPr>
        <p:spPr>
          <a:xfrm>
            <a:off x="277793" y="3933901"/>
            <a:ext cx="8808334" cy="1947333"/>
          </a:xfrm>
        </p:spPr>
        <p:txBody>
          <a:bodyPr/>
          <a:lstStyle/>
          <a:p>
            <a:r>
              <a:rPr lang="hy-AM" b="1" dirty="0" smtClean="0">
                <a:latin typeface="Sylfaen" panose="010A0502050306030303" pitchFamily="18" charset="0"/>
              </a:rPr>
              <a:t>Dr. Arevik Sargsyan</a:t>
            </a:r>
          </a:p>
          <a:p>
            <a:r>
              <a:rPr lang="hy-AM" b="1" dirty="0" smtClean="0">
                <a:latin typeface="Sylfaen" panose="010A0502050306030303" pitchFamily="18" charset="0"/>
              </a:rPr>
              <a:t>Herouni United Space Center Project,  Armenia</a:t>
            </a:r>
          </a:p>
          <a:p>
            <a:r>
              <a:rPr lang="en-US" dirty="0">
                <a:latin typeface="Sylfaen" panose="010A0502050306030303" pitchFamily="18" charset="0"/>
              </a:rPr>
              <a:t>EVN Technical and Operations Group Meeting, </a:t>
            </a:r>
            <a:r>
              <a:rPr lang="hy-AM" dirty="0" smtClean="0">
                <a:latin typeface="Sylfaen" panose="010A0502050306030303" pitchFamily="18" charset="0"/>
              </a:rPr>
              <a:t>Bonn</a:t>
            </a:r>
            <a:r>
              <a:rPr lang="en-US" dirty="0" smtClean="0">
                <a:latin typeface="Sylfaen" panose="010A0502050306030303" pitchFamily="18" charset="0"/>
              </a:rPr>
              <a:t> (</a:t>
            </a:r>
            <a:r>
              <a:rPr lang="hy-AM" dirty="0" smtClean="0">
                <a:latin typeface="Sylfaen" panose="010A0502050306030303" pitchFamily="18" charset="0"/>
              </a:rPr>
              <a:t>Germany- on line</a:t>
            </a:r>
            <a:r>
              <a:rPr lang="en-US" dirty="0" smtClean="0">
                <a:latin typeface="Sylfaen" panose="010A0502050306030303" pitchFamily="18" charset="0"/>
              </a:rPr>
              <a:t>) </a:t>
            </a:r>
            <a:r>
              <a:rPr lang="hy-AM" dirty="0" smtClean="0">
                <a:latin typeface="Sylfaen" panose="010A0502050306030303" pitchFamily="18" charset="0"/>
              </a:rPr>
              <a:t>May 5</a:t>
            </a:r>
            <a:r>
              <a:rPr lang="en-US" dirty="0" smtClean="0">
                <a:latin typeface="Sylfaen" panose="010A0502050306030303" pitchFamily="18" charset="0"/>
              </a:rPr>
              <a:t>, </a:t>
            </a:r>
            <a:r>
              <a:rPr lang="hy-AM" dirty="0" smtClean="0">
                <a:latin typeface="Sylfaen" panose="010A0502050306030303" pitchFamily="18" charset="0"/>
              </a:rPr>
              <a:t>2020</a:t>
            </a:r>
            <a:endParaRPr lang="en-US" dirty="0">
              <a:latin typeface="Sylfaen" panose="010A0502050306030303" pitchFamily="18" charset="0"/>
            </a:endParaRPr>
          </a:p>
          <a:p>
            <a:endParaRPr lang="en-US" b="1" dirty="0">
              <a:latin typeface="Sylfaen" panose="010A050205030603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5557" y="5035296"/>
            <a:ext cx="1393349" cy="1391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914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3"/>
          </p:nvPr>
        </p:nvPicPr>
        <p:blipFill>
          <a:blip r:embed="rId2">
            <a:extLst>
              <a:ext uri="{28A0092B-C50C-407E-A947-70E740481C1C}">
                <a14:useLocalDpi xmlns:a14="http://schemas.microsoft.com/office/drawing/2010/main" val="0"/>
              </a:ext>
            </a:extLst>
          </a:blip>
          <a:srcRect t="28431" b="28431"/>
          <a:stretch>
            <a:fillRect/>
          </a:stretch>
        </p:blipFill>
        <p:spPr>
          <a:xfrm>
            <a:off x="685800" y="533400"/>
            <a:ext cx="10818812" cy="2232949"/>
          </a:xfrm>
        </p:spPr>
      </p:pic>
      <p:sp>
        <p:nvSpPr>
          <p:cNvPr id="4" name="Text Placeholder 3"/>
          <p:cNvSpPr>
            <a:spLocks noGrp="1"/>
          </p:cNvSpPr>
          <p:nvPr>
            <p:ph type="body" sz="quarter" idx="14"/>
          </p:nvPr>
        </p:nvSpPr>
        <p:spPr>
          <a:xfrm>
            <a:off x="183607" y="3148314"/>
            <a:ext cx="11236748" cy="3402957"/>
          </a:xfrm>
        </p:spPr>
        <p:txBody>
          <a:bodyPr>
            <a:normAutofit lnSpcReduction="10000"/>
          </a:bodyPr>
          <a:lstStyle/>
          <a:p>
            <a:r>
              <a:rPr lang="en-US" sz="1900" dirty="0" smtClean="0">
                <a:solidFill>
                  <a:schemeClr val="bg1"/>
                </a:solidFill>
                <a:latin typeface="Sylfaen" panose="010A0502050306030303" pitchFamily="18" charset="0"/>
              </a:rPr>
              <a:t>Each </a:t>
            </a:r>
            <a:r>
              <a:rPr lang="en-US" sz="1900" dirty="0">
                <a:solidFill>
                  <a:schemeClr val="bg1"/>
                </a:solidFill>
                <a:latin typeface="Sylfaen" panose="010A0502050306030303" pitchFamily="18" charset="0"/>
              </a:rPr>
              <a:t>year from 1968 till 1990 the All-union Conference on Radio </a:t>
            </a:r>
            <a:r>
              <a:rPr lang="en-US" sz="1900" dirty="0" smtClean="0">
                <a:solidFill>
                  <a:schemeClr val="bg1"/>
                </a:solidFill>
                <a:latin typeface="Sylfaen" panose="010A0502050306030303" pitchFamily="18" charset="0"/>
              </a:rPr>
              <a:t>Telescopes </a:t>
            </a:r>
            <a:r>
              <a:rPr lang="en-US" sz="1900" dirty="0">
                <a:solidFill>
                  <a:schemeClr val="bg1"/>
                </a:solidFill>
                <a:latin typeface="Sylfaen" panose="010A0502050306030303" pitchFamily="18" charset="0"/>
              </a:rPr>
              <a:t>and Radio </a:t>
            </a:r>
            <a:r>
              <a:rPr lang="en-US" sz="1900" dirty="0" smtClean="0">
                <a:solidFill>
                  <a:schemeClr val="bg1"/>
                </a:solidFill>
                <a:latin typeface="Sylfaen" panose="010A0502050306030303" pitchFamily="18" charset="0"/>
              </a:rPr>
              <a:t>Interferometers </a:t>
            </a:r>
            <a:r>
              <a:rPr lang="en-US" sz="1900" dirty="0">
                <a:solidFill>
                  <a:schemeClr val="bg1"/>
                </a:solidFill>
                <a:latin typeface="Sylfaen" panose="010A0502050306030303" pitchFamily="18" charset="0"/>
              </a:rPr>
              <a:t>held in </a:t>
            </a:r>
            <a:r>
              <a:rPr lang="en-US" sz="1900" dirty="0" smtClean="0">
                <a:solidFill>
                  <a:schemeClr val="bg1"/>
                </a:solidFill>
                <a:latin typeface="Sylfaen" panose="010A0502050306030303" pitchFamily="18" charset="0"/>
              </a:rPr>
              <a:t>Yerevan</a:t>
            </a:r>
            <a:r>
              <a:rPr lang="en-US" sz="1900" dirty="0">
                <a:solidFill>
                  <a:schemeClr val="bg1"/>
                </a:solidFill>
                <a:latin typeface="Sylfaen" panose="010A0502050306030303" pitchFamily="18" charset="0"/>
              </a:rPr>
              <a:t>, Armenia (that time a part of the USSR</a:t>
            </a:r>
            <a:r>
              <a:rPr lang="en-US" sz="1900" dirty="0" smtClean="0">
                <a:solidFill>
                  <a:schemeClr val="bg1"/>
                </a:solidFill>
                <a:latin typeface="Sylfaen" panose="010A0502050306030303" pitchFamily="18" charset="0"/>
              </a:rPr>
              <a:t>).</a:t>
            </a:r>
          </a:p>
          <a:p>
            <a:r>
              <a:rPr lang="en-US" sz="1900" dirty="0">
                <a:solidFill>
                  <a:schemeClr val="bg1"/>
                </a:solidFill>
                <a:latin typeface="Sylfaen" panose="010A0502050306030303" pitchFamily="18" charset="0"/>
              </a:rPr>
              <a:t>After 30 years of the gap in the scientific activities field in our country, we try to revive the scientific heritage of Professor Paris </a:t>
            </a:r>
            <a:r>
              <a:rPr lang="en-US" sz="1900" dirty="0" err="1">
                <a:solidFill>
                  <a:schemeClr val="bg1"/>
                </a:solidFill>
                <a:latin typeface="Sylfaen" panose="010A0502050306030303" pitchFamily="18" charset="0"/>
              </a:rPr>
              <a:t>Herouni</a:t>
            </a:r>
            <a:r>
              <a:rPr lang="en-US" sz="1900" dirty="0">
                <a:solidFill>
                  <a:schemeClr val="bg1"/>
                </a:solidFill>
                <a:latin typeface="Sylfaen" panose="010A0502050306030303" pitchFamily="18" charset="0"/>
              </a:rPr>
              <a:t> in Armenia. </a:t>
            </a:r>
            <a:endParaRPr lang="en-US" sz="1900" dirty="0" smtClean="0">
              <a:solidFill>
                <a:schemeClr val="bg1"/>
              </a:solidFill>
              <a:latin typeface="Sylfaen" panose="010A0502050306030303" pitchFamily="18" charset="0"/>
            </a:endParaRPr>
          </a:p>
          <a:p>
            <a:r>
              <a:rPr lang="en-US" sz="1900" dirty="0">
                <a:solidFill>
                  <a:schemeClr val="bg1"/>
                </a:solidFill>
                <a:latin typeface="Sylfaen" panose="010A0502050306030303" pitchFamily="18" charset="0"/>
              </a:rPr>
              <a:t>We will keep the tradition</a:t>
            </a:r>
            <a:r>
              <a:rPr lang="en-US" sz="1900" dirty="0" smtClean="0">
                <a:solidFill>
                  <a:schemeClr val="bg1"/>
                </a:solidFill>
                <a:latin typeface="Sylfaen" panose="010A0502050306030303" pitchFamily="18" charset="0"/>
              </a:rPr>
              <a:t>. Please, look at the link  </a:t>
            </a:r>
            <a:r>
              <a:rPr lang="en-US" sz="1900" b="1" dirty="0" smtClean="0">
                <a:solidFill>
                  <a:srgbClr val="C00000"/>
                </a:solidFill>
                <a:latin typeface="Sylfaen" panose="010A0502050306030303" pitchFamily="18" charset="0"/>
                <a:hlinkClick r:id="rId3"/>
              </a:rPr>
              <a:t>www.herouni.am</a:t>
            </a:r>
            <a:r>
              <a:rPr lang="en-US" sz="1900" b="1" dirty="0" smtClean="0">
                <a:solidFill>
                  <a:srgbClr val="C00000"/>
                </a:solidFill>
                <a:latin typeface="Sylfaen" panose="010A0502050306030303" pitchFamily="18" charset="0"/>
              </a:rPr>
              <a:t> </a:t>
            </a:r>
            <a:endParaRPr lang="en-US" sz="1900" b="1" dirty="0">
              <a:solidFill>
                <a:srgbClr val="C00000"/>
              </a:solidFill>
              <a:latin typeface="Sylfaen" panose="010A0502050306030303" pitchFamily="18" charset="0"/>
            </a:endParaRPr>
          </a:p>
          <a:p>
            <a:r>
              <a:rPr lang="en-US" sz="1900" b="1" dirty="0" smtClean="0">
                <a:solidFill>
                  <a:schemeClr val="accent1">
                    <a:lumMod val="60000"/>
                    <a:lumOff val="40000"/>
                  </a:schemeClr>
                </a:solidFill>
                <a:latin typeface="Sylfaen" panose="010A0502050306030303" pitchFamily="18" charset="0"/>
              </a:rPr>
              <a:t>I am inviting you </a:t>
            </a:r>
            <a:r>
              <a:rPr lang="en-US" sz="1900" b="1" dirty="0">
                <a:solidFill>
                  <a:schemeClr val="accent1">
                    <a:lumMod val="60000"/>
                    <a:lumOff val="40000"/>
                  </a:schemeClr>
                </a:solidFill>
                <a:latin typeface="Sylfaen" panose="010A0502050306030303" pitchFamily="18" charset="0"/>
              </a:rPr>
              <a:t>to the </a:t>
            </a:r>
            <a:r>
              <a:rPr lang="en-US" sz="1900" b="1" dirty="0" err="1">
                <a:solidFill>
                  <a:schemeClr val="accent1">
                    <a:lumMod val="60000"/>
                    <a:lumOff val="40000"/>
                  </a:schemeClr>
                </a:solidFill>
                <a:latin typeface="Sylfaen" panose="010A0502050306030303" pitchFamily="18" charset="0"/>
              </a:rPr>
              <a:t>XXIIIrd</a:t>
            </a:r>
            <a:r>
              <a:rPr lang="en-US" sz="1900" b="1" dirty="0">
                <a:solidFill>
                  <a:schemeClr val="accent1">
                    <a:lumMod val="60000"/>
                    <a:lumOff val="40000"/>
                  </a:schemeClr>
                </a:solidFill>
                <a:latin typeface="Sylfaen" panose="010A0502050306030303" pitchFamily="18" charset="0"/>
              </a:rPr>
              <a:t> International Conference on </a:t>
            </a:r>
            <a:r>
              <a:rPr lang="en-US" sz="1900" b="1" dirty="0" smtClean="0">
                <a:solidFill>
                  <a:schemeClr val="accent1">
                    <a:lumMod val="60000"/>
                    <a:lumOff val="40000"/>
                  </a:schemeClr>
                </a:solidFill>
                <a:latin typeface="Sylfaen" panose="010A0502050306030303" pitchFamily="18" charset="0"/>
              </a:rPr>
              <a:t>Radio Telescopes </a:t>
            </a:r>
            <a:r>
              <a:rPr lang="en-US" sz="1900" b="1" dirty="0">
                <a:solidFill>
                  <a:schemeClr val="accent1">
                    <a:lumMod val="60000"/>
                    <a:lumOff val="40000"/>
                  </a:schemeClr>
                </a:solidFill>
                <a:latin typeface="Sylfaen" panose="010A0502050306030303" pitchFamily="18" charset="0"/>
              </a:rPr>
              <a:t>and Radio </a:t>
            </a:r>
            <a:r>
              <a:rPr lang="en-US" sz="1900" b="1" dirty="0" smtClean="0">
                <a:solidFill>
                  <a:schemeClr val="accent1">
                    <a:lumMod val="60000"/>
                    <a:lumOff val="40000"/>
                  </a:schemeClr>
                </a:solidFill>
                <a:latin typeface="Sylfaen" panose="010A0502050306030303" pitchFamily="18" charset="0"/>
              </a:rPr>
              <a:t>Interferometers </a:t>
            </a:r>
            <a:r>
              <a:rPr lang="en-US" sz="1900" b="1" dirty="0">
                <a:solidFill>
                  <a:schemeClr val="accent1">
                    <a:lumMod val="60000"/>
                    <a:lumOff val="40000"/>
                  </a:schemeClr>
                </a:solidFill>
                <a:latin typeface="Sylfaen" panose="010A0502050306030303" pitchFamily="18" charset="0"/>
              </a:rPr>
              <a:t>(RR2020) to be held in Yerevan, Armenia </a:t>
            </a:r>
            <a:r>
              <a:rPr lang="en-US" sz="1900" b="1" dirty="0" smtClean="0">
                <a:solidFill>
                  <a:schemeClr val="accent1">
                    <a:lumMod val="60000"/>
                    <a:lumOff val="40000"/>
                  </a:schemeClr>
                </a:solidFill>
                <a:latin typeface="Sylfaen" panose="010A0502050306030303" pitchFamily="18" charset="0"/>
              </a:rPr>
              <a:t>17-18, </a:t>
            </a:r>
            <a:r>
              <a:rPr lang="en-US" sz="1900" b="1" dirty="0">
                <a:solidFill>
                  <a:schemeClr val="accent1">
                    <a:lumMod val="60000"/>
                    <a:lumOff val="40000"/>
                  </a:schemeClr>
                </a:solidFill>
                <a:latin typeface="Sylfaen" panose="010A0502050306030303" pitchFamily="18" charset="0"/>
              </a:rPr>
              <a:t>September 2020</a:t>
            </a:r>
            <a:r>
              <a:rPr lang="en-US" sz="1900" b="1" dirty="0" smtClean="0">
                <a:solidFill>
                  <a:schemeClr val="accent1">
                    <a:lumMod val="60000"/>
                    <a:lumOff val="40000"/>
                  </a:schemeClr>
                </a:solidFill>
                <a:latin typeface="Sylfaen" panose="010A0502050306030303" pitchFamily="18" charset="0"/>
              </a:rPr>
              <a:t>.</a:t>
            </a:r>
          </a:p>
          <a:p>
            <a:r>
              <a:rPr lang="en-US" sz="1900" dirty="0" smtClean="0">
                <a:solidFill>
                  <a:schemeClr val="bg1"/>
                </a:solidFill>
                <a:latin typeface="Sylfaen" panose="010A0502050306030303" pitchFamily="18" charset="0"/>
              </a:rPr>
              <a:t>This year the main issue will be: </a:t>
            </a:r>
          </a:p>
          <a:p>
            <a:r>
              <a:rPr lang="en-US" sz="1900" i="1" dirty="0" smtClean="0">
                <a:solidFill>
                  <a:schemeClr val="bg1"/>
                </a:solidFill>
                <a:latin typeface="Sylfaen" panose="010A0502050306030303" pitchFamily="18" charset="0"/>
              </a:rPr>
              <a:t>Engineering </a:t>
            </a:r>
            <a:r>
              <a:rPr lang="en-US" sz="1900" i="1" dirty="0">
                <a:solidFill>
                  <a:schemeClr val="bg1"/>
                </a:solidFill>
                <a:latin typeface="Sylfaen" panose="010A0502050306030303" pitchFamily="18" charset="0"/>
              </a:rPr>
              <a:t>and Scientific aspects of the revitalizing and modernization of the ROT-54/2.6 </a:t>
            </a:r>
            <a:r>
              <a:rPr lang="en-US" sz="1900" i="1" dirty="0" smtClean="0">
                <a:solidFill>
                  <a:schemeClr val="bg1"/>
                </a:solidFill>
                <a:latin typeface="Sylfaen" panose="010A0502050306030303" pitchFamily="18" charset="0"/>
              </a:rPr>
              <a:t>Radio Telescope.</a:t>
            </a:r>
            <a:endParaRPr lang="en-US" sz="1900" i="1" dirty="0">
              <a:solidFill>
                <a:schemeClr val="bg1"/>
              </a:solidFill>
              <a:latin typeface="Sylfaen" panose="010A0502050306030303" pitchFamily="18" charset="0"/>
            </a:endParaRPr>
          </a:p>
          <a:p>
            <a:endParaRPr lang="en-US" sz="1800" dirty="0">
              <a:solidFill>
                <a:schemeClr val="bg1"/>
              </a:solidFill>
              <a:latin typeface="Sylfaen" panose="010A0502050306030303" pitchFamily="18" charset="0"/>
            </a:endParaRPr>
          </a:p>
          <a:p>
            <a:endParaRPr lang="en-US" sz="1800" dirty="0">
              <a:solidFill>
                <a:schemeClr val="bg1"/>
              </a:solidFill>
              <a:latin typeface="Sylfaen" panose="010A0502050306030303" pitchFamily="18" charset="0"/>
            </a:endParaRPr>
          </a:p>
        </p:txBody>
      </p:sp>
      <p:pic>
        <p:nvPicPr>
          <p:cNvPr id="5" name="Picture 4"/>
          <p:cNvPicPr>
            <a:picLocks noChangeAspect="1"/>
          </p:cNvPicPr>
          <p:nvPr/>
        </p:nvPicPr>
        <p:blipFill>
          <a:blip r:embed="rId4"/>
          <a:stretch>
            <a:fillRect/>
          </a:stretch>
        </p:blipFill>
        <p:spPr>
          <a:xfrm>
            <a:off x="10940683" y="5450847"/>
            <a:ext cx="1127858" cy="2200847"/>
          </a:xfrm>
          <a:prstGeom prst="rect">
            <a:avLst/>
          </a:prstGeom>
        </p:spPr>
      </p:pic>
    </p:spTree>
    <p:extLst>
      <p:ext uri="{BB962C8B-B14F-4D97-AF65-F5344CB8AC3E}">
        <p14:creationId xmlns:p14="http://schemas.microsoft.com/office/powerpoint/2010/main" val="3165715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10844851" y="5476890"/>
            <a:ext cx="1127858" cy="2200847"/>
          </a:xfrm>
          <a:prstGeom prst="rect">
            <a:avLst/>
          </a:prstGeom>
        </p:spPr>
      </p:pic>
      <p:pic>
        <p:nvPicPr>
          <p:cNvPr id="5" name="Picture 4"/>
          <p:cNvPicPr>
            <a:picLocks noChangeAspect="1"/>
          </p:cNvPicPr>
          <p:nvPr/>
        </p:nvPicPr>
        <p:blipFill>
          <a:blip r:embed="rId4"/>
          <a:stretch>
            <a:fillRect/>
          </a:stretch>
        </p:blipFill>
        <p:spPr>
          <a:xfrm>
            <a:off x="245548" y="5697471"/>
            <a:ext cx="2902766" cy="829964"/>
          </a:xfrm>
          <a:prstGeom prst="rect">
            <a:avLst/>
          </a:prstGeom>
        </p:spPr>
      </p:pic>
      <p:sp>
        <p:nvSpPr>
          <p:cNvPr id="6" name="TextBox 5"/>
          <p:cNvSpPr txBox="1"/>
          <p:nvPr/>
        </p:nvSpPr>
        <p:spPr>
          <a:xfrm>
            <a:off x="8599990" y="567159"/>
            <a:ext cx="4016415" cy="400110"/>
          </a:xfrm>
          <a:prstGeom prst="rect">
            <a:avLst/>
          </a:prstGeom>
          <a:noFill/>
        </p:spPr>
        <p:txBody>
          <a:bodyPr wrap="square" rtlCol="0">
            <a:spAutoFit/>
          </a:bodyPr>
          <a:lstStyle/>
          <a:p>
            <a:r>
              <a:rPr lang="en-US" sz="2000" b="1" dirty="0" smtClean="0"/>
              <a:t>Thank you for attention</a:t>
            </a:r>
            <a:endParaRPr lang="en-US" sz="2000" b="1" dirty="0"/>
          </a:p>
        </p:txBody>
      </p:sp>
    </p:spTree>
    <p:extLst>
      <p:ext uri="{BB962C8B-B14F-4D97-AF65-F5344CB8AC3E}">
        <p14:creationId xmlns:p14="http://schemas.microsoft.com/office/powerpoint/2010/main" val="38528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4520" y="489176"/>
            <a:ext cx="5786036" cy="3851330"/>
          </a:xfrm>
        </p:spPr>
      </p:pic>
      <p:pic>
        <p:nvPicPr>
          <p:cNvPr id="4" name="Picture 3"/>
          <p:cNvPicPr>
            <a:picLocks noChangeAspect="1"/>
          </p:cNvPicPr>
          <p:nvPr/>
        </p:nvPicPr>
        <p:blipFill>
          <a:blip r:embed="rId3"/>
          <a:stretch>
            <a:fillRect/>
          </a:stretch>
        </p:blipFill>
        <p:spPr>
          <a:xfrm>
            <a:off x="10935100" y="5306992"/>
            <a:ext cx="1127858" cy="22008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067" y="115198"/>
            <a:ext cx="3045090" cy="5481162"/>
          </a:xfrm>
          <a:prstGeom prst="rect">
            <a:avLst/>
          </a:prstGeom>
        </p:spPr>
      </p:pic>
      <p:sp>
        <p:nvSpPr>
          <p:cNvPr id="8" name="TextBox 7"/>
          <p:cNvSpPr txBox="1"/>
          <p:nvPr/>
        </p:nvSpPr>
        <p:spPr>
          <a:xfrm>
            <a:off x="400947" y="4665458"/>
            <a:ext cx="6180881" cy="2031325"/>
          </a:xfrm>
          <a:prstGeom prst="rect">
            <a:avLst/>
          </a:prstGeom>
          <a:noFill/>
        </p:spPr>
        <p:txBody>
          <a:bodyPr wrap="square" rtlCol="0">
            <a:spAutoFit/>
          </a:bodyPr>
          <a:lstStyle/>
          <a:p>
            <a:r>
              <a:rPr lang="hy-AM" sz="2400" dirty="0" smtClean="0">
                <a:solidFill>
                  <a:srgbClr val="C00000"/>
                </a:solidFill>
              </a:rPr>
              <a:t>Radio Optical Telescope ROT-54/2.6</a:t>
            </a:r>
          </a:p>
          <a:p>
            <a:r>
              <a:rPr lang="hy-AM" sz="2400" dirty="0" smtClean="0">
                <a:solidFill>
                  <a:srgbClr val="C00000"/>
                </a:solidFill>
              </a:rPr>
              <a:t> </a:t>
            </a:r>
          </a:p>
          <a:p>
            <a:r>
              <a:rPr lang="en-US" dirty="0" smtClean="0">
                <a:solidFill>
                  <a:schemeClr val="bg1"/>
                </a:solidFill>
              </a:rPr>
              <a:t>The Longitude: 40.3508609°</a:t>
            </a:r>
          </a:p>
          <a:p>
            <a:r>
              <a:rPr lang="en-US" dirty="0" smtClean="0">
                <a:solidFill>
                  <a:schemeClr val="bg1"/>
                </a:solidFill>
              </a:rPr>
              <a:t>The Latitude: 44.2417924°</a:t>
            </a:r>
          </a:p>
          <a:p>
            <a:r>
              <a:rPr lang="en-US" dirty="0" smtClean="0">
                <a:solidFill>
                  <a:schemeClr val="bg1"/>
                </a:solidFill>
              </a:rPr>
              <a:t>The Altitude: 1711 m</a:t>
            </a:r>
          </a:p>
          <a:p>
            <a:endParaRPr lang="en-US" sz="2400" dirty="0">
              <a:solidFill>
                <a:srgbClr val="C00000"/>
              </a:solidFill>
            </a:endParaRPr>
          </a:p>
        </p:txBody>
      </p:sp>
    </p:spTree>
    <p:extLst>
      <p:ext uri="{BB962C8B-B14F-4D97-AF65-F5344CB8AC3E}">
        <p14:creationId xmlns:p14="http://schemas.microsoft.com/office/powerpoint/2010/main" val="277037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14" y="428264"/>
            <a:ext cx="4674422" cy="278949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820" y="289849"/>
            <a:ext cx="4743450" cy="6324600"/>
          </a:xfrm>
          <a:prstGeom prst="rect">
            <a:avLst/>
          </a:prstGeom>
        </p:spPr>
      </p:pic>
      <p:sp>
        <p:nvSpPr>
          <p:cNvPr id="6" name="TextBox 5"/>
          <p:cNvSpPr txBox="1"/>
          <p:nvPr/>
        </p:nvSpPr>
        <p:spPr>
          <a:xfrm>
            <a:off x="434714" y="3553428"/>
            <a:ext cx="5630420" cy="461665"/>
          </a:xfrm>
          <a:prstGeom prst="rect">
            <a:avLst/>
          </a:prstGeom>
          <a:noFill/>
        </p:spPr>
        <p:txBody>
          <a:bodyPr wrap="square" rtlCol="0">
            <a:spAutoFit/>
          </a:bodyPr>
          <a:lstStyle/>
          <a:p>
            <a:pPr algn="ctr"/>
            <a:r>
              <a:rPr lang="hy-AM" sz="2400" dirty="0" smtClean="0">
                <a:solidFill>
                  <a:schemeClr val="bg1"/>
                </a:solidFill>
                <a:latin typeface="Sylfaen" panose="010A0502050306030303" pitchFamily="18" charset="0"/>
              </a:rPr>
              <a:t>Professor Paris Herouni</a:t>
            </a:r>
            <a:endParaRPr lang="en-US" sz="2400" dirty="0">
              <a:solidFill>
                <a:schemeClr val="bg1"/>
              </a:solidFill>
              <a:latin typeface="Sylfaen" panose="010A0502050306030303" pitchFamily="18" charset="0"/>
            </a:endParaRPr>
          </a:p>
        </p:txBody>
      </p:sp>
      <p:pic>
        <p:nvPicPr>
          <p:cNvPr id="7" name="Picture 6"/>
          <p:cNvPicPr>
            <a:picLocks noChangeAspect="1"/>
          </p:cNvPicPr>
          <p:nvPr/>
        </p:nvPicPr>
        <p:blipFill>
          <a:blip r:embed="rId4"/>
          <a:stretch>
            <a:fillRect/>
          </a:stretch>
        </p:blipFill>
        <p:spPr>
          <a:xfrm>
            <a:off x="10902098" y="5294106"/>
            <a:ext cx="1127858" cy="2200847"/>
          </a:xfrm>
          <a:prstGeom prst="rect">
            <a:avLst/>
          </a:prstGeom>
        </p:spPr>
      </p:pic>
      <p:sp>
        <p:nvSpPr>
          <p:cNvPr id="8" name="TextBox 7"/>
          <p:cNvSpPr txBox="1"/>
          <p:nvPr/>
        </p:nvSpPr>
        <p:spPr>
          <a:xfrm>
            <a:off x="434714" y="4324610"/>
            <a:ext cx="6227180" cy="1938992"/>
          </a:xfrm>
          <a:prstGeom prst="rect">
            <a:avLst/>
          </a:prstGeom>
          <a:noFill/>
        </p:spPr>
        <p:txBody>
          <a:bodyPr wrap="square" rtlCol="0">
            <a:spAutoFit/>
          </a:bodyPr>
          <a:lstStyle/>
          <a:p>
            <a:r>
              <a:rPr lang="en-US" sz="2000" dirty="0" smtClean="0">
                <a:solidFill>
                  <a:schemeClr val="bg1"/>
                </a:solidFill>
                <a:latin typeface="Sylfaen" panose="010A0502050306030303" pitchFamily="18" charset="0"/>
              </a:rPr>
              <a:t>The ROT-54/2.6 includes the Radio Telescope with Double Reflector Spherical Antenna with the main reflector 54m in diameter (an effective diameter is 32m) and secondary reflector of 5m aperture diameter, and the Optical Telescope with diameter of mirror 2.6m and focus distance of 10m.</a:t>
            </a:r>
            <a:endParaRPr lang="en-US" sz="2000" dirty="0">
              <a:solidFill>
                <a:schemeClr val="bg1"/>
              </a:solidFill>
              <a:latin typeface="Sylfaen" panose="010A0502050306030303" pitchFamily="18" charset="0"/>
            </a:endParaRPr>
          </a:p>
        </p:txBody>
      </p:sp>
    </p:spTree>
    <p:extLst>
      <p:ext uri="{BB962C8B-B14F-4D97-AF65-F5344CB8AC3E}">
        <p14:creationId xmlns:p14="http://schemas.microsoft.com/office/powerpoint/2010/main" val="4250842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7680" y="129627"/>
            <a:ext cx="11719840" cy="6635776"/>
          </a:xfrm>
          <a:prstGeom prst="rect">
            <a:avLst/>
          </a:prstGeom>
        </p:spPr>
      </p:pic>
      <p:sp>
        <p:nvSpPr>
          <p:cNvPr id="5" name="TextBox 4"/>
          <p:cNvSpPr txBox="1"/>
          <p:nvPr/>
        </p:nvSpPr>
        <p:spPr>
          <a:xfrm>
            <a:off x="177680" y="6242447"/>
            <a:ext cx="11007524" cy="615553"/>
          </a:xfrm>
          <a:prstGeom prst="rect">
            <a:avLst/>
          </a:prstGeom>
          <a:solidFill>
            <a:schemeClr val="tx1"/>
          </a:solidFill>
        </p:spPr>
        <p:txBody>
          <a:bodyPr wrap="square" rtlCol="0">
            <a:spAutoFit/>
          </a:bodyPr>
          <a:lstStyle/>
          <a:p>
            <a:r>
              <a:rPr lang="en-US" sz="1600" b="1" dirty="0" smtClean="0">
                <a:solidFill>
                  <a:schemeClr val="bg1"/>
                </a:solidFill>
                <a:latin typeface="Sylfaen" panose="010A0502050306030303" pitchFamily="18" charset="0"/>
              </a:rPr>
              <a:t>Schematic view East - West (ICAP 1989, P.M. </a:t>
            </a:r>
            <a:r>
              <a:rPr lang="en-US" sz="1600" b="1" dirty="0" err="1" smtClean="0">
                <a:solidFill>
                  <a:schemeClr val="bg1"/>
                </a:solidFill>
                <a:latin typeface="Sylfaen" panose="010A0502050306030303" pitchFamily="18" charset="0"/>
              </a:rPr>
              <a:t>Herouni</a:t>
            </a:r>
            <a:r>
              <a:rPr lang="en-US" sz="1600" b="1" dirty="0" smtClean="0">
                <a:solidFill>
                  <a:schemeClr val="bg1"/>
                </a:solidFill>
                <a:latin typeface="Sylfaen" panose="010A0502050306030303" pitchFamily="18" charset="0"/>
              </a:rPr>
              <a:t> “The First Radio Optical Telescope”) </a:t>
            </a:r>
            <a:endParaRPr lang="en-US" sz="1600" dirty="0" smtClean="0">
              <a:solidFill>
                <a:schemeClr val="bg1"/>
              </a:solidFill>
              <a:latin typeface="Sylfaen" panose="010A0502050306030303" pitchFamily="18" charset="0"/>
            </a:endParaRPr>
          </a:p>
          <a:p>
            <a:endParaRPr lang="en-US" dirty="0"/>
          </a:p>
        </p:txBody>
      </p:sp>
      <p:pic>
        <p:nvPicPr>
          <p:cNvPr id="6" name="Picture 5"/>
          <p:cNvPicPr>
            <a:picLocks noChangeAspect="1"/>
          </p:cNvPicPr>
          <p:nvPr/>
        </p:nvPicPr>
        <p:blipFill>
          <a:blip r:embed="rId3"/>
          <a:stretch>
            <a:fillRect/>
          </a:stretch>
        </p:blipFill>
        <p:spPr>
          <a:xfrm>
            <a:off x="10977433" y="5449799"/>
            <a:ext cx="1127858" cy="2200847"/>
          </a:xfrm>
          <a:prstGeom prst="rect">
            <a:avLst/>
          </a:prstGeom>
        </p:spPr>
      </p:pic>
    </p:spTree>
    <p:extLst>
      <p:ext uri="{BB962C8B-B14F-4D97-AF65-F5344CB8AC3E}">
        <p14:creationId xmlns:p14="http://schemas.microsoft.com/office/powerpoint/2010/main" val="208099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6082" r="26082"/>
          <a:stretch>
            <a:fillRect/>
          </a:stretch>
        </p:blipFill>
        <p:spPr>
          <a:xfrm>
            <a:off x="7699089" y="324734"/>
            <a:ext cx="3795893" cy="5126942"/>
          </a:xfrm>
        </p:spPr>
      </p:pic>
      <p:sp>
        <p:nvSpPr>
          <p:cNvPr id="4" name="Text Placeholder 3"/>
          <p:cNvSpPr>
            <a:spLocks noGrp="1"/>
          </p:cNvSpPr>
          <p:nvPr>
            <p:ph type="body" sz="half" idx="2"/>
          </p:nvPr>
        </p:nvSpPr>
        <p:spPr>
          <a:xfrm>
            <a:off x="173622" y="2761527"/>
            <a:ext cx="7351229" cy="2690149"/>
          </a:xfrm>
        </p:spPr>
        <p:txBody>
          <a:bodyPr>
            <a:normAutofit/>
          </a:bodyPr>
          <a:lstStyle/>
          <a:p>
            <a:r>
              <a:rPr lang="en-US" sz="2000" dirty="0">
                <a:solidFill>
                  <a:schemeClr val="bg1"/>
                </a:solidFill>
                <a:latin typeface="Sylfaen" panose="010A0502050306030303" pitchFamily="18" charset="0"/>
              </a:rPr>
              <a:t>The theoretical and experimental studies on the Antenna (mainly, measuring the antenna parameters, and in small amounts – radio-astronomical observations) during the past </a:t>
            </a:r>
            <a:r>
              <a:rPr lang="en-US" sz="2000" dirty="0" smtClean="0">
                <a:solidFill>
                  <a:schemeClr val="bg1"/>
                </a:solidFill>
                <a:latin typeface="Sylfaen" panose="010A0502050306030303" pitchFamily="18" charset="0"/>
              </a:rPr>
              <a:t>30 </a:t>
            </a:r>
            <a:r>
              <a:rPr lang="en-US" sz="2000" dirty="0">
                <a:solidFill>
                  <a:schemeClr val="bg1"/>
                </a:solidFill>
                <a:latin typeface="Sylfaen" panose="010A0502050306030303" pitchFamily="18" charset="0"/>
              </a:rPr>
              <a:t>years have been carried out under the conditions of very limited funding, mainly due to the enthusiasm of scientists and the staff</a:t>
            </a:r>
            <a:r>
              <a:rPr lang="en-US" sz="2000" dirty="0" smtClean="0">
                <a:solidFill>
                  <a:schemeClr val="bg1"/>
                </a:solidFill>
                <a:latin typeface="Sylfaen" panose="010A0502050306030303" pitchFamily="18" charset="0"/>
              </a:rPr>
              <a:t>.</a:t>
            </a:r>
          </a:p>
          <a:p>
            <a:r>
              <a:rPr lang="en-US" sz="2000" dirty="0" smtClean="0">
                <a:solidFill>
                  <a:schemeClr val="bg1"/>
                </a:solidFill>
                <a:latin typeface="Sylfaen" panose="010A0502050306030303" pitchFamily="18" charset="0"/>
              </a:rPr>
              <a:t> </a:t>
            </a:r>
            <a:r>
              <a:rPr lang="en-US" sz="2000" dirty="0">
                <a:solidFill>
                  <a:schemeClr val="bg1"/>
                </a:solidFill>
                <a:latin typeface="Sylfaen" panose="010A0502050306030303" pitchFamily="18" charset="0"/>
              </a:rPr>
              <a:t>Since 2012 the unique tool ROT-54/2.6 was not used as intended because of the lack of financial means. </a:t>
            </a:r>
          </a:p>
          <a:p>
            <a:endParaRPr lang="en-US" dirty="0"/>
          </a:p>
        </p:txBody>
      </p:sp>
      <p:pic>
        <p:nvPicPr>
          <p:cNvPr id="6" name="Picture 5"/>
          <p:cNvPicPr>
            <a:picLocks noChangeAspect="1"/>
          </p:cNvPicPr>
          <p:nvPr/>
        </p:nvPicPr>
        <p:blipFill>
          <a:blip r:embed="rId3"/>
          <a:stretch>
            <a:fillRect/>
          </a:stretch>
        </p:blipFill>
        <p:spPr>
          <a:xfrm>
            <a:off x="10931053" y="5585750"/>
            <a:ext cx="1127858" cy="2200847"/>
          </a:xfrm>
          <a:prstGeom prst="rect">
            <a:avLst/>
          </a:prstGeom>
        </p:spPr>
      </p:pic>
    </p:spTree>
    <p:extLst>
      <p:ext uri="{BB962C8B-B14F-4D97-AF65-F5344CB8AC3E}">
        <p14:creationId xmlns:p14="http://schemas.microsoft.com/office/powerpoint/2010/main" val="2196714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649" y="497712"/>
            <a:ext cx="8876211" cy="2835797"/>
          </a:xfrm>
          <a:prstGeom prst="rect">
            <a:avLst/>
          </a:prstGeom>
        </p:spPr>
      </p:pic>
      <p:sp>
        <p:nvSpPr>
          <p:cNvPr id="4" name="TextBox 3"/>
          <p:cNvSpPr txBox="1"/>
          <p:nvPr/>
        </p:nvSpPr>
        <p:spPr>
          <a:xfrm>
            <a:off x="1367741" y="3442769"/>
            <a:ext cx="7371145" cy="461665"/>
          </a:xfrm>
          <a:prstGeom prst="rect">
            <a:avLst/>
          </a:prstGeom>
          <a:noFill/>
        </p:spPr>
        <p:txBody>
          <a:bodyPr wrap="square" rtlCol="0">
            <a:spAutoFit/>
          </a:bodyPr>
          <a:lstStyle/>
          <a:p>
            <a:r>
              <a:rPr lang="en-US" sz="2400" dirty="0" smtClean="0">
                <a:solidFill>
                  <a:schemeClr val="bg1"/>
                </a:solidFill>
              </a:rPr>
              <a:t>The Sun reflected from the main spherical mirror</a:t>
            </a:r>
            <a:endParaRPr lang="en-US" sz="2400" dirty="0">
              <a:solidFill>
                <a:schemeClr val="bg1"/>
              </a:solidFill>
            </a:endParaRPr>
          </a:p>
        </p:txBody>
      </p:sp>
      <p:sp>
        <p:nvSpPr>
          <p:cNvPr id="5" name="TextBox 4"/>
          <p:cNvSpPr txBox="1"/>
          <p:nvPr/>
        </p:nvSpPr>
        <p:spPr>
          <a:xfrm>
            <a:off x="557514" y="4466504"/>
            <a:ext cx="11132919" cy="1785104"/>
          </a:xfrm>
          <a:prstGeom prst="rect">
            <a:avLst/>
          </a:prstGeom>
          <a:noFill/>
        </p:spPr>
        <p:txBody>
          <a:bodyPr wrap="square" rtlCol="0">
            <a:spAutoFit/>
          </a:bodyPr>
          <a:lstStyle/>
          <a:p>
            <a:r>
              <a:rPr lang="en-US" sz="2000" dirty="0" smtClean="0">
                <a:solidFill>
                  <a:schemeClr val="bg1"/>
                </a:solidFill>
                <a:latin typeface="Sylfaen" panose="010A0502050306030303" pitchFamily="18" charset="0"/>
              </a:rPr>
              <a:t>“Reflection varies gradually from panel to panel and is a reasonable indication that even today the panel setting might well be acceptable for operation in the centimeter wavelength regime.”</a:t>
            </a:r>
          </a:p>
          <a:p>
            <a:endParaRPr lang="en-US" sz="2000" i="1" dirty="0" smtClean="0">
              <a:solidFill>
                <a:schemeClr val="bg1"/>
              </a:solidFill>
              <a:latin typeface="Sylfaen" panose="010A0502050306030303" pitchFamily="18" charset="0"/>
            </a:endParaRPr>
          </a:p>
          <a:p>
            <a:r>
              <a:rPr lang="en-US" dirty="0" smtClean="0">
                <a:solidFill>
                  <a:schemeClr val="bg1"/>
                </a:solidFill>
                <a:latin typeface="Sylfaen" panose="010A0502050306030303" pitchFamily="18" charset="0"/>
              </a:rPr>
              <a:t>Ir. MSc. C.G.M. van ‘t </a:t>
            </a:r>
            <a:r>
              <a:rPr lang="en-US" dirty="0" err="1" smtClean="0">
                <a:solidFill>
                  <a:schemeClr val="bg1"/>
                </a:solidFill>
                <a:latin typeface="Sylfaen" panose="010A0502050306030303" pitchFamily="18" charset="0"/>
              </a:rPr>
              <a:t>Klooster</a:t>
            </a:r>
            <a:endParaRPr lang="en-US" dirty="0" smtClean="0">
              <a:solidFill>
                <a:schemeClr val="bg1"/>
              </a:solidFill>
              <a:latin typeface="Sylfaen" panose="010A0502050306030303" pitchFamily="18" charset="0"/>
            </a:endParaRPr>
          </a:p>
          <a:p>
            <a:r>
              <a:rPr lang="en-US" sz="1600" dirty="0" smtClean="0">
                <a:solidFill>
                  <a:schemeClr val="bg1"/>
                </a:solidFill>
                <a:latin typeface="Sylfaen" panose="010A0502050306030303" pitchFamily="18" charset="0"/>
              </a:rPr>
              <a:t>Formerly Antenna Specialist European Space Agency (ESA), technical center </a:t>
            </a:r>
            <a:r>
              <a:rPr lang="en-US" sz="1600" dirty="0" err="1" smtClean="0">
                <a:solidFill>
                  <a:schemeClr val="bg1"/>
                </a:solidFill>
                <a:latin typeface="Sylfaen" panose="010A0502050306030303" pitchFamily="18" charset="0"/>
              </a:rPr>
              <a:t>Estec</a:t>
            </a:r>
            <a:r>
              <a:rPr lang="en-US" sz="1600" dirty="0" smtClean="0">
                <a:solidFill>
                  <a:schemeClr val="bg1"/>
                </a:solidFill>
                <a:latin typeface="Sylfaen" panose="010A0502050306030303" pitchFamily="18" charset="0"/>
              </a:rPr>
              <a:t>, </a:t>
            </a:r>
            <a:r>
              <a:rPr lang="en-US" sz="1600" dirty="0" err="1" smtClean="0">
                <a:solidFill>
                  <a:schemeClr val="bg1"/>
                </a:solidFill>
                <a:latin typeface="Sylfaen" panose="010A0502050306030303" pitchFamily="18" charset="0"/>
              </a:rPr>
              <a:t>Noordwijk</a:t>
            </a:r>
            <a:r>
              <a:rPr lang="en-US" sz="1600" dirty="0" smtClean="0">
                <a:solidFill>
                  <a:schemeClr val="bg1"/>
                </a:solidFill>
                <a:latin typeface="Sylfaen" panose="010A0502050306030303" pitchFamily="18" charset="0"/>
              </a:rPr>
              <a:t>, NL.</a:t>
            </a:r>
          </a:p>
          <a:p>
            <a:r>
              <a:rPr lang="en-US" sz="1600" dirty="0" smtClean="0">
                <a:solidFill>
                  <a:schemeClr val="bg1"/>
                </a:solidFill>
                <a:latin typeface="Sylfaen" panose="010A0502050306030303" pitchFamily="18" charset="0"/>
              </a:rPr>
              <a:t>Email: </a:t>
            </a:r>
            <a:r>
              <a:rPr lang="en-US" sz="1600" dirty="0" smtClean="0">
                <a:solidFill>
                  <a:schemeClr val="bg1"/>
                </a:solidFill>
                <a:latin typeface="Sylfaen" panose="010A0502050306030303" pitchFamily="18" charset="0"/>
                <a:hlinkClick r:id="rId3"/>
              </a:rPr>
              <a:t>kvtklooster@gmail.com</a:t>
            </a:r>
            <a:r>
              <a:rPr lang="en-US" sz="1600" dirty="0" smtClean="0">
                <a:solidFill>
                  <a:schemeClr val="bg1"/>
                </a:solidFill>
                <a:latin typeface="Sylfaen" panose="010A0502050306030303" pitchFamily="18" charset="0"/>
              </a:rPr>
              <a:t> </a:t>
            </a:r>
            <a:endParaRPr lang="en-US" sz="1600" dirty="0">
              <a:solidFill>
                <a:schemeClr val="bg1"/>
              </a:solidFill>
              <a:latin typeface="Sylfaen" panose="010A0502050306030303" pitchFamily="18" charset="0"/>
            </a:endParaRPr>
          </a:p>
        </p:txBody>
      </p:sp>
      <p:pic>
        <p:nvPicPr>
          <p:cNvPr id="6" name="Picture 5"/>
          <p:cNvPicPr>
            <a:picLocks noChangeAspect="1"/>
          </p:cNvPicPr>
          <p:nvPr/>
        </p:nvPicPr>
        <p:blipFill>
          <a:blip r:embed="rId4"/>
          <a:stretch>
            <a:fillRect/>
          </a:stretch>
        </p:blipFill>
        <p:spPr>
          <a:xfrm>
            <a:off x="10902724" y="5511614"/>
            <a:ext cx="1127858" cy="2200847"/>
          </a:xfrm>
          <a:prstGeom prst="rect">
            <a:avLst/>
          </a:prstGeom>
        </p:spPr>
      </p:pic>
    </p:spTree>
    <p:extLst>
      <p:ext uri="{BB962C8B-B14F-4D97-AF65-F5344CB8AC3E}">
        <p14:creationId xmlns:p14="http://schemas.microsoft.com/office/powerpoint/2010/main" val="270712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929" y="2380526"/>
            <a:ext cx="7222261" cy="819874"/>
          </a:xfrm>
        </p:spPr>
        <p:txBody>
          <a:bodyPr>
            <a:normAutofit/>
          </a:bodyPr>
          <a:lstStyle/>
          <a:p>
            <a:r>
              <a:rPr lang="en-US" b="1" cap="none" dirty="0" smtClean="0">
                <a:solidFill>
                  <a:srgbClr val="969696"/>
                </a:solidFill>
                <a:latin typeface="Sylfaen" panose="010A0502050306030303" pitchFamily="18" charset="0"/>
              </a:rPr>
              <a:t>Orbital radar image of ROT taken in C band</a:t>
            </a:r>
            <a:br>
              <a:rPr lang="en-US" b="1" cap="none" dirty="0" smtClean="0">
                <a:solidFill>
                  <a:srgbClr val="969696"/>
                </a:solidFill>
                <a:latin typeface="Sylfaen" panose="010A0502050306030303" pitchFamily="18" charset="0"/>
              </a:rPr>
            </a:br>
            <a:r>
              <a:rPr lang="en-US" sz="1600" b="1" cap="none" dirty="0" smtClean="0">
                <a:solidFill>
                  <a:srgbClr val="969696"/>
                </a:solidFill>
                <a:latin typeface="Sylfaen" panose="010A0502050306030303" pitchFamily="18" charset="0"/>
              </a:rPr>
              <a:t>Image provided by </a:t>
            </a:r>
            <a:r>
              <a:rPr lang="nl-NL" sz="1600" b="1" cap="none" dirty="0">
                <a:solidFill>
                  <a:srgbClr val="969696"/>
                </a:solidFill>
                <a:latin typeface="Sylfaen" panose="010A0502050306030303" pitchFamily="18" charset="0"/>
              </a:rPr>
              <a:t>Kees van 't Klooster &lt;kvtklooster@gmail.com&gt;</a:t>
            </a:r>
            <a:endParaRPr lang="en-US" sz="1600" b="1" cap="none" dirty="0">
              <a:solidFill>
                <a:srgbClr val="969696"/>
              </a:solidFill>
              <a:latin typeface="Sylfaen" panose="010A0502050306030303"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31785" r="31785"/>
          <a:stretch>
            <a:fillRect/>
          </a:stretch>
        </p:blipFill>
        <p:spPr/>
      </p:pic>
      <p:pic>
        <p:nvPicPr>
          <p:cNvPr id="6" name="Picture 5"/>
          <p:cNvPicPr>
            <a:picLocks noChangeAspect="1"/>
          </p:cNvPicPr>
          <p:nvPr/>
        </p:nvPicPr>
        <p:blipFill>
          <a:blip r:embed="rId3"/>
          <a:stretch>
            <a:fillRect/>
          </a:stretch>
        </p:blipFill>
        <p:spPr>
          <a:xfrm>
            <a:off x="10925874" y="5314844"/>
            <a:ext cx="1127858" cy="2200847"/>
          </a:xfrm>
          <a:prstGeom prst="rect">
            <a:avLst/>
          </a:prstGeom>
        </p:spPr>
      </p:pic>
    </p:spTree>
    <p:extLst>
      <p:ext uri="{BB962C8B-B14F-4D97-AF65-F5344CB8AC3E}">
        <p14:creationId xmlns:p14="http://schemas.microsoft.com/office/powerpoint/2010/main" val="20893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84246" y="1467817"/>
            <a:ext cx="2343714" cy="3129896"/>
          </a:xfrm>
          <a:prstGeom prst="rect">
            <a:avLst/>
          </a:prstGeom>
        </p:spPr>
      </p:pic>
      <p:pic>
        <p:nvPicPr>
          <p:cNvPr id="5" name="Picture Placeholder 4"/>
          <p:cNvPicPr>
            <a:picLocks noGrp="1" noChangeAspect="1"/>
          </p:cNvPicPr>
          <p:nvPr>
            <p:ph type="pic" idx="1"/>
          </p:nvPr>
        </p:nvPicPr>
        <p:blipFill>
          <a:blip r:embed="rId3"/>
          <a:srcRect t="6092" b="6092"/>
          <a:stretch>
            <a:fillRect/>
          </a:stretch>
        </p:blipFill>
        <p:spPr>
          <a:xfrm>
            <a:off x="594599" y="381964"/>
            <a:ext cx="4128213" cy="5752618"/>
          </a:xfrm>
          <a:prstGeom prst="rect">
            <a:avLst/>
          </a:prstGeom>
        </p:spPr>
      </p:pic>
      <p:sp>
        <p:nvSpPr>
          <p:cNvPr id="4" name="Text Placeholder 3"/>
          <p:cNvSpPr>
            <a:spLocks noGrp="1"/>
          </p:cNvSpPr>
          <p:nvPr>
            <p:ph type="body" sz="half" idx="2"/>
          </p:nvPr>
        </p:nvSpPr>
        <p:spPr>
          <a:xfrm>
            <a:off x="4919945" y="4762981"/>
            <a:ext cx="5867660" cy="1568369"/>
          </a:xfrm>
        </p:spPr>
        <p:txBody>
          <a:bodyPr>
            <a:noAutofit/>
          </a:bodyPr>
          <a:lstStyle/>
          <a:p>
            <a:r>
              <a:rPr lang="en-US" sz="2000" dirty="0">
                <a:solidFill>
                  <a:schemeClr val="bg1"/>
                </a:solidFill>
                <a:latin typeface="Sylfaen" panose="010A0502050306030303" pitchFamily="18" charset="0"/>
              </a:rPr>
              <a:t>Currently the East-West axis is blocked on purpose with welded brackets. The East – West axis is not damaged: it is only fixed by welding. It will function after repairing of the </a:t>
            </a:r>
            <a:r>
              <a:rPr lang="en-US" sz="2000" dirty="0" smtClean="0">
                <a:solidFill>
                  <a:schemeClr val="bg1"/>
                </a:solidFill>
                <a:latin typeface="Sylfaen" panose="010A0502050306030303" pitchFamily="18" charset="0"/>
              </a:rPr>
              <a:t>Connecting </a:t>
            </a:r>
            <a:r>
              <a:rPr lang="en-US" sz="2000" dirty="0" smtClean="0">
                <a:solidFill>
                  <a:schemeClr val="bg1"/>
                </a:solidFill>
                <a:latin typeface="Sylfaen" panose="010A0502050306030303" pitchFamily="18" charset="0"/>
              </a:rPr>
              <a:t>Rod (Brackett). </a:t>
            </a:r>
            <a:endParaRPr lang="en-US" sz="2000" dirty="0">
              <a:solidFill>
                <a:schemeClr val="bg1"/>
              </a:solidFill>
              <a:latin typeface="Sylfaen" panose="010A0502050306030303" pitchFamily="18" charset="0"/>
            </a:endParaRPr>
          </a:p>
        </p:txBody>
      </p:sp>
      <p:pic>
        <p:nvPicPr>
          <p:cNvPr id="7" name="Picture 6"/>
          <p:cNvPicPr>
            <a:picLocks noChangeAspect="1"/>
          </p:cNvPicPr>
          <p:nvPr/>
        </p:nvPicPr>
        <p:blipFill>
          <a:blip r:embed="rId4"/>
          <a:stretch>
            <a:fillRect/>
          </a:stretch>
        </p:blipFill>
        <p:spPr>
          <a:xfrm>
            <a:off x="7024769" y="134464"/>
            <a:ext cx="2286198" cy="3054361"/>
          </a:xfrm>
          <a:prstGeom prst="rect">
            <a:avLst/>
          </a:prstGeom>
        </p:spPr>
      </p:pic>
      <p:pic>
        <p:nvPicPr>
          <p:cNvPr id="8" name="Picture 7"/>
          <p:cNvPicPr>
            <a:picLocks noChangeAspect="1"/>
          </p:cNvPicPr>
          <p:nvPr/>
        </p:nvPicPr>
        <p:blipFill>
          <a:blip r:embed="rId5"/>
          <a:stretch>
            <a:fillRect/>
          </a:stretch>
        </p:blipFill>
        <p:spPr>
          <a:xfrm>
            <a:off x="8646286" y="1990845"/>
            <a:ext cx="3427525" cy="2575795"/>
          </a:xfrm>
          <a:prstGeom prst="rect">
            <a:avLst/>
          </a:prstGeom>
        </p:spPr>
      </p:pic>
      <p:pic>
        <p:nvPicPr>
          <p:cNvPr id="9" name="Picture 8"/>
          <p:cNvPicPr>
            <a:picLocks noChangeAspect="1"/>
          </p:cNvPicPr>
          <p:nvPr/>
        </p:nvPicPr>
        <p:blipFill>
          <a:blip r:embed="rId6"/>
          <a:stretch>
            <a:fillRect/>
          </a:stretch>
        </p:blipFill>
        <p:spPr>
          <a:xfrm>
            <a:off x="10898238" y="5230927"/>
            <a:ext cx="1127858" cy="2200847"/>
          </a:xfrm>
          <a:prstGeom prst="rect">
            <a:avLst/>
          </a:prstGeom>
        </p:spPr>
      </p:pic>
    </p:spTree>
    <p:extLst>
      <p:ext uri="{BB962C8B-B14F-4D97-AF65-F5344CB8AC3E}">
        <p14:creationId xmlns:p14="http://schemas.microsoft.com/office/powerpoint/2010/main" val="234919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322" y="842059"/>
            <a:ext cx="10891778" cy="5385120"/>
          </a:xfrm>
        </p:spPr>
        <p:txBody>
          <a:bodyPr>
            <a:normAutofit lnSpcReduction="10000"/>
          </a:bodyPr>
          <a:lstStyle/>
          <a:p>
            <a:r>
              <a:rPr lang="en-US" sz="2400" b="1" dirty="0">
                <a:solidFill>
                  <a:schemeClr val="bg1"/>
                </a:solidFill>
                <a:latin typeface="Sylfaen" panose="010A0502050306030303" pitchFamily="18" charset="0"/>
              </a:rPr>
              <a:t>Revitalization</a:t>
            </a:r>
            <a:r>
              <a:rPr lang="en-US" sz="2400" dirty="0">
                <a:solidFill>
                  <a:schemeClr val="bg1"/>
                </a:solidFill>
                <a:latin typeface="Sylfaen" panose="010A0502050306030303" pitchFamily="18" charset="0"/>
              </a:rPr>
              <a:t> </a:t>
            </a:r>
            <a:r>
              <a:rPr lang="en-US" sz="2400" dirty="0">
                <a:solidFill>
                  <a:schemeClr val="bg1">
                    <a:lumMod val="65000"/>
                    <a:lumOff val="35000"/>
                  </a:schemeClr>
                </a:solidFill>
                <a:latin typeface="Sylfaen" panose="010A0502050306030303" pitchFamily="18" charset="0"/>
              </a:rPr>
              <a:t>of the </a:t>
            </a:r>
            <a:r>
              <a:rPr lang="en-US" sz="2400" dirty="0" smtClean="0">
                <a:solidFill>
                  <a:schemeClr val="bg1">
                    <a:lumMod val="65000"/>
                    <a:lumOff val="35000"/>
                  </a:schemeClr>
                </a:solidFill>
                <a:latin typeface="Sylfaen" panose="010A0502050306030303" pitchFamily="18" charset="0"/>
              </a:rPr>
              <a:t>ROT-54/2.6 </a:t>
            </a:r>
            <a:r>
              <a:rPr lang="en-US" sz="2400" dirty="0">
                <a:solidFill>
                  <a:schemeClr val="bg1">
                    <a:lumMod val="65000"/>
                    <a:lumOff val="35000"/>
                  </a:schemeClr>
                </a:solidFill>
                <a:latin typeface="Sylfaen" panose="010A0502050306030303" pitchFamily="18" charset="0"/>
              </a:rPr>
              <a:t>is a subject of the </a:t>
            </a:r>
            <a:endParaRPr lang="en-US" sz="2400" dirty="0" smtClean="0">
              <a:solidFill>
                <a:schemeClr val="bg1">
                  <a:lumMod val="65000"/>
                  <a:lumOff val="35000"/>
                </a:schemeClr>
              </a:solidFill>
              <a:latin typeface="Sylfaen" panose="010A0502050306030303" pitchFamily="18" charset="0"/>
            </a:endParaRPr>
          </a:p>
          <a:p>
            <a:r>
              <a:rPr lang="en-US" sz="2400" b="1" dirty="0" err="1" smtClean="0">
                <a:solidFill>
                  <a:schemeClr val="bg1">
                    <a:lumMod val="65000"/>
                    <a:lumOff val="35000"/>
                  </a:schemeClr>
                </a:solidFill>
                <a:latin typeface="Sylfaen" panose="010A0502050306030303" pitchFamily="18" charset="0"/>
              </a:rPr>
              <a:t>Herouni</a:t>
            </a:r>
            <a:r>
              <a:rPr lang="en-US" sz="2400" b="1" dirty="0" smtClean="0">
                <a:solidFill>
                  <a:schemeClr val="bg1">
                    <a:lumMod val="65000"/>
                    <a:lumOff val="35000"/>
                  </a:schemeClr>
                </a:solidFill>
                <a:latin typeface="Sylfaen" panose="010A0502050306030303" pitchFamily="18" charset="0"/>
              </a:rPr>
              <a:t> </a:t>
            </a:r>
            <a:r>
              <a:rPr lang="en-US" sz="2400" b="1" dirty="0">
                <a:solidFill>
                  <a:schemeClr val="bg1">
                    <a:lumMod val="65000"/>
                    <a:lumOff val="35000"/>
                  </a:schemeClr>
                </a:solidFill>
                <a:latin typeface="Sylfaen" panose="010A0502050306030303" pitchFamily="18" charset="0"/>
              </a:rPr>
              <a:t>United Space Center (HUSC) </a:t>
            </a:r>
            <a:r>
              <a:rPr lang="en-US" sz="2400" dirty="0">
                <a:solidFill>
                  <a:schemeClr val="bg1">
                    <a:lumMod val="65000"/>
                    <a:lumOff val="35000"/>
                  </a:schemeClr>
                </a:solidFill>
                <a:latin typeface="Sylfaen" panose="010A0502050306030303" pitchFamily="18" charset="0"/>
              </a:rPr>
              <a:t>Project now. </a:t>
            </a:r>
            <a:endParaRPr lang="en-US" sz="2400" dirty="0" smtClean="0">
              <a:solidFill>
                <a:schemeClr val="bg1">
                  <a:lumMod val="65000"/>
                  <a:lumOff val="35000"/>
                </a:schemeClr>
              </a:solidFill>
              <a:latin typeface="Sylfaen" panose="010A0502050306030303" pitchFamily="18" charset="0"/>
            </a:endParaRPr>
          </a:p>
          <a:p>
            <a:endParaRPr lang="en-US" sz="2400" dirty="0" smtClean="0">
              <a:solidFill>
                <a:schemeClr val="bg1"/>
              </a:solidFill>
              <a:latin typeface="Sylfaen" panose="010A0502050306030303" pitchFamily="18" charset="0"/>
            </a:endParaRPr>
          </a:p>
          <a:p>
            <a:r>
              <a:rPr lang="en-US" sz="2400" dirty="0" smtClean="0">
                <a:solidFill>
                  <a:schemeClr val="bg1"/>
                </a:solidFill>
                <a:latin typeface="Sylfaen" panose="010A0502050306030303" pitchFamily="18" charset="0"/>
              </a:rPr>
              <a:t>The </a:t>
            </a:r>
            <a:r>
              <a:rPr lang="en-US" sz="2400" dirty="0">
                <a:solidFill>
                  <a:schemeClr val="bg1"/>
                </a:solidFill>
                <a:latin typeface="Sylfaen" panose="010A0502050306030303" pitchFamily="18" charset="0"/>
              </a:rPr>
              <a:t>new Control System should be designed and installed. </a:t>
            </a:r>
            <a:endParaRPr lang="en-US" sz="2400" dirty="0" smtClean="0">
              <a:solidFill>
                <a:schemeClr val="bg1"/>
              </a:solidFill>
              <a:latin typeface="Sylfaen" panose="010A0502050306030303" pitchFamily="18" charset="0"/>
            </a:endParaRPr>
          </a:p>
          <a:p>
            <a:r>
              <a:rPr lang="en-US" sz="2400" dirty="0" smtClean="0">
                <a:solidFill>
                  <a:schemeClr val="bg1"/>
                </a:solidFill>
                <a:latin typeface="Sylfaen" panose="010A0502050306030303" pitchFamily="18" charset="0"/>
              </a:rPr>
              <a:t>The </a:t>
            </a:r>
            <a:r>
              <a:rPr lang="en-US" sz="2400" dirty="0">
                <a:solidFill>
                  <a:schemeClr val="bg1"/>
                </a:solidFill>
                <a:latin typeface="Sylfaen" panose="010A0502050306030303" pitchFamily="18" charset="0"/>
              </a:rPr>
              <a:t>RF equipment as well as hard and soft for data </a:t>
            </a:r>
            <a:r>
              <a:rPr lang="en-US" sz="2400" dirty="0" smtClean="0">
                <a:solidFill>
                  <a:schemeClr val="bg1"/>
                </a:solidFill>
                <a:latin typeface="Sylfaen" panose="010A0502050306030303" pitchFamily="18" charset="0"/>
              </a:rPr>
              <a:t>collection</a:t>
            </a:r>
          </a:p>
          <a:p>
            <a:r>
              <a:rPr lang="en-US" sz="2400" dirty="0" smtClean="0">
                <a:solidFill>
                  <a:schemeClr val="bg1"/>
                </a:solidFill>
                <a:latin typeface="Sylfaen" panose="010A0502050306030303" pitchFamily="18" charset="0"/>
              </a:rPr>
              <a:t> </a:t>
            </a:r>
            <a:r>
              <a:rPr lang="en-US" sz="2400" dirty="0">
                <a:solidFill>
                  <a:schemeClr val="bg1"/>
                </a:solidFill>
                <a:latin typeface="Sylfaen" panose="010A0502050306030303" pitchFamily="18" charset="0"/>
              </a:rPr>
              <a:t>and processing is necessary to obtain. </a:t>
            </a:r>
          </a:p>
          <a:p>
            <a:endParaRPr lang="en-US" sz="2400" dirty="0">
              <a:solidFill>
                <a:schemeClr val="bg1"/>
              </a:solidFill>
              <a:latin typeface="Sylfaen" panose="010A0502050306030303" pitchFamily="18" charset="0"/>
            </a:endParaRPr>
          </a:p>
          <a:p>
            <a:r>
              <a:rPr lang="en-US" sz="2400" dirty="0">
                <a:solidFill>
                  <a:schemeClr val="bg1"/>
                </a:solidFill>
                <a:latin typeface="Sylfaen" panose="010A0502050306030303" pitchFamily="18" charset="0"/>
              </a:rPr>
              <a:t>A careful inspection is needed</a:t>
            </a:r>
            <a:r>
              <a:rPr lang="en-US" sz="2400" dirty="0" smtClean="0">
                <a:solidFill>
                  <a:schemeClr val="bg1"/>
                </a:solidFill>
                <a:latin typeface="Sylfaen" panose="010A0502050306030303" pitchFamily="18" charset="0"/>
              </a:rPr>
              <a:t>.</a:t>
            </a:r>
            <a:endParaRPr lang="en-US" sz="2400" dirty="0" smtClean="0">
              <a:solidFill>
                <a:schemeClr val="bg1"/>
              </a:solidFill>
              <a:latin typeface="Sylfaen" panose="010A0502050306030303" pitchFamily="18" charset="0"/>
            </a:endParaRPr>
          </a:p>
          <a:p>
            <a:r>
              <a:rPr lang="en-US" sz="2400" dirty="0" smtClean="0">
                <a:solidFill>
                  <a:schemeClr val="bg1"/>
                </a:solidFill>
                <a:latin typeface="Sylfaen" panose="010A0502050306030303" pitchFamily="18" charset="0"/>
              </a:rPr>
              <a:t>We </a:t>
            </a:r>
            <a:r>
              <a:rPr lang="en-US" sz="2400" dirty="0">
                <a:solidFill>
                  <a:schemeClr val="bg1"/>
                </a:solidFill>
                <a:latin typeface="Sylfaen" panose="010A0502050306030303" pitchFamily="18" charset="0"/>
              </a:rPr>
              <a:t>applied to </a:t>
            </a:r>
            <a:r>
              <a:rPr lang="en-US" sz="2400" dirty="0" smtClean="0">
                <a:solidFill>
                  <a:schemeClr val="bg1"/>
                </a:solidFill>
                <a:latin typeface="Sylfaen" panose="010A0502050306030303" pitchFamily="18" charset="0"/>
              </a:rPr>
              <a:t>the  </a:t>
            </a:r>
            <a:r>
              <a:rPr lang="en-US" sz="2400" b="1" dirty="0">
                <a:solidFill>
                  <a:schemeClr val="bg1"/>
                </a:solidFill>
                <a:latin typeface="Sylfaen" panose="010A0502050306030303" pitchFamily="18" charset="0"/>
              </a:rPr>
              <a:t>EVN JIVE </a:t>
            </a:r>
            <a:r>
              <a:rPr lang="en-US" sz="2400" b="1" dirty="0" smtClean="0">
                <a:solidFill>
                  <a:schemeClr val="bg1"/>
                </a:solidFill>
                <a:latin typeface="Sylfaen" panose="010A0502050306030303" pitchFamily="18" charset="0"/>
              </a:rPr>
              <a:t> </a:t>
            </a:r>
            <a:r>
              <a:rPr lang="en-US" sz="2400" dirty="0" smtClean="0">
                <a:solidFill>
                  <a:schemeClr val="bg1"/>
                </a:solidFill>
                <a:latin typeface="Sylfaen" panose="010A0502050306030303" pitchFamily="18" charset="0"/>
              </a:rPr>
              <a:t>for </a:t>
            </a:r>
            <a:r>
              <a:rPr lang="en-US" sz="2400" dirty="0">
                <a:solidFill>
                  <a:schemeClr val="bg1"/>
                </a:solidFill>
                <a:latin typeface="Sylfaen" panose="010A0502050306030303" pitchFamily="18" charset="0"/>
              </a:rPr>
              <a:t>conducting scientific-technical expertise of the ROT-54/2.6 radio-optical telescope. </a:t>
            </a:r>
            <a:endParaRPr lang="en-US" sz="2400" dirty="0" smtClean="0">
              <a:solidFill>
                <a:schemeClr val="bg1"/>
              </a:solidFill>
              <a:latin typeface="Sylfaen" panose="010A0502050306030303" pitchFamily="18" charset="0"/>
            </a:endParaRPr>
          </a:p>
          <a:p>
            <a:r>
              <a:rPr lang="en-US" sz="2400" dirty="0" smtClean="0">
                <a:solidFill>
                  <a:schemeClr val="bg1"/>
                </a:solidFill>
                <a:latin typeface="Sylfaen" panose="010A0502050306030303" pitchFamily="18" charset="0"/>
              </a:rPr>
              <a:t>The  </a:t>
            </a:r>
            <a:r>
              <a:rPr lang="en-US" sz="2400" dirty="0">
                <a:solidFill>
                  <a:schemeClr val="bg1"/>
                </a:solidFill>
                <a:latin typeface="Sylfaen" panose="010A0502050306030303" pitchFamily="18" charset="0"/>
              </a:rPr>
              <a:t>formation of an international advisory group is </a:t>
            </a:r>
            <a:r>
              <a:rPr lang="en-US" sz="2400" dirty="0" smtClean="0">
                <a:solidFill>
                  <a:schemeClr val="bg1"/>
                </a:solidFill>
                <a:latin typeface="Sylfaen" panose="010A0502050306030303" pitchFamily="18" charset="0"/>
              </a:rPr>
              <a:t>ongoing procedure for now.</a:t>
            </a:r>
            <a:endParaRPr lang="en-US" sz="2400" dirty="0">
              <a:solidFill>
                <a:schemeClr val="bg1"/>
              </a:solidFill>
              <a:latin typeface="Sylfaen" panose="010A0502050306030303" pitchFamily="18" charset="0"/>
            </a:endParaRPr>
          </a:p>
          <a:p>
            <a:endParaRPr lang="en-US" dirty="0"/>
          </a:p>
        </p:txBody>
      </p:sp>
      <p:pic>
        <p:nvPicPr>
          <p:cNvPr id="4" name="Picture 3"/>
          <p:cNvPicPr>
            <a:picLocks noChangeAspect="1"/>
          </p:cNvPicPr>
          <p:nvPr/>
        </p:nvPicPr>
        <p:blipFill>
          <a:blip r:embed="rId2"/>
          <a:stretch>
            <a:fillRect/>
          </a:stretch>
        </p:blipFill>
        <p:spPr>
          <a:xfrm>
            <a:off x="10742613" y="5256971"/>
            <a:ext cx="1127858" cy="22008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342" y="200206"/>
            <a:ext cx="3797129" cy="2531419"/>
          </a:xfrm>
          <a:prstGeom prst="rect">
            <a:avLst/>
          </a:prstGeom>
        </p:spPr>
      </p:pic>
    </p:spTree>
    <p:extLst>
      <p:ext uri="{BB962C8B-B14F-4D97-AF65-F5344CB8AC3E}">
        <p14:creationId xmlns:p14="http://schemas.microsoft.com/office/powerpoint/2010/main" val="15704266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419</TotalTime>
  <Words>511</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Cambria Math</vt:lpstr>
      <vt:lpstr>Century Gothic</vt:lpstr>
      <vt:lpstr>Sylfaen</vt:lpstr>
      <vt:lpstr>Wingdings 3</vt:lpstr>
      <vt:lpstr>Slice</vt:lpstr>
      <vt:lpstr>ROT-54/2.6 current status</vt:lpstr>
      <vt:lpstr>PowerPoint Presentation</vt:lpstr>
      <vt:lpstr>PowerPoint Presentation</vt:lpstr>
      <vt:lpstr>PowerPoint Presentation</vt:lpstr>
      <vt:lpstr>PowerPoint Presentation</vt:lpstr>
      <vt:lpstr>PowerPoint Presentation</vt:lpstr>
      <vt:lpstr>Orbital radar image of ROT taken in C band Image provided by Kees van 't Klooster &lt;kvtklooster@gmail.com&gt;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ROT-54/2.6 current status</dc:title>
  <dc:creator>Sony</dc:creator>
  <cp:lastModifiedBy>Sony</cp:lastModifiedBy>
  <cp:revision>21</cp:revision>
  <dcterms:created xsi:type="dcterms:W3CDTF">2020-05-02T12:21:17Z</dcterms:created>
  <dcterms:modified xsi:type="dcterms:W3CDTF">2020-05-03T19:37:21Z</dcterms:modified>
</cp:coreProperties>
</file>