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62" r:id="rId2"/>
    <p:sldId id="259" r:id="rId3"/>
    <p:sldId id="272" r:id="rId4"/>
    <p:sldId id="282" r:id="rId5"/>
    <p:sldId id="277" r:id="rId6"/>
    <p:sldId id="278" r:id="rId7"/>
    <p:sldId id="273" r:id="rId8"/>
    <p:sldId id="274" r:id="rId9"/>
    <p:sldId id="280" r:id="rId10"/>
    <p:sldId id="276" r:id="rId11"/>
    <p:sldId id="281" r:id="rId12"/>
    <p:sldId id="28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5" autoAdjust="0"/>
    <p:restoredTop sz="94654"/>
  </p:normalViewPr>
  <p:slideViewPr>
    <p:cSldViewPr>
      <p:cViewPr varScale="1">
        <p:scale>
          <a:sx n="136" d="100"/>
          <a:sy n="136" d="100"/>
        </p:scale>
        <p:origin x="80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1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280F0CE-59D4-49E4-8574-B24EEC38141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3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304800"/>
            <a:ext cx="567848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04800"/>
            <a:ext cx="7773987" cy="685800"/>
          </a:xfrm>
          <a:prstGeom prst="rect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00800"/>
            <a:ext cx="1243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r>
              <a:rPr lang="en-US"/>
              <a:t>07 Aug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00800"/>
            <a:ext cx="613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US"/>
              <a:t>Div XI Business session, XXVII IAU GA, Rio de Janeiro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43600" y="64008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ira.inaf.it/wp-content/uploads/2021/07/Storia-IRA-EnglishVersion1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64" y="3429000"/>
            <a:ext cx="5072608" cy="1080120"/>
          </a:xfrm>
        </p:spPr>
        <p:txBody>
          <a:bodyPr/>
          <a:lstStyle/>
          <a:p>
            <a:r>
              <a:rPr lang="en-US" i="1" dirty="0"/>
              <a:t>Leonid Gurvits</a:t>
            </a:r>
          </a:p>
          <a:p>
            <a:r>
              <a:rPr lang="en-GB" sz="2400" dirty="0"/>
              <a:t>Joint Institute for VLBI ERIC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85" y="33203"/>
            <a:ext cx="3086204" cy="3899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052736"/>
            <a:ext cx="5902424" cy="1470025"/>
          </a:xfrm>
        </p:spPr>
        <p:txBody>
          <a:bodyPr/>
          <a:lstStyle/>
          <a:p>
            <a:r>
              <a:rPr lang="en-US" sz="4000" dirty="0"/>
              <a:t>JUMPING JIVE WP3: </a:t>
            </a:r>
            <a:br>
              <a:rPr lang="en-US" sz="4000" dirty="0"/>
            </a:br>
            <a:r>
              <a:rPr lang="en-US" sz="4000" i="1" dirty="0"/>
              <a:t>New Partnerships</a:t>
            </a:r>
            <a:endParaRPr lang="en-GB" sz="4000" i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923928" y="5805264"/>
            <a:ext cx="511256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 i="1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1" dirty="0"/>
              <a:t>JUMPING JIVE final meeting</a:t>
            </a:r>
            <a:endParaRPr lang="en-GB" sz="2400" i="1" dirty="0"/>
          </a:p>
          <a:p>
            <a:r>
              <a:rPr lang="en-GB" sz="2000" dirty="0"/>
              <a:t>12 October 2021</a:t>
            </a:r>
          </a:p>
        </p:txBody>
      </p:sp>
      <p:pic>
        <p:nvPicPr>
          <p:cNvPr id="6" name="Picture 5" descr="logo_jive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57192"/>
            <a:ext cx="1812477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C706-78D3-5944-9FFE-83176E5E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Tier 3, Hellenic radio telescope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9EBAE-FCC3-6647-BD19-88DBF68D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5" y="1169457"/>
            <a:ext cx="5250105" cy="417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0D8C3-2ECB-5C44-BEEE-9C731073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9455F-4D09-AE45-8748-D2FBF45A1835}"/>
              </a:ext>
            </a:extLst>
          </p:cNvPr>
          <p:cNvSpPr txBox="1"/>
          <p:nvPr/>
        </p:nvSpPr>
        <p:spPr>
          <a:xfrm>
            <a:off x="245467" y="5417929"/>
            <a:ext cx="8424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32 m Hitachi </a:t>
            </a:r>
            <a:r>
              <a:rPr lang="en-GB" sz="2000" dirty="0" err="1">
                <a:latin typeface="+mn-lt"/>
              </a:rPr>
              <a:t>satcomm</a:t>
            </a:r>
            <a:r>
              <a:rPr lang="en-GB" sz="2000" dirty="0">
                <a:latin typeface="+mn-lt"/>
              </a:rPr>
              <a:t> antenna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Joint action by JJ WP5 and WP3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Site visit in May 2019 by P. de Vicente and L. </a:t>
            </a:r>
            <a:r>
              <a:rPr lang="en-GB" sz="2000" dirty="0" err="1">
                <a:latin typeface="+mn-lt"/>
              </a:rPr>
              <a:t>Gurvits</a:t>
            </a:r>
            <a:r>
              <a:rPr lang="en-GB" sz="2000" dirty="0">
                <a:latin typeface="+mn-lt"/>
              </a:rPr>
              <a:t> (repot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Formation of a national university alliance underway</a:t>
            </a:r>
          </a:p>
        </p:txBody>
      </p:sp>
      <p:pic>
        <p:nvPicPr>
          <p:cNvPr id="9" name="Picture 8" descr="Flag_of_Greece.png">
            <a:extLst>
              <a:ext uri="{FF2B5EF4-FFF2-40B4-BE49-F238E27FC236}">
                <a16:creationId xmlns:a16="http://schemas.microsoft.com/office/drawing/2014/main" id="{E0FCCE0E-9616-744C-9A03-34D343CDB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10" y="296897"/>
            <a:ext cx="1056982" cy="704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82638-3DCF-204F-9BC6-B7BAEAA9A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4013" b="11151"/>
          <a:stretch/>
        </p:blipFill>
        <p:spPr>
          <a:xfrm>
            <a:off x="5393763" y="1149341"/>
            <a:ext cx="3570725" cy="41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C706-78D3-5944-9FFE-83176E5E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Tier 3, </a:t>
            </a:r>
            <a:r>
              <a:rPr lang="en-US" dirty="0" err="1"/>
              <a:t>Zolochiv</a:t>
            </a:r>
            <a:r>
              <a:rPr lang="en-US" dirty="0"/>
              <a:t> radio telescope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0D8C3-2ECB-5C44-BEEE-9C731073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39455F-4D09-AE45-8748-D2FBF45A1835}"/>
              </a:ext>
            </a:extLst>
          </p:cNvPr>
          <p:cNvSpPr txBox="1"/>
          <p:nvPr/>
        </p:nvSpPr>
        <p:spPr>
          <a:xfrm>
            <a:off x="-36512" y="5259104"/>
            <a:ext cx="94330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+mn-lt"/>
              </a:rPr>
              <a:t>32 m deep space </a:t>
            </a:r>
            <a:r>
              <a:rPr lang="en-GB" sz="1900" dirty="0" err="1">
                <a:latin typeface="+mn-lt"/>
              </a:rPr>
              <a:t>comm</a:t>
            </a:r>
            <a:r>
              <a:rPr lang="en-GB" sz="1900" dirty="0">
                <a:latin typeface="+mn-lt"/>
              </a:rPr>
              <a:t> antenna in good electro-mechanical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+mn-lt"/>
              </a:rPr>
              <a:t>Joint action of JJ 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+mn-lt"/>
              </a:rPr>
              <a:t>Interest to join EVN, eventually – JIV-ERIC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+mn-lt"/>
              </a:rPr>
              <a:t>Unclear (national) budgetary arrangements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latin typeface="+mn-lt"/>
              </a:rPr>
              <a:t>Important “tutoring” by the Radio Astronomy Institute in </a:t>
            </a:r>
            <a:r>
              <a:rPr lang="en-GB" sz="1900" dirty="0" err="1">
                <a:latin typeface="+mn-lt"/>
              </a:rPr>
              <a:t>Kharkiv</a:t>
            </a:r>
            <a:r>
              <a:rPr lang="en-GB" sz="1900" dirty="0">
                <a:latin typeface="+mn-lt"/>
              </a:rPr>
              <a:t> (</a:t>
            </a:r>
            <a:r>
              <a:rPr lang="en-GB" sz="1900" dirty="0" err="1">
                <a:latin typeface="+mn-lt"/>
              </a:rPr>
              <a:t>O.Ulyanov</a:t>
            </a:r>
            <a:r>
              <a:rPr lang="en-GB" sz="1900" dirty="0">
                <a:latin typeface="+mn-lt"/>
              </a:rPr>
              <a:t> et al.)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F3184-2ABB-C444-837E-F55AF12C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53" y="247203"/>
            <a:ext cx="1188647" cy="791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10EA84-6F3F-4045-B5B6-2D766CF82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914" y="1095991"/>
            <a:ext cx="4544053" cy="3408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D6BD0-EA12-064B-8119-E3C16A274BB7}"/>
              </a:ext>
            </a:extLst>
          </p:cNvPr>
          <p:cNvSpPr txBox="1"/>
          <p:nvPr/>
        </p:nvSpPr>
        <p:spPr>
          <a:xfrm>
            <a:off x="4999105" y="4581128"/>
            <a:ext cx="382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Workshop at the </a:t>
            </a:r>
            <a:r>
              <a:rPr lang="en-GB" sz="1600" dirty="0" err="1">
                <a:latin typeface="+mn-lt"/>
              </a:rPr>
              <a:t>Zolochiv</a:t>
            </a:r>
            <a:r>
              <a:rPr lang="en-GB" sz="1600" dirty="0">
                <a:latin typeface="+mn-lt"/>
              </a:rPr>
              <a:t> site, Oct 2019</a:t>
            </a:r>
          </a:p>
          <a:p>
            <a:pPr algn="ctr"/>
            <a:r>
              <a:rPr lang="en-GB" sz="1600" dirty="0">
                <a:latin typeface="+mn-lt"/>
              </a:rPr>
              <a:t>WP3 represented by F. </a:t>
            </a:r>
            <a:r>
              <a:rPr lang="en-GB" sz="1600" dirty="0" err="1">
                <a:latin typeface="+mn-lt"/>
              </a:rPr>
              <a:t>Colomer</a:t>
            </a:r>
            <a:endParaRPr lang="en-GB" sz="1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E5901-94D1-DF46-A85B-DFFCB1F12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" y="1340768"/>
            <a:ext cx="4415691" cy="2943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7460B-710A-C643-BDD4-608EAB0AD2F7}"/>
              </a:ext>
            </a:extLst>
          </p:cNvPr>
          <p:cNvSpPr txBox="1"/>
          <p:nvPr/>
        </p:nvSpPr>
        <p:spPr>
          <a:xfrm>
            <a:off x="1142277" y="4365104"/>
            <a:ext cx="232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+mn-lt"/>
              </a:rPr>
              <a:t>Zolochiv</a:t>
            </a:r>
            <a:r>
              <a:rPr lang="en-GB" sz="1600" dirty="0">
                <a:latin typeface="+mn-lt"/>
              </a:rPr>
              <a:t> 32-m antenna </a:t>
            </a:r>
          </a:p>
          <a:p>
            <a:pPr algn="ctr"/>
            <a:r>
              <a:rPr lang="en-GB" sz="1600" dirty="0">
                <a:latin typeface="+mn-lt"/>
              </a:rPr>
              <a:t>February 2019</a:t>
            </a:r>
          </a:p>
        </p:txBody>
      </p:sp>
    </p:spTree>
    <p:extLst>
      <p:ext uri="{BB962C8B-B14F-4D97-AF65-F5344CB8AC3E}">
        <p14:creationId xmlns:p14="http://schemas.microsoft.com/office/powerpoint/2010/main" val="388086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E21FD-3DF4-A640-9E18-5EE2328F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JJ WP3 final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3800-F41D-144F-8956-6800851CE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24136"/>
            <a:ext cx="7990656" cy="5029200"/>
          </a:xfrm>
        </p:spPr>
        <p:txBody>
          <a:bodyPr/>
          <a:lstStyle/>
          <a:p>
            <a:r>
              <a:rPr lang="en-GB" sz="1800" b="0" dirty="0"/>
              <a:t>The formal goals of WP3 achieved (albeit with some deviations from the original activities contents)</a:t>
            </a:r>
          </a:p>
          <a:p>
            <a:pPr lvl="1"/>
            <a:r>
              <a:rPr lang="en-GB" sz="1600" dirty="0"/>
              <a:t>… a good sign of flexibility!</a:t>
            </a:r>
          </a:p>
          <a:p>
            <a:pPr lvl="1"/>
            <a:r>
              <a:rPr lang="en-GB" sz="1600" b="0" dirty="0"/>
              <a:t>25 organisations in 23 countries engaged (see D3.3), more than planned</a:t>
            </a:r>
          </a:p>
          <a:p>
            <a:r>
              <a:rPr lang="en-GB" sz="1800" b="0" dirty="0"/>
              <a:t>New partnerships are crucial for development of EVN and JIV-ERIC</a:t>
            </a:r>
          </a:p>
          <a:p>
            <a:pPr lvl="1"/>
            <a:r>
              <a:rPr lang="en-GB" sz="1600" dirty="0"/>
              <a:t>… “soft [facilitating] money” come and go, the tasks remain…</a:t>
            </a:r>
          </a:p>
          <a:p>
            <a:r>
              <a:rPr lang="en-GB" sz="1800" b="0" dirty="0"/>
              <a:t>JUMPING JIVE is a good example of supporting the natural tasks</a:t>
            </a:r>
          </a:p>
          <a:p>
            <a:r>
              <a:rPr lang="en-GB" sz="1800" b="0" dirty="0"/>
              <a:t>ERICs should be eligible for continuing support of WP3-style tasks</a:t>
            </a:r>
          </a:p>
          <a:p>
            <a:pPr lvl="1"/>
            <a:r>
              <a:rPr lang="en-GB" sz="1600" dirty="0"/>
              <a:t>an issue for the ERIC Forum?</a:t>
            </a:r>
          </a:p>
          <a:p>
            <a:r>
              <a:rPr lang="en-GB" sz="1800" b="0" dirty="0"/>
              <a:t>WP3-like activities will continue in synergies with WP7, WP5 and others</a:t>
            </a:r>
          </a:p>
          <a:p>
            <a:endParaRPr lang="en-GB" sz="1800" b="0" dirty="0"/>
          </a:p>
          <a:p>
            <a:r>
              <a:rPr lang="en-GB" sz="1800" b="0" dirty="0"/>
              <a:t>Need for a better and unambiguously formulated administrative requirements:</a:t>
            </a:r>
          </a:p>
          <a:p>
            <a:pPr lvl="1"/>
            <a:r>
              <a:rPr lang="en-GB" sz="1600" dirty="0"/>
              <a:t>WP3 is essentially about networking; not suitable for working hours accounting</a:t>
            </a:r>
          </a:p>
          <a:p>
            <a:pPr lvl="1"/>
            <a:r>
              <a:rPr lang="en-GB" sz="1600" b="0" u="sng" dirty="0"/>
              <a:t>Personal contacts are essential </a:t>
            </a:r>
          </a:p>
          <a:p>
            <a:pPr lvl="1"/>
            <a:endParaRPr lang="en-GB" sz="1400" b="0" dirty="0"/>
          </a:p>
          <a:p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01179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JIMPING JIVE WP3 scope</a:t>
            </a:r>
            <a:endParaRPr lang="en-GB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928992" cy="561662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 i="1" dirty="0"/>
              <a:t>Main focus – enhancement of JIV-ERIC within EVN</a:t>
            </a:r>
            <a:endParaRPr lang="en-US" sz="2000" b="0" i="1" dirty="0"/>
          </a:p>
          <a:p>
            <a:pPr lvl="1">
              <a:lnSpc>
                <a:spcPct val="120000"/>
              </a:lnSpc>
            </a:pPr>
            <a:r>
              <a:rPr lang="en-US" sz="2000" b="0" dirty="0"/>
              <a:t>Key words: </a:t>
            </a:r>
            <a:r>
              <a:rPr lang="en-US" sz="2000" b="0" dirty="0" err="1"/>
              <a:t>globalisation</a:t>
            </a:r>
            <a:r>
              <a:rPr lang="en-US" sz="2000" b="0" dirty="0"/>
              <a:t> [of VLBI], new partnerships &amp; SKA [@VLBI]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Incentives for joining the [EVN] VLBI “club” &amp; JIV-ERIC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Involvement in cutting-edge research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Direct access to intellectual property of the global science endeavor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Joint exploitation of the global VLBI potential for national </a:t>
            </a:r>
            <a:r>
              <a:rPr lang="en-US" sz="2000" dirty="0" err="1"/>
              <a:t>sci</a:t>
            </a:r>
            <a:r>
              <a:rPr lang="en-US" sz="2000" dirty="0"/>
              <a:t> priorities </a:t>
            </a:r>
          </a:p>
          <a:p>
            <a:pPr lvl="2">
              <a:lnSpc>
                <a:spcPct val="120000"/>
              </a:lnSpc>
            </a:pPr>
            <a:r>
              <a:rPr lang="en-US" sz="1600" b="0" dirty="0"/>
              <a:t>Plus practical benefits of being ERIC member (e.g., VAT exemption)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Joint exploitation of the </a:t>
            </a:r>
            <a:r>
              <a:rPr lang="en-US" sz="2000" u="sng" dirty="0"/>
              <a:t>educational and PO potential </a:t>
            </a:r>
            <a:r>
              <a:rPr lang="en-US" sz="2000" dirty="0"/>
              <a:t>of VLBI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Implementation of WP3 in three tiers: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Tier 1 – experienced and active VLBI </a:t>
            </a:r>
            <a:r>
              <a:rPr lang="en-US" sz="2000" dirty="0" err="1"/>
              <a:t>centres</a:t>
            </a:r>
            <a:r>
              <a:rPr lang="en-US" sz="2000" dirty="0"/>
              <a:t> – on the way to JIV-ERIC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Tier 2 – “EVN-unaffiliated” user groups and facilities;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Tier 3 – ”seed” VLBI activities with new groups (in Europe and beyond)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457200" lvl="1" indent="0">
              <a:lnSpc>
                <a:spcPct val="120000"/>
              </a:lnSpc>
              <a:buNone/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 Tier 1 “renovation”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008112"/>
            <a:ext cx="9108504" cy="5805264"/>
          </a:xfrm>
        </p:spPr>
        <p:txBody>
          <a:bodyPr/>
          <a:lstStyle/>
          <a:p>
            <a:r>
              <a:rPr lang="en-US" dirty="0"/>
              <a:t>NAOC CAS (China), JIVE associate since 2005</a:t>
            </a:r>
          </a:p>
          <a:p>
            <a:pPr lvl="1"/>
            <a:r>
              <a:rPr lang="en-US" sz="2000" dirty="0"/>
              <a:t>Participation in JIV-ERIC on the basis of 2-3-year-long </a:t>
            </a:r>
            <a:r>
              <a:rPr lang="en-US" sz="2000" dirty="0" err="1"/>
              <a:t>MoA’s</a:t>
            </a:r>
            <a:endParaRPr lang="en-US" sz="2000" dirty="0"/>
          </a:p>
          <a:p>
            <a:pPr lvl="1"/>
            <a:r>
              <a:rPr lang="en-US" sz="2000" dirty="0"/>
              <a:t>The latest </a:t>
            </a:r>
            <a:r>
              <a:rPr lang="en-US" sz="2000" dirty="0" err="1"/>
              <a:t>MoA</a:t>
            </a:r>
            <a:r>
              <a:rPr lang="en-US" sz="2000" dirty="0"/>
              <a:t> for 2019-2021 signed in 2019</a:t>
            </a:r>
          </a:p>
          <a:p>
            <a:pPr lvl="1"/>
            <a:r>
              <a:rPr lang="en-US" sz="2000" dirty="0"/>
              <a:t>New items of collaboration – “exponential” developments in China </a:t>
            </a:r>
          </a:p>
          <a:p>
            <a:r>
              <a:rPr lang="en-GB" dirty="0"/>
              <a:t>Latvia</a:t>
            </a:r>
            <a:r>
              <a:rPr lang="en-GB" b="0" dirty="0"/>
              <a:t> – </a:t>
            </a:r>
            <a:r>
              <a:rPr lang="en-GB" dirty="0"/>
              <a:t>VUC-VIRAC, JIV-ERIC member</a:t>
            </a:r>
            <a:endParaRPr lang="en-GB" sz="2400" dirty="0"/>
          </a:p>
          <a:p>
            <a:pPr lvl="1"/>
            <a:r>
              <a:rPr lang="en-GB" sz="2000" dirty="0"/>
              <a:t>New Minister, new management at the Ministry since 2019</a:t>
            </a:r>
          </a:p>
          <a:p>
            <a:pPr lvl="1"/>
            <a:r>
              <a:rPr lang="en-GB" sz="2000" dirty="0"/>
              <a:t>Several changes of</a:t>
            </a:r>
            <a:r>
              <a:rPr lang="en-GB" sz="2000" b="0" dirty="0"/>
              <a:t> administration at VIRAC </a:t>
            </a:r>
            <a:r>
              <a:rPr lang="en-GB" sz="2000" dirty="0"/>
              <a:t>over the past 6 years</a:t>
            </a:r>
          </a:p>
          <a:p>
            <a:pPr lvl="1"/>
            <a:r>
              <a:rPr lang="en-GB" sz="2000" dirty="0"/>
              <a:t>Need for continuing persistent “coaching”</a:t>
            </a:r>
            <a:endParaRPr lang="en-GB" sz="2000" b="0" dirty="0"/>
          </a:p>
          <a:p>
            <a:pPr lvl="2"/>
            <a:r>
              <a:rPr lang="en-GB" sz="1600" b="0" dirty="0"/>
              <a:t>Collaboration with EVN and JIVE – a major “ingredient” for involvement in JIV-ERIC</a:t>
            </a:r>
          </a:p>
          <a:p>
            <a:pPr lvl="2"/>
            <a:r>
              <a:rPr lang="en-GB" sz="1600" b="0" dirty="0"/>
              <a:t>Participation in BAASP-2019,-21</a:t>
            </a:r>
          </a:p>
          <a:p>
            <a:pPr lvl="2"/>
            <a:r>
              <a:rPr lang="en-GB" sz="1600" b="0" dirty="0"/>
              <a:t>VIRAC Advisory Board (</a:t>
            </a:r>
            <a:r>
              <a:rPr lang="en-GB" sz="1600" b="0" dirty="0" err="1"/>
              <a:t>Gurvits</a:t>
            </a:r>
            <a:r>
              <a:rPr lang="en-GB" sz="1600" b="0" dirty="0"/>
              <a:t>)</a:t>
            </a:r>
          </a:p>
          <a:p>
            <a:pPr lvl="2"/>
            <a:r>
              <a:rPr lang="en-GB" sz="1600" b="0" dirty="0"/>
              <a:t>Need for a strong case in the </a:t>
            </a:r>
          </a:p>
          <a:p>
            <a:pPr marL="914400" lvl="2" indent="0">
              <a:buNone/>
            </a:pPr>
            <a:r>
              <a:rPr lang="en-GB" sz="1600" b="0" dirty="0"/>
              <a:t>    national science agenda</a:t>
            </a:r>
          </a:p>
          <a:p>
            <a:pPr lvl="2"/>
            <a:r>
              <a:rPr lang="en-GB" sz="1600" b="0" dirty="0"/>
              <a:t>Educational component needs </a:t>
            </a:r>
          </a:p>
          <a:p>
            <a:pPr marL="914400" lvl="2" indent="0">
              <a:buNone/>
            </a:pPr>
            <a:r>
              <a:rPr lang="en-GB" sz="1600" b="0" dirty="0"/>
              <a:t>    further support</a:t>
            </a:r>
            <a:endParaRPr lang="en-US" sz="1600" b="0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77CDE-28B6-4D4B-87C7-85CD6AD89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6582" b="11253"/>
          <a:stretch/>
        </p:blipFill>
        <p:spPr>
          <a:xfrm>
            <a:off x="8152748" y="2708920"/>
            <a:ext cx="594106" cy="352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4B23F-B494-FE41-BD92-D04D6FD5E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38" y="1556792"/>
            <a:ext cx="597326" cy="352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7FC2A6-AAF6-194C-BCAA-0FA9A83931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312" r="17480" b="21662"/>
          <a:stretch/>
        </p:blipFill>
        <p:spPr>
          <a:xfrm>
            <a:off x="5905650" y="4797152"/>
            <a:ext cx="3130846" cy="1983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AB528-870C-DF47-9919-CF26C4DEF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64" y="4801289"/>
            <a:ext cx="1399072" cy="19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 Tier 1: JIV-ERIC membership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9144000" cy="5544616"/>
          </a:xfrm>
        </p:spPr>
        <p:txBody>
          <a:bodyPr/>
          <a:lstStyle/>
          <a:p>
            <a:r>
              <a:rPr lang="en-US" dirty="0"/>
              <a:t>INAF (Italy), founding JIVE partner since 1993</a:t>
            </a:r>
          </a:p>
          <a:p>
            <a:pPr lvl="1"/>
            <a:r>
              <a:rPr lang="en-US" sz="2000" dirty="0"/>
              <a:t>Until 2020: participation in JIV-ERIC on the basis of biennial </a:t>
            </a:r>
            <a:r>
              <a:rPr lang="en-US" sz="2000" dirty="0" err="1"/>
              <a:t>MoA’s</a:t>
            </a:r>
            <a:endParaRPr lang="en-US" sz="2000" dirty="0"/>
          </a:p>
          <a:p>
            <a:pPr lvl="1"/>
            <a:r>
              <a:rPr lang="en-US" sz="2000" dirty="0"/>
              <a:t>Since 2021: Italy – a member of JIV-ERIC</a:t>
            </a:r>
          </a:p>
          <a:p>
            <a:pPr lvl="1"/>
            <a:r>
              <a:rPr lang="en-US" sz="2000" dirty="0"/>
              <a:t>New items of collaboration - joint work on advanced projects (</a:t>
            </a:r>
            <a:r>
              <a:rPr lang="en-US" sz="1200" dirty="0"/>
              <a:t>e.g., </a:t>
            </a:r>
            <a:r>
              <a:rPr lang="en-US" sz="2000" dirty="0"/>
              <a:t>THEZA)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i="1" u="sng" dirty="0">
              <a:solidFill>
                <a:srgbClr val="00206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1" indent="0">
              <a:buNone/>
            </a:pPr>
            <a:endParaRPr lang="en-US" i="1" u="sng" dirty="0">
              <a:solidFill>
                <a:srgbClr val="00206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1" indent="0">
              <a:buNone/>
            </a:pPr>
            <a:r>
              <a:rPr lang="en-US" sz="2000" i="1" dirty="0">
                <a:solidFill>
                  <a:srgbClr val="002060"/>
                </a:solidFill>
              </a:rPr>
              <a:t>History of radio astronomy in Italy:</a:t>
            </a:r>
          </a:p>
          <a:p>
            <a:pPr marL="457200" lvl="1" indent="0">
              <a:buNone/>
            </a:pPr>
            <a:r>
              <a:rPr lang="en-US" sz="1800" i="1" dirty="0">
                <a:solidFill>
                  <a:srgbClr val="002060"/>
                </a:solidFill>
              </a:rPr>
              <a:t>https://info.ira.inaf.it/wp-content/uploads/2021/07/Storia-IRA-EnglishVersion1.pdf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971DA-FC08-4F4B-91B3-6B755EAAC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1650"/>
          <a:stretch/>
        </p:blipFill>
        <p:spPr>
          <a:xfrm>
            <a:off x="8419166" y="1268760"/>
            <a:ext cx="617330" cy="343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1FB75-3D71-3C40-864E-4EB793D51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68960"/>
            <a:ext cx="2989951" cy="2187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DCF71-5202-074C-A9F6-9B2A055ED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3966676" cy="2142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1A069F-B078-2C41-8172-5C3F073CC486}"/>
              </a:ext>
            </a:extLst>
          </p:cNvPr>
          <p:cNvSpPr txBox="1"/>
          <p:nvPr/>
        </p:nvSpPr>
        <p:spPr>
          <a:xfrm>
            <a:off x="1187624" y="5343583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First meeting of the EVN CBD, 1985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E8A60-D1D5-7541-9E3E-B50611AFC449}"/>
              </a:ext>
            </a:extLst>
          </p:cNvPr>
          <p:cNvSpPr txBox="1"/>
          <p:nvPr/>
        </p:nvSpPr>
        <p:spPr>
          <a:xfrm>
            <a:off x="6185705" y="5343583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Lucia </a:t>
            </a:r>
            <a:r>
              <a:rPr lang="en-GB" sz="1600" dirty="0" err="1">
                <a:latin typeface="+mn-lt"/>
              </a:rPr>
              <a:t>Padrielli</a:t>
            </a:r>
            <a:r>
              <a:rPr lang="en-GB" sz="1600" dirty="0">
                <a:latin typeface="+mn-lt"/>
              </a:rPr>
              <a:t>, 1990s</a:t>
            </a:r>
          </a:p>
        </p:txBody>
      </p:sp>
    </p:spTree>
    <p:extLst>
      <p:ext uri="{BB962C8B-B14F-4D97-AF65-F5344CB8AC3E}">
        <p14:creationId xmlns:p14="http://schemas.microsoft.com/office/powerpoint/2010/main" val="98332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 implementation: Tier 1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52128"/>
            <a:ext cx="9108504" cy="5517232"/>
          </a:xfrm>
        </p:spPr>
        <p:txBody>
          <a:bodyPr/>
          <a:lstStyle/>
          <a:p>
            <a:r>
              <a:rPr lang="en-US" dirty="0"/>
              <a:t>Objectives:</a:t>
            </a:r>
          </a:p>
          <a:p>
            <a:pPr lvl="1"/>
            <a:r>
              <a:rPr lang="en-US" sz="2000" dirty="0"/>
              <a:t>Facilitating joint science, R&amp;D, educational and PO activities with </a:t>
            </a:r>
            <a:r>
              <a:rPr lang="en-US" sz="2000" dirty="0" err="1"/>
              <a:t>organisations</a:t>
            </a:r>
            <a:r>
              <a:rPr lang="en-US" sz="2000" dirty="0"/>
              <a:t>/countries already collaborating with EVN and JIVE;</a:t>
            </a:r>
            <a:endParaRPr lang="en-US" sz="1800" dirty="0"/>
          </a:p>
          <a:p>
            <a:pPr lvl="1"/>
            <a:r>
              <a:rPr lang="en-US" sz="2000" dirty="0"/>
              <a:t>preparation for admission of the Tier 1 countries in JIV-ERIC.</a:t>
            </a:r>
            <a:endParaRPr lang="en-US" sz="1800" dirty="0"/>
          </a:p>
          <a:p>
            <a:r>
              <a:rPr lang="en-GB" dirty="0"/>
              <a:t>Partners</a:t>
            </a:r>
            <a:r>
              <a:rPr lang="en-GB" b="0" dirty="0"/>
              <a:t>: </a:t>
            </a:r>
            <a:r>
              <a:rPr lang="en-US" sz="2400" b="0" dirty="0"/>
              <a:t>countries and </a:t>
            </a:r>
            <a:r>
              <a:rPr lang="en-US" sz="2400" b="0" dirty="0" err="1"/>
              <a:t>organisations</a:t>
            </a:r>
            <a:r>
              <a:rPr lang="en-US" sz="2400" b="0" dirty="0"/>
              <a:t> already involved in various ways into EVN, JIVE and/or JIVE-related FP7 or other joint activities</a:t>
            </a:r>
            <a:endParaRPr lang="en-US" b="0" dirty="0"/>
          </a:p>
          <a:p>
            <a:pPr lvl="1"/>
            <a:r>
              <a:rPr lang="en-US" sz="1600" i="1" dirty="0"/>
              <a:t>Aalto University and Finnish Geospatial Inst., FI</a:t>
            </a:r>
          </a:p>
          <a:p>
            <a:pPr lvl="2"/>
            <a:r>
              <a:rPr lang="en-US" sz="1600" b="0" dirty="0"/>
              <a:t>Search for a strong sci case; space science applications most attractive</a:t>
            </a:r>
            <a:endParaRPr lang="en-US" sz="1600" b="0" i="1" dirty="0"/>
          </a:p>
          <a:p>
            <a:pPr lvl="1"/>
            <a:r>
              <a:rPr lang="en-US" sz="1600" i="1" dirty="0"/>
              <a:t>Center for Astrophysics, N. Copernicus U, </a:t>
            </a:r>
            <a:r>
              <a:rPr lang="en-US" sz="1600" i="1" dirty="0" err="1"/>
              <a:t>Toruń</a:t>
            </a:r>
            <a:r>
              <a:rPr lang="en-US" sz="1600" i="1" dirty="0"/>
              <a:t>, PL</a:t>
            </a:r>
          </a:p>
          <a:p>
            <a:pPr lvl="2"/>
            <a:r>
              <a:rPr lang="en-US" sz="1600" b="0" dirty="0"/>
              <a:t>New leadership at the </a:t>
            </a:r>
            <a:r>
              <a:rPr lang="en-US" sz="1600" b="0" dirty="0" err="1"/>
              <a:t>TCfA</a:t>
            </a:r>
            <a:r>
              <a:rPr lang="en-US" sz="1600" b="0" dirty="0"/>
              <a:t> </a:t>
            </a:r>
            <a:endParaRPr lang="en-US" sz="1600" b="0" i="1" dirty="0"/>
          </a:p>
          <a:p>
            <a:pPr lvl="1"/>
            <a:r>
              <a:rPr lang="en-US" sz="1600" i="1" dirty="0"/>
              <a:t>Respective ministries in FI and PL approached by NWO, July 2018</a:t>
            </a:r>
          </a:p>
          <a:p>
            <a:pPr lvl="2"/>
            <a:r>
              <a:rPr lang="en-US" sz="1600" b="0" i="1" dirty="0"/>
              <a:t>consultations ongoing;</a:t>
            </a:r>
          </a:p>
          <a:p>
            <a:pPr lvl="2"/>
            <a:r>
              <a:rPr lang="en-US" sz="1600" b="0" i="1" dirty="0"/>
              <a:t>In both countries, national “road maps” have VLBI as important components (2021)</a:t>
            </a:r>
          </a:p>
          <a:p>
            <a:pPr lvl="1"/>
            <a:r>
              <a:rPr lang="en-US" sz="1600" i="1" u="sng" dirty="0"/>
              <a:t>Clearly spelled out position of EVN CBD on JIV-ERIC membership is very important!</a:t>
            </a:r>
          </a:p>
          <a:p>
            <a:pPr lvl="1"/>
            <a:r>
              <a:rPr lang="en-US" sz="1600" b="0" i="1" u="sng" dirty="0"/>
              <a:t>Since 2021: representatives of </a:t>
            </a:r>
            <a:r>
              <a:rPr lang="en-US" sz="1600" i="1" u="sng" dirty="0"/>
              <a:t>respective </a:t>
            </a:r>
            <a:r>
              <a:rPr lang="en-US" sz="1600" i="1" u="sng" dirty="0" err="1"/>
              <a:t>organisations</a:t>
            </a:r>
            <a:r>
              <a:rPr lang="en-US" sz="1600" i="1" u="sng" dirty="0"/>
              <a:t> are observers at JIVE Council</a:t>
            </a:r>
            <a:endParaRPr lang="en-US" sz="1600" b="0" i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pic>
        <p:nvPicPr>
          <p:cNvPr id="2" name="Picture 1" descr="f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077072"/>
            <a:ext cx="576064" cy="352130"/>
          </a:xfrm>
          <a:prstGeom prst="rect">
            <a:avLst/>
          </a:prstGeom>
          <a:ln w="3175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 descr="p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796470"/>
            <a:ext cx="577823" cy="360722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813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WP3: “Tier 1.5”, Thailand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784976" cy="5616624"/>
          </a:xfrm>
        </p:spPr>
        <p:txBody>
          <a:bodyPr/>
          <a:lstStyle/>
          <a:p>
            <a:r>
              <a:rPr lang="en-US" dirty="0"/>
              <a:t>New radio astronomy facility – a 40-m telescope</a:t>
            </a:r>
          </a:p>
          <a:p>
            <a:pPr lvl="1"/>
            <a:r>
              <a:rPr lang="en-US" sz="2000" dirty="0"/>
              <a:t>Managed by National Astronomical Research Institute of Thailand (NARIT)</a:t>
            </a:r>
          </a:p>
          <a:p>
            <a:pPr lvl="1"/>
            <a:r>
              <a:rPr lang="en-US" sz="2000" dirty="0"/>
              <a:t>40-m radio telescope (a copy of </a:t>
            </a:r>
            <a:r>
              <a:rPr lang="en-US" sz="2000" dirty="0" err="1"/>
              <a:t>Yebes</a:t>
            </a:r>
            <a:r>
              <a:rPr lang="en-US" sz="2000" dirty="0"/>
              <a:t>), TNRT, under construction</a:t>
            </a:r>
          </a:p>
          <a:p>
            <a:pPr lvl="2"/>
            <a:r>
              <a:rPr lang="en-US" sz="1400" b="0" dirty="0"/>
              <a:t>Major construction to be completed in 2020</a:t>
            </a:r>
          </a:p>
          <a:p>
            <a:pPr lvl="1"/>
            <a:r>
              <a:rPr lang="en-US" sz="1800" dirty="0"/>
              <a:t>Intention to become an EVN member</a:t>
            </a:r>
          </a:p>
          <a:p>
            <a:pPr lvl="1"/>
            <a:r>
              <a:rPr lang="en-US" sz="1800" b="0" dirty="0"/>
              <a:t>NARIT &amp; JIVE </a:t>
            </a:r>
            <a:r>
              <a:rPr lang="en-US" sz="1800" b="0" dirty="0" err="1"/>
              <a:t>MoA</a:t>
            </a:r>
            <a:r>
              <a:rPr lang="en-US" sz="1800" b="0" dirty="0"/>
              <a:t> signed in Nov 2019</a:t>
            </a:r>
          </a:p>
          <a:p>
            <a:pPr lvl="1"/>
            <a:r>
              <a:rPr lang="en-US" sz="1800" dirty="0"/>
              <a:t>NARIT association with JIV-RIC to commence once the telescope operates</a:t>
            </a:r>
            <a:endParaRPr lang="en-US" sz="1800" b="0" dirty="0"/>
          </a:p>
          <a:p>
            <a:pPr marL="0" indent="0">
              <a:buNone/>
            </a:pPr>
            <a:endParaRPr lang="en-US" sz="1600" b="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4F107-B346-F24F-A982-0FD916C4E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8" y="276287"/>
            <a:ext cx="1111779" cy="742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97082-DD43-2442-94F9-5AB75252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79" y="4005064"/>
            <a:ext cx="3809605" cy="254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2AE12-7CF2-3B49-B341-7F8C5884F9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76" y="3933056"/>
            <a:ext cx="2848108" cy="27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4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 implementation: Tier 2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784976" cy="5805264"/>
          </a:xfrm>
        </p:spPr>
        <p:txBody>
          <a:bodyPr/>
          <a:lstStyle/>
          <a:p>
            <a:r>
              <a:rPr lang="en-US" sz="2400" dirty="0"/>
              <a:t>Objectives: </a:t>
            </a:r>
          </a:p>
          <a:p>
            <a:pPr lvl="1"/>
            <a:r>
              <a:rPr lang="en-US" sz="1800" b="0" dirty="0"/>
              <a:t>ground-work for establishing/broadening of involvement of scientists, engineers and students from Tier 2 countries/</a:t>
            </a:r>
            <a:r>
              <a:rPr lang="en-US" sz="1800" b="0" dirty="0" err="1"/>
              <a:t>organisations</a:t>
            </a:r>
            <a:r>
              <a:rPr lang="en-US" sz="1800" b="0" dirty="0"/>
              <a:t> in </a:t>
            </a:r>
            <a:r>
              <a:rPr lang="en-US" sz="1800" dirty="0"/>
              <a:t>VLBI</a:t>
            </a:r>
            <a:r>
              <a:rPr lang="en-US" sz="1800" b="0" dirty="0"/>
              <a:t> activities </a:t>
            </a:r>
          </a:p>
          <a:p>
            <a:r>
              <a:rPr lang="en-GB" sz="2400" dirty="0"/>
              <a:t>Partners</a:t>
            </a:r>
            <a:r>
              <a:rPr lang="en-GB" sz="2400" b="0" dirty="0"/>
              <a:t>: </a:t>
            </a:r>
            <a:r>
              <a:rPr lang="en-US" sz="2000" b="0" dirty="0" err="1"/>
              <a:t>organisations</a:t>
            </a:r>
            <a:r>
              <a:rPr lang="en-US" sz="2000" b="0" dirty="0"/>
              <a:t> involved in VLBI activities consistent with EVN/JIVE mission but not members of either</a:t>
            </a:r>
          </a:p>
          <a:p>
            <a:pPr lvl="1"/>
            <a:r>
              <a:rPr lang="en-US" sz="2000" dirty="0" err="1"/>
              <a:t>Konkoly</a:t>
            </a:r>
            <a:r>
              <a:rPr lang="en-US" sz="2000" dirty="0"/>
              <a:t> Observatory, Budapest, HU</a:t>
            </a:r>
          </a:p>
          <a:p>
            <a:pPr lvl="2"/>
            <a:r>
              <a:rPr lang="en-US" sz="1600" b="0" dirty="0"/>
              <a:t>one of the most active VLBI user groups unaffiliated with EVN</a:t>
            </a:r>
          </a:p>
          <a:p>
            <a:pPr lvl="2"/>
            <a:r>
              <a:rPr lang="en-US" sz="1600" b="0" dirty="0"/>
              <a:t>official partner (MoU, 2019) on JUICE VLBI (PRIDE)</a:t>
            </a:r>
          </a:p>
          <a:p>
            <a:pPr lvl="1"/>
            <a:r>
              <a:rPr lang="en-US" sz="2000" dirty="0"/>
              <a:t>Institute of Applied Astronomy, </a:t>
            </a:r>
            <a:r>
              <a:rPr lang="en-US" sz="2000" dirty="0" err="1"/>
              <a:t>St.Petersburg</a:t>
            </a:r>
            <a:r>
              <a:rPr lang="en-US" sz="2000" dirty="0"/>
              <a:t>, RU</a:t>
            </a:r>
          </a:p>
          <a:p>
            <a:pPr lvl="2"/>
            <a:r>
              <a:rPr lang="en-US" sz="1600" b="0" dirty="0"/>
              <a:t>major EVN partner</a:t>
            </a:r>
          </a:p>
          <a:p>
            <a:pPr lvl="2"/>
            <a:r>
              <a:rPr lang="en-US" sz="1600" b="0" dirty="0"/>
              <a:t>Intertest in </a:t>
            </a:r>
            <a:r>
              <a:rPr lang="en-US" sz="1600" b="0" dirty="0" err="1"/>
              <a:t>strtengthening</a:t>
            </a:r>
            <a:r>
              <a:rPr lang="en-US" sz="1600" b="0" dirty="0"/>
              <a:t> VLBI sci collaboration with JIVE</a:t>
            </a:r>
          </a:p>
          <a:p>
            <a:pPr lvl="1"/>
            <a:r>
              <a:rPr lang="en-US" sz="2000" dirty="0"/>
              <a:t>Auckland U of Technology, Auckland, NZ</a:t>
            </a:r>
          </a:p>
          <a:p>
            <a:pPr lvl="2"/>
            <a:r>
              <a:rPr lang="en-US" sz="1600" b="0" dirty="0"/>
              <a:t>JIVE-AUT MoU (2010+) implementation underway </a:t>
            </a:r>
          </a:p>
          <a:p>
            <a:pPr lvl="2"/>
            <a:r>
              <a:rPr lang="en-US" sz="1600" b="0" dirty="0"/>
              <a:t>Interest in Global VLBI Alliance (GVA) cooperation</a:t>
            </a:r>
          </a:p>
          <a:p>
            <a:pPr lvl="1"/>
            <a:r>
              <a:rPr lang="en-US" sz="2000" dirty="0"/>
              <a:t>University of Tasmania, AU</a:t>
            </a:r>
          </a:p>
          <a:p>
            <a:pPr lvl="2"/>
            <a:r>
              <a:rPr lang="en-US" sz="1600" b="0" dirty="0"/>
              <a:t>strong interest in GVA</a:t>
            </a:r>
          </a:p>
          <a:p>
            <a:pPr lvl="2"/>
            <a:r>
              <a:rPr lang="en-US" sz="1600" b="0" dirty="0"/>
              <a:t>official partner (MoU, 2019) on JUICE VLBI (PRIDE); </a:t>
            </a:r>
            <a:r>
              <a:rPr lang="en-US" sz="1600" b="0" dirty="0">
                <a:solidFill>
                  <a:srgbClr val="000099"/>
                </a:solidFill>
              </a:rPr>
              <a:t>very helpful in COVID times</a:t>
            </a:r>
          </a:p>
          <a:p>
            <a:pPr marL="914400" lvl="2" indent="0">
              <a:buNone/>
            </a:pPr>
            <a:endParaRPr lang="en-US" sz="16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pic>
        <p:nvPicPr>
          <p:cNvPr id="2" name="Picture 1" descr="Hung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4" y="2852936"/>
            <a:ext cx="602493" cy="37165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8" name="Picture 7" descr="r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9" y="3861048"/>
            <a:ext cx="585150" cy="364776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9" name="Picture 8" descr="New_Zeal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797152"/>
            <a:ext cx="576064" cy="36004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4EAE5-0219-8841-9551-BC711D9B21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615" r="3538" b="7068"/>
          <a:stretch/>
        </p:blipFill>
        <p:spPr>
          <a:xfrm>
            <a:off x="8230407" y="5655704"/>
            <a:ext cx="599152" cy="3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3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304800"/>
            <a:ext cx="7773987" cy="685800"/>
          </a:xfrm>
          <a:ln/>
        </p:spPr>
        <p:txBody>
          <a:bodyPr/>
          <a:lstStyle/>
          <a:p>
            <a:r>
              <a:rPr lang="en-US" dirty="0"/>
              <a:t>WP3 implementation: Tier 3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8784976" cy="5733256"/>
          </a:xfrm>
        </p:spPr>
        <p:txBody>
          <a:bodyPr/>
          <a:lstStyle/>
          <a:p>
            <a:r>
              <a:rPr lang="en-US" sz="2400" dirty="0"/>
              <a:t>Objectives:</a:t>
            </a:r>
          </a:p>
          <a:p>
            <a:pPr lvl="1"/>
            <a:r>
              <a:rPr lang="en-US" sz="2000" dirty="0"/>
              <a:t>assistance in creating a case for VLBI research and R&amp;D</a:t>
            </a:r>
          </a:p>
          <a:p>
            <a:pPr lvl="1"/>
            <a:r>
              <a:rPr lang="en-US" sz="2000" dirty="0"/>
              <a:t>assistance in national educational and PO activities</a:t>
            </a:r>
            <a:endParaRPr lang="en-US" sz="1800" dirty="0"/>
          </a:p>
          <a:p>
            <a:pPr lvl="0"/>
            <a:r>
              <a:rPr lang="en-GB" sz="2400" dirty="0"/>
              <a:t>Partners</a:t>
            </a:r>
            <a:r>
              <a:rPr lang="en-GB" sz="2400" b="0" dirty="0"/>
              <a:t>: </a:t>
            </a:r>
            <a:r>
              <a:rPr lang="en-US" sz="2000" b="0" dirty="0"/>
              <a:t>countries/</a:t>
            </a:r>
            <a:r>
              <a:rPr lang="en-US" sz="2000" b="0" dirty="0" err="1"/>
              <a:t>organisations</a:t>
            </a:r>
            <a:r>
              <a:rPr lang="en-US" sz="2000" b="0" dirty="0"/>
              <a:t> with declared interest in radio astronomy and VLBI, but without established facilities and/or sizable user groups. Examples:</a:t>
            </a:r>
            <a:endParaRPr lang="en-US" sz="1800" b="0" dirty="0"/>
          </a:p>
          <a:p>
            <a:pPr lvl="1"/>
            <a:r>
              <a:rPr lang="en-US" sz="2000" b="0" dirty="0"/>
              <a:t>Santiago University (</a:t>
            </a:r>
            <a:r>
              <a:rPr lang="en-US" sz="2000" b="0" dirty="0" err="1"/>
              <a:t>Aviero</a:t>
            </a:r>
            <a:r>
              <a:rPr lang="en-US" sz="2000" b="0" dirty="0"/>
              <a:t>) et al., PT</a:t>
            </a:r>
          </a:p>
          <a:p>
            <a:pPr lvl="2"/>
            <a:r>
              <a:rPr lang="en-US" sz="1600" b="0" dirty="0"/>
              <a:t>Involvement in SKA, SKA-related technology</a:t>
            </a:r>
          </a:p>
          <a:p>
            <a:pPr lvl="2"/>
            <a:r>
              <a:rPr lang="en-US" sz="1600" b="0" dirty="0"/>
              <a:t>VLBI antenna(s) on Azores</a:t>
            </a:r>
          </a:p>
          <a:p>
            <a:pPr lvl="1"/>
            <a:r>
              <a:rPr lang="en-US" sz="2000" dirty="0" err="1"/>
              <a:t>Herouni</a:t>
            </a:r>
            <a:r>
              <a:rPr lang="en-US" sz="2000" dirty="0"/>
              <a:t> Centre, ROT-54/2.6 telescope, AM </a:t>
            </a:r>
          </a:p>
          <a:p>
            <a:pPr lvl="2"/>
            <a:r>
              <a:rPr lang="en-US" sz="1600" b="0" dirty="0"/>
              <a:t>Assistance in resurrection of the existing 54-m radio telescope</a:t>
            </a:r>
          </a:p>
          <a:p>
            <a:pPr lvl="1"/>
            <a:r>
              <a:rPr lang="en-US" sz="2000" b="0" dirty="0"/>
              <a:t>Hellenic radio telescope, </a:t>
            </a:r>
            <a:r>
              <a:rPr lang="en-US" sz="2000" b="0" dirty="0" err="1"/>
              <a:t>Thermopilae</a:t>
            </a:r>
            <a:r>
              <a:rPr lang="en-US" sz="2000" b="0" dirty="0"/>
              <a:t>, GR</a:t>
            </a:r>
          </a:p>
          <a:p>
            <a:pPr lvl="2"/>
            <a:r>
              <a:rPr lang="en-US" sz="1600" b="0" dirty="0"/>
              <a:t>Transfer of the </a:t>
            </a:r>
            <a:r>
              <a:rPr lang="en-US" sz="1600" b="0" dirty="0" err="1"/>
              <a:t>satcomm</a:t>
            </a:r>
            <a:r>
              <a:rPr lang="en-US" sz="1600" b="0" dirty="0"/>
              <a:t> 32-m antenna initiated/supported</a:t>
            </a:r>
          </a:p>
          <a:p>
            <a:pPr lvl="1"/>
            <a:r>
              <a:rPr lang="en-US" sz="2000" dirty="0"/>
              <a:t>National Space Facilities &amp; Control Center, Kyiv - </a:t>
            </a:r>
            <a:r>
              <a:rPr lang="en-US" sz="2000" dirty="0" err="1"/>
              <a:t>Zolochiv</a:t>
            </a:r>
            <a:r>
              <a:rPr lang="en-US" sz="2000" dirty="0"/>
              <a:t>, UA</a:t>
            </a:r>
          </a:p>
          <a:p>
            <a:pPr lvl="2"/>
            <a:r>
              <a:rPr lang="en-US" sz="1600" b="0" dirty="0"/>
              <a:t>operational 32-m deep space </a:t>
            </a:r>
            <a:r>
              <a:rPr lang="en-US" sz="1600" b="0" dirty="0" err="1"/>
              <a:t>comm</a:t>
            </a:r>
            <a:r>
              <a:rPr lang="en-US" sz="1600" b="0" dirty="0"/>
              <a:t> antenna</a:t>
            </a:r>
          </a:p>
          <a:p>
            <a:pPr lvl="2"/>
            <a:r>
              <a:rPr lang="en-US" sz="1600" b="0" dirty="0"/>
              <a:t>a well-established radio astronomy school in </a:t>
            </a:r>
            <a:r>
              <a:rPr lang="en-US" sz="1600" b="0" dirty="0" err="1"/>
              <a:t>Kharkiv</a:t>
            </a:r>
            <a:r>
              <a:rPr lang="en-US" sz="1600" b="0" dirty="0"/>
              <a:t> is assisting</a:t>
            </a:r>
          </a:p>
          <a:p>
            <a:pPr marL="457200" lvl="1" indent="0">
              <a:buNone/>
            </a:pPr>
            <a:endParaRPr lang="en-US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pic>
        <p:nvPicPr>
          <p:cNvPr id="3" name="Picture 2" descr="Portug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4" y="3356992"/>
            <a:ext cx="660917" cy="44061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5" name="Picture 4" descr="Flag_of_Armen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22" y="4365104"/>
            <a:ext cx="720080" cy="447885"/>
          </a:xfrm>
          <a:prstGeom prst="rect">
            <a:avLst/>
          </a:prstGeom>
        </p:spPr>
      </p:pic>
      <p:pic>
        <p:nvPicPr>
          <p:cNvPr id="6" name="Picture 5" descr="Flag_of_Gree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4" y="5013176"/>
            <a:ext cx="687286" cy="458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2CA6D-9462-5840-83F7-DFCF53152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4" y="5723298"/>
            <a:ext cx="687285" cy="4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3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DABB7D-7B6B-724E-9BE7-A263A662F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5381">
            <a:off x="408206" y="4065119"/>
            <a:ext cx="3699133" cy="2197348"/>
          </a:xfrm>
          <a:prstGeom prst="rect">
            <a:avLst/>
          </a:prstGeom>
          <a:ln>
            <a:solidFill>
              <a:srgbClr val="FF99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BC706-78D3-5944-9FFE-83176E5E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Tier 3, </a:t>
            </a:r>
            <a:r>
              <a:rPr lang="en-US" dirty="0" err="1"/>
              <a:t>Herouni</a:t>
            </a:r>
            <a:r>
              <a:rPr lang="en-US" dirty="0"/>
              <a:t> radio telescope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0D8C3-2ECB-5C44-BEEE-9C731073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043" y="33203"/>
            <a:ext cx="1091745" cy="1379573"/>
          </a:xfrm>
          <a:prstGeom prst="rect">
            <a:avLst/>
          </a:prstGeom>
        </p:spPr>
      </p:pic>
      <p:pic>
        <p:nvPicPr>
          <p:cNvPr id="10" name="Picture 9" descr="Flag_of_Armenia.png">
            <a:extLst>
              <a:ext uri="{FF2B5EF4-FFF2-40B4-BE49-F238E27FC236}">
                <a16:creationId xmlns:a16="http://schemas.microsoft.com/office/drawing/2014/main" id="{1B36BD94-CC3B-3A4D-B8E2-6D80207D9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2932"/>
            <a:ext cx="1269795" cy="789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A3834-4802-EC49-AC3A-FC4601C0F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945856" cy="2664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3C0A7-1B77-0145-9210-495F47B990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4801" r="26376" b="20600"/>
          <a:stretch/>
        </p:blipFill>
        <p:spPr>
          <a:xfrm>
            <a:off x="4679548" y="3789040"/>
            <a:ext cx="3636868" cy="3001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055567-A86C-584A-BEC8-2228CD241194}"/>
              </a:ext>
            </a:extLst>
          </p:cNvPr>
          <p:cNvSpPr txBox="1"/>
          <p:nvPr/>
        </p:nvSpPr>
        <p:spPr>
          <a:xfrm>
            <a:off x="2450969" y="4572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11DA2-C971-0540-AE45-A9617E759D64}"/>
              </a:ext>
            </a:extLst>
          </p:cNvPr>
          <p:cNvSpPr txBox="1"/>
          <p:nvPr/>
        </p:nvSpPr>
        <p:spPr>
          <a:xfrm>
            <a:off x="4355976" y="1326247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Joint action of JJ WP3 and WP5 (+ EVN TOG)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Site visit in March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International advisory board under formation (Dec 2019)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54 m “Arecibo-like” radio reflector for </a:t>
            </a:r>
            <a:r>
              <a:rPr lang="en-GB" sz="2000" dirty="0" err="1">
                <a:latin typeface="+mn-lt"/>
              </a:rPr>
              <a:t>dm</a:t>
            </a:r>
            <a:r>
              <a:rPr lang="en-GB" sz="2000" dirty="0">
                <a:latin typeface="+mn-lt"/>
              </a:rPr>
              <a:t>-mm wavelengths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9455F-4D09-AE45-8748-D2FBF45A1835}"/>
              </a:ext>
            </a:extLst>
          </p:cNvPr>
          <p:cNvSpPr txBox="1"/>
          <p:nvPr/>
        </p:nvSpPr>
        <p:spPr>
          <a:xfrm>
            <a:off x="323528" y="6423719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n-lt"/>
              </a:rPr>
              <a:t>EC support for partnership to be invoked</a:t>
            </a:r>
          </a:p>
        </p:txBody>
      </p:sp>
    </p:spTree>
    <p:extLst>
      <p:ext uri="{BB962C8B-B14F-4D97-AF65-F5344CB8AC3E}">
        <p14:creationId xmlns:p14="http://schemas.microsoft.com/office/powerpoint/2010/main" val="27098372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14213</TotalTime>
  <Words>1182</Words>
  <Application>Microsoft Macintosh PowerPoint</Application>
  <PresentationFormat>On-screen Show (4:3)</PresentationFormat>
  <Paragraphs>140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JUMPING JIVE WP3:  New Partnerships</vt:lpstr>
      <vt:lpstr>JIMPING JIVE WP3 scope</vt:lpstr>
      <vt:lpstr>WP3 Tier 1 “renovation”</vt:lpstr>
      <vt:lpstr>WP3 Tier 1: JIV-ERIC membership</vt:lpstr>
      <vt:lpstr>WP3 implementation: Tier 1</vt:lpstr>
      <vt:lpstr>WP3: “Tier 1.5”, Thailand</vt:lpstr>
      <vt:lpstr>WP3 implementation: Tier 2</vt:lpstr>
      <vt:lpstr>WP3 implementation: Tier 3</vt:lpstr>
      <vt:lpstr>Tier 3, Herouni radio telescope</vt:lpstr>
      <vt:lpstr>Tier 3, Hellenic radio telescope</vt:lpstr>
      <vt:lpstr>Tier 3, Zolochiv radio telescope</vt:lpstr>
      <vt:lpstr>JJ WP3 final reflections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Leonid Gurvits</dc:creator>
  <cp:lastModifiedBy>L. Gurvits</cp:lastModifiedBy>
  <cp:revision>227</cp:revision>
  <dcterms:created xsi:type="dcterms:W3CDTF">1601-01-01T00:00:00Z</dcterms:created>
  <dcterms:modified xsi:type="dcterms:W3CDTF">2021-10-03T07:27:42Z</dcterms:modified>
</cp:coreProperties>
</file>