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5"/>
  </p:notesMasterIdLst>
  <p:handoutMasterIdLst>
    <p:handoutMasterId r:id="rId26"/>
  </p:handoutMasterIdLst>
  <p:sldIdLst>
    <p:sldId id="650" r:id="rId2"/>
    <p:sldId id="637" r:id="rId3"/>
    <p:sldId id="651" r:id="rId4"/>
    <p:sldId id="647" r:id="rId5"/>
    <p:sldId id="667" r:id="rId6"/>
    <p:sldId id="690" r:id="rId7"/>
    <p:sldId id="691" r:id="rId8"/>
    <p:sldId id="658" r:id="rId9"/>
    <p:sldId id="682" r:id="rId10"/>
    <p:sldId id="649" r:id="rId11"/>
    <p:sldId id="671" r:id="rId12"/>
    <p:sldId id="672" r:id="rId13"/>
    <p:sldId id="680" r:id="rId14"/>
    <p:sldId id="684" r:id="rId15"/>
    <p:sldId id="677" r:id="rId16"/>
    <p:sldId id="675" r:id="rId17"/>
    <p:sldId id="683" r:id="rId18"/>
    <p:sldId id="685" r:id="rId19"/>
    <p:sldId id="686" r:id="rId20"/>
    <p:sldId id="688" r:id="rId21"/>
    <p:sldId id="692" r:id="rId22"/>
    <p:sldId id="689" r:id="rId23"/>
    <p:sldId id="6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489"/>
    <a:srgbClr val="FFFFFF"/>
    <a:srgbClr val="006600"/>
    <a:srgbClr val="0033CC"/>
    <a:srgbClr val="000000"/>
    <a:srgbClr val="B886B9"/>
    <a:srgbClr val="FFFF99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/>
    <p:restoredTop sz="86395" autoAdjust="0"/>
  </p:normalViewPr>
  <p:slideViewPr>
    <p:cSldViewPr>
      <p:cViewPr varScale="1">
        <p:scale>
          <a:sx n="122" d="100"/>
          <a:sy n="122" d="100"/>
        </p:scale>
        <p:origin x="1904" y="192"/>
      </p:cViewPr>
      <p:guideLst>
        <p:guide orient="horz" pos="2160"/>
        <p:guide pos="28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A7AEC7-F11F-AF4C-A1E2-DBEECBAD7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2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9AF980-97B6-614B-AF45-DC5C72193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03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DD8B4B0-78E9-514E-B861-AB6B3F22F09E}" type="slidenum">
              <a:rPr lang="en-US" sz="1200">
                <a:latin typeface="Arial" charset="0"/>
                <a:cs typeface="Arial" charset="0"/>
              </a:rPr>
              <a:pPr eaLnBrk="1" hangingPunct="1"/>
              <a:t>1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9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51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13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9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14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1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60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7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17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20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18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37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7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1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20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33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21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35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DD8B4B0-78E9-514E-B861-AB6B3F22F09E}" type="slidenum">
              <a:rPr lang="en-US" sz="1200">
                <a:latin typeface="Arial" charset="0"/>
                <a:cs typeface="Arial" charset="0"/>
              </a:rPr>
              <a:pPr eaLnBrk="1" hangingPunct="1"/>
              <a:t>23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0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8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7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6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9AF980-97B6-614B-AF45-DC5C72193D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19B31D0-4DFE-7F4A-A2DD-1FC8DD2A1AE4}" type="slidenum">
              <a:rPr lang="en-US" sz="1200">
                <a:latin typeface="Arial" charset="0"/>
                <a:cs typeface="Arial" charset="0"/>
              </a:rPr>
              <a:pPr eaLnBrk="1" hangingPunct="1"/>
              <a:t>9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5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228600" y="5000625"/>
            <a:ext cx="8915400" cy="1724025"/>
            <a:chOff x="144" y="3150"/>
            <a:chExt cx="5616" cy="1086"/>
          </a:xfrm>
        </p:grpSpPr>
        <p:pic>
          <p:nvPicPr>
            <p:cNvPr id="8" name="Picture 11" descr="Untitled-1 copy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82"/>
              <a:ext cx="3312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Untitled-2 copy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50"/>
              <a:ext cx="2400" cy="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04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8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3A5A-4A54-AC4E-8B94-C194E9FE4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4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A275-263B-4C4E-8B04-19E714846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F9B79-C3B3-704C-8442-7478DE8A2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92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77EC6-1F0B-DC4D-B900-22EA308F3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9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FAD30-D1E0-E94D-8CCE-9EDAA006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1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0229-2258-F849-BE0C-8A6738B4A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7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E2D5A-FFB9-0B4D-98C3-063CFB56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75F1-AD37-2E4A-ACFB-3421F810D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1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A103-AF68-8A45-A188-8EE4450D0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B36D-81AA-3A46-B159-6CDB82A8C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931D-954B-F24D-BFB2-D0993A7F2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6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31DDC-ADA0-DF4A-971E-BE7FB2074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3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293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r>
              <a:rPr lang="nl-NL"/>
              <a:t>2018 October 8-11</a:t>
            </a:r>
            <a:endParaRPr lang="en-US"/>
          </a:p>
        </p:txBody>
      </p:sp>
      <p:sp>
        <p:nvSpPr>
          <p:cNvPr id="2293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EVN Symposium</a:t>
            </a:r>
          </a:p>
        </p:txBody>
      </p:sp>
      <p:sp>
        <p:nvSpPr>
          <p:cNvPr id="2293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D5298E1A-2558-DC4B-9EBD-74737138B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0" descr="EXPReS_yellowstripe_ppt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059488"/>
            <a:ext cx="90138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93" r:id="rId1"/>
    <p:sldLayoutId id="2147485894" r:id="rId2"/>
    <p:sldLayoutId id="2147485895" r:id="rId3"/>
    <p:sldLayoutId id="2147485896" r:id="rId4"/>
    <p:sldLayoutId id="2147485897" r:id="rId5"/>
    <p:sldLayoutId id="2147485898" r:id="rId6"/>
    <p:sldLayoutId id="2147485899" r:id="rId7"/>
    <p:sldLayoutId id="2147485900" r:id="rId8"/>
    <p:sldLayoutId id="2147485901" r:id="rId9"/>
    <p:sldLayoutId id="2147485902" r:id="rId10"/>
    <p:sldLayoutId id="2147485903" r:id="rId11"/>
    <p:sldLayoutId id="2147485904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jpg"/><Relationship Id="rId3" Type="http://schemas.openxmlformats.org/officeDocument/2006/relationships/image" Target="../media/image4.jp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gif"/><Relationship Id="rId5" Type="http://schemas.openxmlformats.org/officeDocument/2006/relationships/image" Target="../media/image7.jpg"/><Relationship Id="rId10" Type="http://schemas.openxmlformats.org/officeDocument/2006/relationships/image" Target="../media/image24.jpg"/><Relationship Id="rId4" Type="http://schemas.openxmlformats.org/officeDocument/2006/relationships/image" Target="../media/image9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7.jpg"/><Relationship Id="rId3" Type="http://schemas.openxmlformats.org/officeDocument/2006/relationships/image" Target="../media/image4.jpg"/><Relationship Id="rId7" Type="http://schemas.openxmlformats.org/officeDocument/2006/relationships/image" Target="../media/image20.jp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4.jpg"/><Relationship Id="rId5" Type="http://schemas.openxmlformats.org/officeDocument/2006/relationships/image" Target="../media/image7.jp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7.jpg"/><Relationship Id="rId10" Type="http://schemas.openxmlformats.org/officeDocument/2006/relationships/image" Target="../media/image33.png"/><Relationship Id="rId4" Type="http://schemas.openxmlformats.org/officeDocument/2006/relationships/image" Target="../media/image9.jpeg"/><Relationship Id="rId9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7.jpg"/><Relationship Id="rId10" Type="http://schemas.openxmlformats.org/officeDocument/2006/relationships/image" Target="../media/image33.png"/><Relationship Id="rId4" Type="http://schemas.openxmlformats.org/officeDocument/2006/relationships/image" Target="../media/image9.jpe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F442C-FB99-8743-91F0-7B959A9E6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53"/>
            <a:ext cx="9146408" cy="4120647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4B958-5D64-724C-8BDC-57E6468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103" y="108167"/>
            <a:ext cx="938768" cy="61994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E8A49-4101-584A-9586-D1ADA397543A}"/>
              </a:ext>
            </a:extLst>
          </p:cNvPr>
          <p:cNvGrpSpPr/>
          <p:nvPr/>
        </p:nvGrpSpPr>
        <p:grpSpPr>
          <a:xfrm>
            <a:off x="76200" y="108167"/>
            <a:ext cx="2707511" cy="653833"/>
            <a:chOff x="264289" y="177080"/>
            <a:chExt cx="2707511" cy="6538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08E94-D4B3-9948-9928-8842F0C3367F}"/>
                </a:ext>
              </a:extLst>
            </p:cNvPr>
            <p:cNvSpPr/>
            <p:nvPr/>
          </p:nvSpPr>
          <p:spPr bwMode="auto">
            <a:xfrm>
              <a:off x="381000" y="177080"/>
              <a:ext cx="2590800" cy="65383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D32773-57BF-CB41-863F-EA6F5BF7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289" y="177081"/>
              <a:ext cx="1792498" cy="6538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1F6B16-5680-5747-B556-CC9662DB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98" y="278719"/>
              <a:ext cx="673182" cy="450555"/>
            </a:xfrm>
            <a:prstGeom prst="rect">
              <a:avLst/>
            </a:prstGeom>
          </p:spPr>
        </p:pic>
      </p:grp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4724400"/>
            <a:ext cx="8763000" cy="2133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b="1" kern="0" dirty="0">
                <a:solidFill>
                  <a:srgbClr val="004489"/>
                </a:solidFill>
                <a:cs typeface="Times New Roman" pitchFamily="18" charset="0"/>
              </a:rPr>
              <a:t>Enhancing the Square Kilometre Array with VLBI angular resolutions</a:t>
            </a:r>
            <a:endParaRPr lang="en-GB" sz="3200" kern="0" dirty="0">
              <a:solidFill>
                <a:srgbClr val="004489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en-GB" sz="2400" kern="0" dirty="0">
                <a:solidFill>
                  <a:srgbClr val="004489"/>
                </a:solidFill>
                <a:latin typeface="+mj-lt"/>
                <a:ea typeface="+mj-ea"/>
                <a:cs typeface="Times New Roman" pitchFamily="18" charset="0"/>
              </a:rPr>
              <a:t>Cristina García Miró</a:t>
            </a:r>
          </a:p>
          <a:p>
            <a:pPr algn="ctr">
              <a:defRPr/>
            </a:pPr>
            <a:r>
              <a:rPr lang="en-GB" sz="2400" kern="0" dirty="0">
                <a:solidFill>
                  <a:srgbClr val="004489"/>
                </a:solidFill>
                <a:latin typeface="+mj-lt"/>
                <a:ea typeface="+mj-ea"/>
                <a:cs typeface="Times New Roman" pitchFamily="18" charset="0"/>
              </a:rPr>
              <a:t>JIVE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58E523E9-FC97-474C-B0BF-7E0CB7C22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22" y="5791200"/>
            <a:ext cx="113717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93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SKA-VLBI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can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do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for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my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science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5020AB-67EC-CC48-84D2-79CE41E1A13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88059"/>
            <a:ext cx="3696970" cy="52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SKA-VLBI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can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do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for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my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science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5020AB-67EC-CC48-84D2-79CE41E1A13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88059"/>
            <a:ext cx="3696970" cy="5230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5D5A8-F2A6-DC4E-9D8A-9DB28FAE0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31" y="4087493"/>
            <a:ext cx="4602480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SKA-VLBI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can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do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for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my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science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5020AB-67EC-CC48-84D2-79CE41E1A13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88059"/>
            <a:ext cx="3696970" cy="52304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D5DEA8-05E8-7F4E-BF98-623B62548258}"/>
              </a:ext>
            </a:extLst>
          </p:cNvPr>
          <p:cNvGrpSpPr/>
          <p:nvPr/>
        </p:nvGrpSpPr>
        <p:grpSpPr>
          <a:xfrm>
            <a:off x="1714500" y="1830070"/>
            <a:ext cx="5715000" cy="4645659"/>
            <a:chOff x="3276600" y="1752600"/>
            <a:chExt cx="5715000" cy="46456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A5D5A8-F2A6-DC4E-9D8A-9DB28FAE0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31" y="4087493"/>
              <a:ext cx="4602480" cy="220472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EAD4A6-E73D-CD4B-BF96-FB5B75D942F8}"/>
                </a:ext>
              </a:extLst>
            </p:cNvPr>
            <p:cNvSpPr/>
            <p:nvPr/>
          </p:nvSpPr>
          <p:spPr bwMode="auto">
            <a:xfrm>
              <a:off x="3276600" y="1752600"/>
              <a:ext cx="5715000" cy="464565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245691-6E7E-6F4C-A7B8-441170447E3A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" t="1783" r="3418" b="10847"/>
            <a:stretch/>
          </p:blipFill>
          <p:spPr>
            <a:xfrm>
              <a:off x="3352800" y="2590800"/>
              <a:ext cx="5486400" cy="3733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DEE17B6-ACAB-4F43-9CA8-8B0982BBF769}"/>
                </a:ext>
              </a:extLst>
            </p:cNvPr>
            <p:cNvSpPr txBox="1"/>
            <p:nvPr/>
          </p:nvSpPr>
          <p:spPr>
            <a:xfrm>
              <a:off x="4128719" y="1882488"/>
              <a:ext cx="4261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rgbClr val="004489"/>
                  </a:solidFill>
                </a:rPr>
                <a:t>SKA-VLBI KEY SCIENCE PROJECTS </a:t>
              </a:r>
            </a:p>
            <a:p>
              <a:pPr algn="ctr"/>
              <a:r>
                <a:rPr lang="es-ES_tradnl" b="1" dirty="0">
                  <a:solidFill>
                    <a:srgbClr val="004489"/>
                  </a:solidFill>
                </a:rPr>
                <a:t>WORKING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992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533400" y="1081881"/>
            <a:ext cx="776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GALAXIES and AGNs: Key Science Themes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25234-1733-464E-AE60-EAED7012D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5" y="1742646"/>
            <a:ext cx="7601874" cy="50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8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638800" y="5715000"/>
            <a:ext cx="304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</a:rPr>
              <a:t>Cyg A (McKean et al. 2016)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533400" y="1081881"/>
            <a:ext cx="776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GALAXIES and AGNs: Key Science Themes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25234-1733-464E-AE60-EAED7012D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5" y="1742646"/>
            <a:ext cx="7601874" cy="50391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D1CEFB-B967-E942-8916-4D3C431D2C51}"/>
              </a:ext>
            </a:extLst>
          </p:cNvPr>
          <p:cNvSpPr/>
          <p:nvPr/>
        </p:nvSpPr>
        <p:spPr>
          <a:xfrm>
            <a:off x="554279" y="2209800"/>
            <a:ext cx="4626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AGN/SF separation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45960D-D9F4-9447-B193-076E8A19CCD8}"/>
              </a:ext>
            </a:extLst>
          </p:cNvPr>
          <p:cNvSpPr/>
          <p:nvPr/>
        </p:nvSpPr>
        <p:spPr>
          <a:xfrm>
            <a:off x="342145" y="5603477"/>
            <a:ext cx="56380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AGN Feedback/Fuelling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6D7F2-4C4D-9E4A-B55D-8F7B2C62218D}"/>
              </a:ext>
            </a:extLst>
          </p:cNvPr>
          <p:cNvSpPr/>
          <p:nvPr/>
        </p:nvSpPr>
        <p:spPr>
          <a:xfrm>
            <a:off x="5364350" y="1597847"/>
            <a:ext cx="36583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BH/Cosmology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898A76-FEDF-4348-BFF3-BEB4438A99C4}"/>
              </a:ext>
            </a:extLst>
          </p:cNvPr>
          <p:cNvSpPr/>
          <p:nvPr/>
        </p:nvSpPr>
        <p:spPr>
          <a:xfrm>
            <a:off x="3818154" y="3555406"/>
            <a:ext cx="27254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Jet physics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B8972F-3D5D-944D-BC02-A07AB895B184}"/>
              </a:ext>
            </a:extLst>
          </p:cNvPr>
          <p:cNvSpPr/>
          <p:nvPr/>
        </p:nvSpPr>
        <p:spPr>
          <a:xfrm>
            <a:off x="248444" y="4284156"/>
            <a:ext cx="3866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SMBH evolution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5052BA-7247-EE4F-90A6-C4535C8E23D2}"/>
              </a:ext>
            </a:extLst>
          </p:cNvPr>
          <p:cNvSpPr/>
          <p:nvPr/>
        </p:nvSpPr>
        <p:spPr>
          <a:xfrm>
            <a:off x="6139698" y="5012907"/>
            <a:ext cx="29995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46928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GB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en-GB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359D70-1936-E948-88DA-24B487CE122F}"/>
              </a:ext>
            </a:extLst>
          </p:cNvPr>
          <p:cNvSpPr txBox="1"/>
          <p:nvPr/>
        </p:nvSpPr>
        <p:spPr>
          <a:xfrm>
            <a:off x="533400" y="1081881"/>
            <a:ext cx="387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GALAXIES and AGNs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EF4CF-71CE-0A47-975F-FD716892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5" y="3499012"/>
            <a:ext cx="3603812" cy="2547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783CE4-EF7E-2449-8829-C5DD8EF93820}"/>
              </a:ext>
            </a:extLst>
          </p:cNvPr>
          <p:cNvSpPr txBox="1"/>
          <p:nvPr/>
        </p:nvSpPr>
        <p:spPr>
          <a:xfrm>
            <a:off x="457200" y="3059668"/>
            <a:ext cx="406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LoTSS</a:t>
            </a:r>
            <a:r>
              <a:rPr lang="en-GB" dirty="0"/>
              <a:t> - LOFAR Two-metre Sky Survey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763E4A-0C76-344D-B120-322EA3A93CC1}"/>
              </a:ext>
            </a:extLst>
          </p:cNvPr>
          <p:cNvSpPr txBox="1"/>
          <p:nvPr/>
        </p:nvSpPr>
        <p:spPr>
          <a:xfrm>
            <a:off x="808636" y="6046113"/>
            <a:ext cx="3379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 err="1"/>
              <a:t>Shimwell</a:t>
            </a:r>
            <a:r>
              <a:rPr lang="en-GB" sz="1100" dirty="0"/>
              <a:t> et al. 2019, Williams et al. 2019, </a:t>
            </a:r>
          </a:p>
          <a:p>
            <a:pPr algn="ctr"/>
            <a:r>
              <a:rPr lang="en-GB" sz="1100" dirty="0"/>
              <a:t>Duncan et al. 2019; Special volume A&amp;A Feb 2019</a:t>
            </a:r>
            <a:endParaRPr lang="en-GB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68349-4201-5143-A1BE-1F68D6F40AFD}"/>
              </a:ext>
            </a:extLst>
          </p:cNvPr>
          <p:cNvSpPr txBox="1"/>
          <p:nvPr/>
        </p:nvSpPr>
        <p:spPr>
          <a:xfrm>
            <a:off x="4671937" y="1226165"/>
            <a:ext cx="432783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489"/>
                </a:solidFill>
              </a:rPr>
              <a:t>SKA-VLBI</a:t>
            </a:r>
            <a:r>
              <a:rPr lang="en-GB" sz="2000" dirty="0">
                <a:solidFill>
                  <a:srgbClr val="004489"/>
                </a:solidFill>
              </a:rPr>
              <a:t> </a:t>
            </a:r>
          </a:p>
          <a:p>
            <a:pPr algn="ctr"/>
            <a:r>
              <a:rPr lang="en-GB" sz="1600" dirty="0"/>
              <a:t>high resolution + sensitivity + low </a:t>
            </a:r>
            <a:r>
              <a:rPr lang="en-GB" sz="1600" dirty="0" err="1"/>
              <a:t>freqs</a:t>
            </a:r>
            <a:r>
              <a:rPr lang="en-GB" sz="1600" dirty="0"/>
              <a:t> </a:t>
            </a:r>
          </a:p>
          <a:p>
            <a:endParaRPr lang="en-GB" b="1" dirty="0"/>
          </a:p>
          <a:p>
            <a:pPr algn="ctr"/>
            <a:r>
              <a:rPr lang="en-GB" sz="2400" b="1" dirty="0">
                <a:solidFill>
                  <a:srgbClr val="004489"/>
                </a:solidFill>
              </a:rPr>
              <a:t>Unique probe for </a:t>
            </a:r>
          </a:p>
          <a:p>
            <a:pPr algn="ctr"/>
            <a:r>
              <a:rPr lang="en-GB" sz="2400" b="1" dirty="0">
                <a:solidFill>
                  <a:srgbClr val="004489"/>
                </a:solidFill>
              </a:rPr>
              <a:t>AGN science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AGN/SF </a:t>
            </a:r>
            <a:r>
              <a:rPr lang="en-GB" sz="1600" dirty="0"/>
              <a:t>disentanglement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FRI vs. FRII </a:t>
            </a:r>
            <a:r>
              <a:rPr lang="en-GB" sz="1600" dirty="0"/>
              <a:t>characterisation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Radio loud AGN: </a:t>
            </a:r>
            <a:r>
              <a:rPr lang="en-GB" sz="1600" dirty="0"/>
              <a:t>physics of hot-spots (spectral modelling)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Radio quiet AGN: </a:t>
            </a:r>
            <a:r>
              <a:rPr lang="en-GB" sz="1600" dirty="0"/>
              <a:t>origin of radio emission, core identification and small scale jets or winds, gravitationally lensed galaxies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Build a sample of resolved </a:t>
            </a:r>
            <a:r>
              <a:rPr lang="en-GB" sz="1600" b="1" dirty="0"/>
              <a:t>high-z AGN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163A8-7168-D648-A10D-A50718C35EB3}"/>
              </a:ext>
            </a:extLst>
          </p:cNvPr>
          <p:cNvSpPr txBox="1"/>
          <p:nvPr/>
        </p:nvSpPr>
        <p:spPr>
          <a:xfrm>
            <a:off x="444298" y="2381429"/>
            <a:ext cx="429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AGNs at lower frequencies </a:t>
            </a:r>
            <a:r>
              <a:rPr lang="en-GB" dirty="0"/>
              <a:t>(~MHz):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8572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GB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en-GB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359D70-1936-E948-88DA-24B487CE122F}"/>
              </a:ext>
            </a:extLst>
          </p:cNvPr>
          <p:cNvSpPr txBox="1"/>
          <p:nvPr/>
        </p:nvSpPr>
        <p:spPr>
          <a:xfrm>
            <a:off x="533400" y="1081881"/>
            <a:ext cx="387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GALAXIES and AGNs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14377C-0734-2B4A-BDEB-1A3FBE2CA27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7" y="2193608"/>
            <a:ext cx="3081020" cy="3134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4AA9C2-3F89-4F44-921F-C9AD4124C633}"/>
              </a:ext>
            </a:extLst>
          </p:cNvPr>
          <p:cNvSpPr txBox="1"/>
          <p:nvPr/>
        </p:nvSpPr>
        <p:spPr>
          <a:xfrm>
            <a:off x="4458570" y="838200"/>
            <a:ext cx="460923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489"/>
                </a:solidFill>
              </a:rPr>
              <a:t>SKA-VLBI</a:t>
            </a:r>
            <a:r>
              <a:rPr lang="en-GB" sz="2000" dirty="0">
                <a:solidFill>
                  <a:srgbClr val="004489"/>
                </a:solidFill>
              </a:rPr>
              <a:t> </a:t>
            </a:r>
          </a:p>
          <a:p>
            <a:pPr algn="ctr"/>
            <a:r>
              <a:rPr lang="en-GB" sz="1600" dirty="0"/>
              <a:t>high resolution + sensitivity + multiple beams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How is the VLBI sky at &lt; </a:t>
            </a:r>
            <a:r>
              <a:rPr lang="en-GB" sz="1600" b="1" dirty="0"/>
              <a:t>µ</a:t>
            </a:r>
            <a:r>
              <a:rPr lang="en-GB" sz="1600" b="1" dirty="0" err="1"/>
              <a:t>Jy</a:t>
            </a:r>
            <a:r>
              <a:rPr lang="en-GB" sz="1600" b="1" dirty="0"/>
              <a:t> sensitivities</a:t>
            </a:r>
            <a:r>
              <a:rPr lang="en-GB" sz="1600" dirty="0"/>
              <a:t>?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SKA deep-field surveys </a:t>
            </a:r>
            <a:r>
              <a:rPr lang="en-GB" sz="1600" dirty="0"/>
              <a:t>with targeted SKA-VLBI beams to extract radio/AGN science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algn="ctr"/>
            <a:r>
              <a:rPr lang="en-GB" sz="2400" b="1" dirty="0">
                <a:solidFill>
                  <a:srgbClr val="004489"/>
                </a:solidFill>
              </a:rPr>
              <a:t>Plenty of science to exploit!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Co-evolution </a:t>
            </a:r>
            <a:r>
              <a:rPr lang="en-GB" sz="1600" dirty="0">
                <a:sym typeface="Wingdings" pitchFamily="2" charset="2"/>
              </a:rPr>
              <a:t></a:t>
            </a:r>
            <a:r>
              <a:rPr lang="en-GB" sz="1600" b="1" dirty="0">
                <a:sym typeface="Wingdings" pitchFamily="2" charset="2"/>
              </a:rPr>
              <a:t> Feedback </a:t>
            </a:r>
            <a:r>
              <a:rPr lang="en-GB" sz="1600" dirty="0">
                <a:sym typeface="Wingdings" pitchFamily="2" charset="2"/>
              </a:rPr>
              <a:t>between SMBH and host galaxy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Radio emission traces both </a:t>
            </a:r>
            <a:r>
              <a:rPr lang="en-GB" sz="1600" b="1" dirty="0"/>
              <a:t>SF/AGN activity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The VLBI method detects the largest number of AGN: </a:t>
            </a:r>
            <a:r>
              <a:rPr lang="en-GB" sz="1600" b="1" dirty="0"/>
              <a:t>VLBI wide-field surveys for AGN finder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/>
              <a:t>but also for: </a:t>
            </a:r>
            <a:r>
              <a:rPr lang="en-GB" sz="1600" dirty="0"/>
              <a:t>SMBH binaries, gravitational lenses, radio </a:t>
            </a:r>
            <a:r>
              <a:rPr lang="en-GB" sz="1600" dirty="0" err="1"/>
              <a:t>SNe</a:t>
            </a:r>
            <a:r>
              <a:rPr lang="en-GB" sz="1600" dirty="0"/>
              <a:t>, LLAGN…</a:t>
            </a:r>
          </a:p>
        </p:txBody>
      </p:sp>
    </p:spTree>
    <p:extLst>
      <p:ext uri="{BB962C8B-B14F-4D97-AF65-F5344CB8AC3E}">
        <p14:creationId xmlns:p14="http://schemas.microsoft.com/office/powerpoint/2010/main" val="298437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533400" y="1081881"/>
            <a:ext cx="7592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STARS/ Astrometry: Key Science Themes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D20861-F5A9-FE4D-937C-6A44B9568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90" y="1815289"/>
            <a:ext cx="2851150" cy="1783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57D0C1-5A65-7A4B-88C2-3C59F4DC8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1649887"/>
            <a:ext cx="1803946" cy="23206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A5CC74-D5F2-FA40-85F0-6745E667B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18" y="4521574"/>
            <a:ext cx="1899200" cy="17021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564B22-E55B-B04D-BBB8-0969AB4C423D}"/>
              </a:ext>
            </a:extLst>
          </p:cNvPr>
          <p:cNvSpPr txBox="1"/>
          <p:nvPr/>
        </p:nvSpPr>
        <p:spPr>
          <a:xfrm>
            <a:off x="829072" y="4535128"/>
            <a:ext cx="1425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Quiroga-</a:t>
            </a:r>
            <a:r>
              <a:rPr lang="en-US" sz="800" dirty="0" err="1">
                <a:solidFill>
                  <a:schemeClr val="bg1"/>
                </a:solidFill>
              </a:rPr>
              <a:t>Nuñez</a:t>
            </a:r>
            <a:r>
              <a:rPr lang="en-US" sz="800" dirty="0">
                <a:solidFill>
                  <a:schemeClr val="bg1"/>
                </a:solidFill>
              </a:rPr>
              <a:t> et al., 2017</a:t>
            </a:r>
          </a:p>
        </p:txBody>
      </p:sp>
      <p:pic>
        <p:nvPicPr>
          <p:cNvPr id="36" name="Picture 1" descr="page9image1832">
            <a:extLst>
              <a:ext uri="{FF2B5EF4-FFF2-40B4-BE49-F238E27FC236}">
                <a16:creationId xmlns:a16="http://schemas.microsoft.com/office/drawing/2014/main" id="{22A7583C-D527-EF42-A3C3-E2526D07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42" y="5627479"/>
            <a:ext cx="1762624" cy="10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544743-F5C6-FB42-BA4E-54B2AA256FB5}"/>
              </a:ext>
            </a:extLst>
          </p:cNvPr>
          <p:cNvSpPr txBox="1"/>
          <p:nvPr/>
        </p:nvSpPr>
        <p:spPr>
          <a:xfrm>
            <a:off x="1653712" y="3626900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FFFF"/>
                </a:solidFill>
              </a:rPr>
              <a:t>Adapted </a:t>
            </a:r>
          </a:p>
          <a:p>
            <a:r>
              <a:rPr lang="en-GB" sz="800">
                <a:solidFill>
                  <a:srgbClr val="FFFFFF"/>
                </a:solidFill>
              </a:rPr>
              <a:t>from Isella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31DC00D-0B1B-404C-88D2-98D23AE78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3024" y="4966060"/>
            <a:ext cx="2032000" cy="1346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53961E-AC9B-A248-870E-BE45AFE3E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11" y="4470092"/>
            <a:ext cx="2260600" cy="17536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B8DF029-0CB7-BF4B-9180-C7CF1DC17566}"/>
              </a:ext>
            </a:extLst>
          </p:cNvPr>
          <p:cNvSpPr txBox="1"/>
          <p:nvPr/>
        </p:nvSpPr>
        <p:spPr>
          <a:xfrm>
            <a:off x="2299306" y="5602235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Jacobs et al., 2018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8029AB-291B-4D43-BC15-D24A05809D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19021"/>
            <a:ext cx="2819400" cy="24481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52FD53-EA60-384C-9AD7-46D039A60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70" y="3897056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8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533400" y="1081881"/>
            <a:ext cx="7592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STARS/ Astrometry: Key Science Themes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39813-52E8-874C-A48B-4A68AA8B4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19021"/>
            <a:ext cx="2819400" cy="2448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D20861-F5A9-FE4D-937C-6A44B9568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90" y="1815289"/>
            <a:ext cx="2851150" cy="1783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57D0C1-5A65-7A4B-88C2-3C59F4DC8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1649887"/>
            <a:ext cx="1803946" cy="23206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A5CC74-D5F2-FA40-85F0-6745E667B4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418" y="4521574"/>
            <a:ext cx="1899200" cy="1702145"/>
          </a:xfrm>
          <a:prstGeom prst="rect">
            <a:avLst/>
          </a:prstGeom>
        </p:spPr>
      </p:pic>
      <p:pic>
        <p:nvPicPr>
          <p:cNvPr id="36" name="Picture 1" descr="page9image1832">
            <a:extLst>
              <a:ext uri="{FF2B5EF4-FFF2-40B4-BE49-F238E27FC236}">
                <a16:creationId xmlns:a16="http://schemas.microsoft.com/office/drawing/2014/main" id="{22A7583C-D527-EF42-A3C3-E2526D07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42" y="5627479"/>
            <a:ext cx="1762624" cy="10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544743-F5C6-FB42-BA4E-54B2AA256FB5}"/>
              </a:ext>
            </a:extLst>
          </p:cNvPr>
          <p:cNvSpPr txBox="1"/>
          <p:nvPr/>
        </p:nvSpPr>
        <p:spPr>
          <a:xfrm>
            <a:off x="1653712" y="3626900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FFFF"/>
                </a:solidFill>
              </a:rPr>
              <a:t>Adapted </a:t>
            </a:r>
          </a:p>
          <a:p>
            <a:r>
              <a:rPr lang="en-GB" sz="800">
                <a:solidFill>
                  <a:srgbClr val="FFFFFF"/>
                </a:solidFill>
              </a:rPr>
              <a:t>from Isella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31DC00D-0B1B-404C-88D2-98D23AE781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3024" y="4966060"/>
            <a:ext cx="2032000" cy="1346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53961E-AC9B-A248-870E-BE45AFE3E8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11" y="4470092"/>
            <a:ext cx="2260600" cy="17536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52FD53-EA60-384C-9AD7-46D039A60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70" y="3897056"/>
            <a:ext cx="1422400" cy="1422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7E1E154-FD68-F84C-959E-2150CC3DDC70}"/>
              </a:ext>
            </a:extLst>
          </p:cNvPr>
          <p:cNvSpPr/>
          <p:nvPr/>
        </p:nvSpPr>
        <p:spPr>
          <a:xfrm>
            <a:off x="2331930" y="2332542"/>
            <a:ext cx="40062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Stellar evolution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E8D1C17-D19A-8043-AF86-A7B390B7205F}"/>
              </a:ext>
            </a:extLst>
          </p:cNvPr>
          <p:cNvSpPr/>
          <p:nvPr/>
        </p:nvSpPr>
        <p:spPr>
          <a:xfrm>
            <a:off x="-11658" y="1704255"/>
            <a:ext cx="20104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Young 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stellar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objects</a:t>
            </a:r>
            <a:endParaRPr lang="en-GB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02C207-69E0-5545-944A-19E72E10190A}"/>
              </a:ext>
            </a:extLst>
          </p:cNvPr>
          <p:cNvSpPr/>
          <p:nvPr/>
        </p:nvSpPr>
        <p:spPr>
          <a:xfrm>
            <a:off x="6573434" y="1423356"/>
            <a:ext cx="21275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Evolved </a:t>
            </a: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stars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59D02F-F857-7146-B49A-E8E243BB7733}"/>
              </a:ext>
            </a:extLst>
          </p:cNvPr>
          <p:cNvSpPr/>
          <p:nvPr/>
        </p:nvSpPr>
        <p:spPr>
          <a:xfrm>
            <a:off x="6040265" y="4954238"/>
            <a:ext cx="31037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Stellar jets /</a:t>
            </a: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outflows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D9BB3E-1758-7F4A-A2B2-850D9902E193}"/>
              </a:ext>
            </a:extLst>
          </p:cNvPr>
          <p:cNvSpPr/>
          <p:nvPr/>
        </p:nvSpPr>
        <p:spPr>
          <a:xfrm>
            <a:off x="4378251" y="3769755"/>
            <a:ext cx="26564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xplosions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 </a:t>
            </a:r>
            <a:r>
              <a:rPr lang="en-GB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novas</a:t>
            </a:r>
            <a:endParaRPr lang="en-GB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D7878A-06BD-AD4C-BCA3-F6A932D9FE6F}"/>
              </a:ext>
            </a:extLst>
          </p:cNvPr>
          <p:cNvSpPr/>
          <p:nvPr/>
        </p:nvSpPr>
        <p:spPr>
          <a:xfrm>
            <a:off x="3281539" y="5454170"/>
            <a:ext cx="2727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Flares /</a:t>
            </a:r>
            <a:endParaRPr lang="en-GB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exoplanets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8D4C3A-53AA-F542-BFA6-B4E61B3E6B65}"/>
              </a:ext>
            </a:extLst>
          </p:cNvPr>
          <p:cNvSpPr/>
          <p:nvPr/>
        </p:nvSpPr>
        <p:spPr>
          <a:xfrm>
            <a:off x="560043" y="5622281"/>
            <a:ext cx="27895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Global 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strometry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8DF029-0CB7-BF4B-9180-C7CF1DC17566}"/>
              </a:ext>
            </a:extLst>
          </p:cNvPr>
          <p:cNvSpPr txBox="1"/>
          <p:nvPr/>
        </p:nvSpPr>
        <p:spPr>
          <a:xfrm>
            <a:off x="2299306" y="5602235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Jacobs et al., 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DBFA19-24EF-854E-A5B0-E43F2DB105CF}"/>
              </a:ext>
            </a:extLst>
          </p:cNvPr>
          <p:cNvSpPr txBox="1"/>
          <p:nvPr/>
        </p:nvSpPr>
        <p:spPr>
          <a:xfrm>
            <a:off x="829072" y="4535128"/>
            <a:ext cx="1425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Quiroga-</a:t>
            </a:r>
            <a:r>
              <a:rPr lang="en-US" sz="800" dirty="0" err="1">
                <a:solidFill>
                  <a:schemeClr val="bg1"/>
                </a:solidFill>
              </a:rPr>
              <a:t>Nuñez</a:t>
            </a:r>
            <a:r>
              <a:rPr lang="en-US" sz="800" dirty="0">
                <a:solidFill>
                  <a:schemeClr val="bg1"/>
                </a:solidFill>
              </a:rPr>
              <a:t> et al., 2017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8B7B7F-AFE7-C546-ADC4-1BE8DF700882}"/>
              </a:ext>
            </a:extLst>
          </p:cNvPr>
          <p:cNvSpPr/>
          <p:nvPr/>
        </p:nvSpPr>
        <p:spPr>
          <a:xfrm>
            <a:off x="-76178" y="3894261"/>
            <a:ext cx="34483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ynamics </a:t>
            </a: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clusters/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</a:t>
            </a:r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ocal galaxies </a:t>
            </a:r>
          </a:p>
        </p:txBody>
      </p:sp>
    </p:spTree>
    <p:extLst>
      <p:ext uri="{BB962C8B-B14F-4D97-AF65-F5344CB8AC3E}">
        <p14:creationId xmlns:p14="http://schemas.microsoft.com/office/powerpoint/2010/main" val="13188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GB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en-GB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359D70-1936-E948-88DA-24B487CE122F}"/>
              </a:ext>
            </a:extLst>
          </p:cNvPr>
          <p:cNvSpPr txBox="1"/>
          <p:nvPr/>
        </p:nvSpPr>
        <p:spPr>
          <a:xfrm>
            <a:off x="533400" y="1081881"/>
            <a:ext cx="3701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STARS/ Astrometry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AA9C2-3F89-4F44-921F-C9AD4124C633}"/>
              </a:ext>
            </a:extLst>
          </p:cNvPr>
          <p:cNvSpPr txBox="1"/>
          <p:nvPr/>
        </p:nvSpPr>
        <p:spPr>
          <a:xfrm>
            <a:off x="4664547" y="1081881"/>
            <a:ext cx="46092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489"/>
                </a:solidFill>
              </a:rPr>
              <a:t>SKA-VLBI</a:t>
            </a:r>
            <a:r>
              <a:rPr lang="en-GB" sz="2000" dirty="0">
                <a:solidFill>
                  <a:srgbClr val="004489"/>
                </a:solidFill>
              </a:rPr>
              <a:t>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Most powerful tool for astrometry </a:t>
            </a:r>
          </a:p>
          <a:p>
            <a:pPr algn="ctr"/>
            <a:r>
              <a:rPr lang="en-GB" sz="1600" dirty="0"/>
              <a:t>(distances + proper motions + multiple beams)</a:t>
            </a:r>
          </a:p>
          <a:p>
            <a:pPr algn="ctr"/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New phase calibration techniques “Multi-view” </a:t>
            </a:r>
            <a:r>
              <a:rPr lang="en-GB" sz="1400" dirty="0">
                <a:latin typeface="+mn-lt"/>
              </a:rPr>
              <a:t>(Rioja et al. 2017)</a:t>
            </a:r>
          </a:p>
          <a:p>
            <a:pPr algn="ctr"/>
            <a:r>
              <a:rPr lang="en-GB" sz="1600" b="1" dirty="0">
                <a:solidFill>
                  <a:srgbClr val="FF0000"/>
                </a:solidFill>
                <a:latin typeface="+mn-lt"/>
              </a:rPr>
              <a:t>for &gt;6GHz </a:t>
            </a:r>
            <a:r>
              <a:rPr lang="en-GB" sz="16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</a:t>
            </a:r>
            <a:r>
              <a:rPr lang="en-GB" sz="1600" b="1" dirty="0">
                <a:solidFill>
                  <a:srgbClr val="FF000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  <a:ea typeface="Eurostile" charset="0"/>
                <a:cs typeface="Arial" panose="020B0604020202020204" pitchFamily="34" charset="0"/>
              </a:rPr>
              <a:t>µ</a:t>
            </a:r>
            <a:r>
              <a:rPr lang="en-GB" sz="1600" b="1" dirty="0">
                <a:solidFill>
                  <a:srgbClr val="FF0000"/>
                </a:solidFill>
              </a:rPr>
              <a:t>as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GB" sz="1600" dirty="0">
                <a:latin typeface="+mn-lt"/>
              </a:rPr>
              <a:t>reach thermal noise limit </a:t>
            </a:r>
          </a:p>
          <a:p>
            <a:pPr algn="ctr"/>
            <a:endParaRPr lang="en-GB" sz="2400" b="1" dirty="0">
              <a:solidFill>
                <a:srgbClr val="004489"/>
              </a:solidFill>
            </a:endParaRPr>
          </a:p>
          <a:p>
            <a:pPr algn="ctr"/>
            <a:r>
              <a:rPr lang="en-GB" sz="2400" b="1" dirty="0">
                <a:solidFill>
                  <a:srgbClr val="004489"/>
                </a:solidFill>
              </a:rPr>
              <a:t>Ultimate astrometric accuracy + dramatic increase of # targets </a:t>
            </a:r>
            <a:r>
              <a:rPr lang="en-GB" sz="2400" b="1" dirty="0">
                <a:solidFill>
                  <a:srgbClr val="004489"/>
                </a:solidFill>
                <a:sym typeface="Wingdings" pitchFamily="2" charset="2"/>
              </a:rPr>
              <a:t> </a:t>
            </a:r>
          </a:p>
          <a:p>
            <a:pPr algn="ctr"/>
            <a:r>
              <a:rPr lang="en-GB" sz="2400" b="1" dirty="0">
                <a:solidFill>
                  <a:srgbClr val="004489"/>
                </a:solidFill>
              </a:rPr>
              <a:t>New discoveries!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E262B-3647-6742-9AEA-5A47DA10E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2" y="2126273"/>
            <a:ext cx="4163562" cy="2550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EBB013-588C-9C44-9F15-0B4801EC140E}"/>
              </a:ext>
            </a:extLst>
          </p:cNvPr>
          <p:cNvSpPr txBox="1"/>
          <p:nvPr/>
        </p:nvSpPr>
        <p:spPr>
          <a:xfrm>
            <a:off x="1356907" y="4747991"/>
            <a:ext cx="2366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Rioja &amp; Dodson, </a:t>
            </a:r>
            <a:r>
              <a:rPr lang="en-GB" sz="1100" dirty="0" err="1"/>
              <a:t>AARv</a:t>
            </a:r>
            <a:r>
              <a:rPr lang="en-GB" sz="1100" dirty="0"/>
              <a:t> ‘20 in prep.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77466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A0A2DD-9367-8445-92B5-3484D1E1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41760"/>
            <a:ext cx="7772400" cy="53176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the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902370" y="5911723"/>
            <a:ext cx="16764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1200" i="1" dirty="0">
                <a:solidFill>
                  <a:srgbClr val="004489"/>
                </a:solidFill>
              </a:rPr>
              <a:t>Credit: Jack Radcliffe 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3" descr="logo_jive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DB1C93E-5D2B-D34A-A661-768C7E0E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BCE711-949C-6042-95FA-74500320C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43BDEC-E2FD-264F-859E-146B55AF13B7}"/>
              </a:ext>
            </a:extLst>
          </p:cNvPr>
          <p:cNvSpPr/>
          <p:nvPr/>
        </p:nvSpPr>
        <p:spPr bwMode="auto">
          <a:xfrm>
            <a:off x="963438" y="4395277"/>
            <a:ext cx="7521923" cy="1219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81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228600" y="798493"/>
            <a:ext cx="46442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TRANSIENTS/PULSARS: </a:t>
            </a:r>
          </a:p>
          <a:p>
            <a:r>
              <a:rPr lang="en-GB" sz="2800" b="1" dirty="0">
                <a:solidFill>
                  <a:srgbClr val="004489"/>
                </a:solidFill>
              </a:rPr>
              <a:t>Key Science Themes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BFB8E67B-F553-6147-AC8C-79BB925D6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3" y="1934551"/>
            <a:ext cx="2274768" cy="19228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5A83351-FF38-BE49-BB75-E0FA1BCC3C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03" r="22391"/>
          <a:stretch/>
        </p:blipFill>
        <p:spPr>
          <a:xfrm>
            <a:off x="3266002" y="1652142"/>
            <a:ext cx="2404383" cy="1911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9BF19-17D9-0C48-8A60-1F8A0DC89886}"/>
              </a:ext>
            </a:extLst>
          </p:cNvPr>
          <p:cNvSpPr txBox="1"/>
          <p:nvPr/>
        </p:nvSpPr>
        <p:spPr>
          <a:xfrm>
            <a:off x="4148504" y="3094313"/>
            <a:ext cx="1098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FFFFFF"/>
                </a:solidFill>
              </a:rPr>
              <a:t>Marcote</a:t>
            </a:r>
            <a:r>
              <a:rPr lang="en-US" sz="800" dirty="0">
                <a:solidFill>
                  <a:srgbClr val="FFFFFF"/>
                </a:solidFill>
              </a:rPr>
              <a:t> et al., 2018</a:t>
            </a:r>
          </a:p>
        </p:txBody>
      </p:sp>
      <p:pic>
        <p:nvPicPr>
          <p:cNvPr id="15" name="Picture 14" descr="orbit_path.png">
            <a:extLst>
              <a:ext uri="{FF2B5EF4-FFF2-40B4-BE49-F238E27FC236}">
                <a16:creationId xmlns:a16="http://schemas.microsoft.com/office/drawing/2014/main" id="{A823800C-9E8B-1C47-AD94-65A785A67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71" y="914400"/>
            <a:ext cx="1450062" cy="1325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BE4BE7-92D7-DD4B-9647-4DF676BC7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630" y="2239745"/>
            <a:ext cx="2876057" cy="2140025"/>
          </a:xfrm>
          <a:prstGeom prst="rect">
            <a:avLst/>
          </a:prstGeom>
        </p:spPr>
      </p:pic>
      <p:pic>
        <p:nvPicPr>
          <p:cNvPr id="24" name="Picture 23" descr="Screen Shot 2019-10-17 at 06.51.56.png">
            <a:extLst>
              <a:ext uri="{FF2B5EF4-FFF2-40B4-BE49-F238E27FC236}">
                <a16:creationId xmlns:a16="http://schemas.microsoft.com/office/drawing/2014/main" id="{953CE67F-B642-B345-B258-DCC2BF12B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7" y="4122895"/>
            <a:ext cx="2153207" cy="2230864"/>
          </a:xfrm>
          <a:prstGeom prst="rect">
            <a:avLst/>
          </a:prstGeom>
        </p:spPr>
      </p:pic>
      <p:pic>
        <p:nvPicPr>
          <p:cNvPr id="26" name="Picture 25" descr="Marcote-orphanGRB-Fig2.png">
            <a:extLst>
              <a:ext uri="{FF2B5EF4-FFF2-40B4-BE49-F238E27FC236}">
                <a16:creationId xmlns:a16="http://schemas.microsoft.com/office/drawing/2014/main" id="{A53F08AF-F19B-CA4B-95A8-9FAC86F33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75" y="4091170"/>
            <a:ext cx="2590800" cy="22067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DE7B2D-3E46-9248-8F1B-4DD0DD90EABA}"/>
              </a:ext>
            </a:extLst>
          </p:cNvPr>
          <p:cNvSpPr txBox="1"/>
          <p:nvPr/>
        </p:nvSpPr>
        <p:spPr>
          <a:xfrm>
            <a:off x="4026861" y="5450409"/>
            <a:ext cx="1458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FFFFFF"/>
                </a:solidFill>
              </a:rPr>
              <a:t>European VLBI Network</a:t>
            </a:r>
          </a:p>
          <a:p>
            <a:pPr eaLnBrk="1" hangingPunct="1"/>
            <a:r>
              <a:rPr lang="en-US" sz="800" b="1" dirty="0">
                <a:solidFill>
                  <a:srgbClr val="FFFFFF"/>
                </a:solidFill>
              </a:rPr>
              <a:t>(e-EVN)</a:t>
            </a:r>
          </a:p>
          <a:p>
            <a:r>
              <a:rPr lang="en-US" sz="800" dirty="0" err="1">
                <a:solidFill>
                  <a:srgbClr val="FFFFFF"/>
                </a:solidFill>
              </a:rPr>
              <a:t>Marcote</a:t>
            </a:r>
            <a:r>
              <a:rPr lang="en-US" sz="800" dirty="0">
                <a:solidFill>
                  <a:srgbClr val="FFFFFF"/>
                </a:solidFill>
              </a:rPr>
              <a:t> et al.,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16C8C-D353-8F4B-AA01-FFDFD22CB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96" y="4504556"/>
            <a:ext cx="3047835" cy="13799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5793080-9438-0847-8C5F-6B32AB32A4EF}"/>
              </a:ext>
            </a:extLst>
          </p:cNvPr>
          <p:cNvSpPr txBox="1"/>
          <p:nvPr/>
        </p:nvSpPr>
        <p:spPr>
          <a:xfrm>
            <a:off x="7805460" y="5632314"/>
            <a:ext cx="1098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Mattila et al., 2018</a:t>
            </a:r>
          </a:p>
        </p:txBody>
      </p:sp>
    </p:spTree>
    <p:extLst>
      <p:ext uri="{BB962C8B-B14F-4D97-AF65-F5344CB8AC3E}">
        <p14:creationId xmlns:p14="http://schemas.microsoft.com/office/powerpoint/2010/main" val="271153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9F292D3-3A2E-2843-B362-540EE61B22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F5A1F-86BA-FE48-BC9F-5436458FCB39}"/>
              </a:ext>
            </a:extLst>
          </p:cNvPr>
          <p:cNvSpPr txBox="1"/>
          <p:nvPr/>
        </p:nvSpPr>
        <p:spPr>
          <a:xfrm>
            <a:off x="228600" y="798493"/>
            <a:ext cx="46442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TRANSIENTS/PULSARS: </a:t>
            </a:r>
          </a:p>
          <a:p>
            <a:r>
              <a:rPr lang="en-GB" sz="2800" b="1" dirty="0">
                <a:solidFill>
                  <a:srgbClr val="004489"/>
                </a:solidFill>
              </a:rPr>
              <a:t>Key Science Themes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BFB8E67B-F553-6147-AC8C-79BB925D6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3" y="1934551"/>
            <a:ext cx="2274768" cy="19228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5A83351-FF38-BE49-BB75-E0FA1BCC3C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03" r="22391"/>
          <a:stretch/>
        </p:blipFill>
        <p:spPr>
          <a:xfrm>
            <a:off x="3266002" y="1652142"/>
            <a:ext cx="2404383" cy="1911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9BF19-17D9-0C48-8A60-1F8A0DC89886}"/>
              </a:ext>
            </a:extLst>
          </p:cNvPr>
          <p:cNvSpPr txBox="1"/>
          <p:nvPr/>
        </p:nvSpPr>
        <p:spPr>
          <a:xfrm>
            <a:off x="4148504" y="3094313"/>
            <a:ext cx="1098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FFFFFF"/>
                </a:solidFill>
              </a:rPr>
              <a:t>Marcote</a:t>
            </a:r>
            <a:r>
              <a:rPr lang="en-US" sz="800" dirty="0">
                <a:solidFill>
                  <a:srgbClr val="FFFFFF"/>
                </a:solidFill>
              </a:rPr>
              <a:t> et al., 2018</a:t>
            </a:r>
          </a:p>
        </p:txBody>
      </p:sp>
      <p:pic>
        <p:nvPicPr>
          <p:cNvPr id="15" name="Picture 14" descr="orbit_path.png">
            <a:extLst>
              <a:ext uri="{FF2B5EF4-FFF2-40B4-BE49-F238E27FC236}">
                <a16:creationId xmlns:a16="http://schemas.microsoft.com/office/drawing/2014/main" id="{A823800C-9E8B-1C47-AD94-65A785A67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71" y="914400"/>
            <a:ext cx="1450062" cy="1325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BE4BE7-92D7-DD4B-9647-4DF676BC7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630" y="2239745"/>
            <a:ext cx="2876057" cy="2140025"/>
          </a:xfrm>
          <a:prstGeom prst="rect">
            <a:avLst/>
          </a:prstGeom>
        </p:spPr>
      </p:pic>
      <p:pic>
        <p:nvPicPr>
          <p:cNvPr id="24" name="Picture 23" descr="Screen Shot 2019-10-17 at 06.51.56.png">
            <a:extLst>
              <a:ext uri="{FF2B5EF4-FFF2-40B4-BE49-F238E27FC236}">
                <a16:creationId xmlns:a16="http://schemas.microsoft.com/office/drawing/2014/main" id="{953CE67F-B642-B345-B258-DCC2BF12B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7" y="4122895"/>
            <a:ext cx="2153207" cy="2230864"/>
          </a:xfrm>
          <a:prstGeom prst="rect">
            <a:avLst/>
          </a:prstGeom>
        </p:spPr>
      </p:pic>
      <p:pic>
        <p:nvPicPr>
          <p:cNvPr id="26" name="Picture 25" descr="Marcote-orphanGRB-Fig2.png">
            <a:extLst>
              <a:ext uri="{FF2B5EF4-FFF2-40B4-BE49-F238E27FC236}">
                <a16:creationId xmlns:a16="http://schemas.microsoft.com/office/drawing/2014/main" id="{A53F08AF-F19B-CA4B-95A8-9FAC86F33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75" y="4091170"/>
            <a:ext cx="2590800" cy="22067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DE7B2D-3E46-9248-8F1B-4DD0DD90EABA}"/>
              </a:ext>
            </a:extLst>
          </p:cNvPr>
          <p:cNvSpPr txBox="1"/>
          <p:nvPr/>
        </p:nvSpPr>
        <p:spPr>
          <a:xfrm>
            <a:off x="4026861" y="5450409"/>
            <a:ext cx="1458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FFFFFF"/>
                </a:solidFill>
              </a:rPr>
              <a:t>European VLBI Network</a:t>
            </a:r>
          </a:p>
          <a:p>
            <a:pPr eaLnBrk="1" hangingPunct="1"/>
            <a:r>
              <a:rPr lang="en-US" sz="800" b="1" dirty="0">
                <a:solidFill>
                  <a:srgbClr val="FFFFFF"/>
                </a:solidFill>
              </a:rPr>
              <a:t>(e-EVN)</a:t>
            </a:r>
          </a:p>
          <a:p>
            <a:r>
              <a:rPr lang="en-US" sz="800" dirty="0" err="1">
                <a:solidFill>
                  <a:srgbClr val="FFFFFF"/>
                </a:solidFill>
              </a:rPr>
              <a:t>Marcote</a:t>
            </a:r>
            <a:r>
              <a:rPr lang="en-US" sz="800" dirty="0">
                <a:solidFill>
                  <a:srgbClr val="FFFFFF"/>
                </a:solidFill>
              </a:rPr>
              <a:t> et al.,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16C8C-D353-8F4B-AA01-FFDFD22CB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96" y="4504556"/>
            <a:ext cx="3047835" cy="137996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34B2185-458F-E740-A283-F5D2E4E4D386}"/>
              </a:ext>
            </a:extLst>
          </p:cNvPr>
          <p:cNvSpPr/>
          <p:nvPr/>
        </p:nvSpPr>
        <p:spPr>
          <a:xfrm>
            <a:off x="4026861" y="2408497"/>
            <a:ext cx="13420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FRBs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B03684-8470-B143-B83A-389FB60FEEA4}"/>
              </a:ext>
            </a:extLst>
          </p:cNvPr>
          <p:cNvSpPr/>
          <p:nvPr/>
        </p:nvSpPr>
        <p:spPr>
          <a:xfrm>
            <a:off x="44014" y="1644342"/>
            <a:ext cx="33009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GW-EM</a:t>
            </a:r>
          </a:p>
          <a:p>
            <a:pPr algn="ctr"/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counterparts</a:t>
            </a:r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A2B56C-48A4-1949-8F64-0FBF3B5D6F4E}"/>
              </a:ext>
            </a:extLst>
          </p:cNvPr>
          <p:cNvSpPr/>
          <p:nvPr/>
        </p:nvSpPr>
        <p:spPr>
          <a:xfrm>
            <a:off x="6117317" y="1953078"/>
            <a:ext cx="27366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Exoplanets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EBC4C1-C248-9240-AAC5-6B7C52A63F82}"/>
              </a:ext>
            </a:extLst>
          </p:cNvPr>
          <p:cNvSpPr/>
          <p:nvPr/>
        </p:nvSpPr>
        <p:spPr>
          <a:xfrm>
            <a:off x="175460" y="3773488"/>
            <a:ext cx="30380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Magnetars/ </a:t>
            </a: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pulsars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5F90F8-FD0F-2D4E-B4EE-538D951EDC4B}"/>
              </a:ext>
            </a:extLst>
          </p:cNvPr>
          <p:cNvSpPr/>
          <p:nvPr/>
        </p:nvSpPr>
        <p:spPr>
          <a:xfrm>
            <a:off x="2967977" y="3733800"/>
            <a:ext cx="27703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GRB/ </a:t>
            </a:r>
          </a:p>
          <a:p>
            <a:pPr algn="ctr"/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novae/</a:t>
            </a:r>
            <a:r>
              <a:rPr lang="en-GB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SNe</a:t>
            </a:r>
            <a:endParaRPr lang="en-GB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522F34-5637-9349-A4D0-F69D99F29026}"/>
              </a:ext>
            </a:extLst>
          </p:cNvPr>
          <p:cNvSpPr/>
          <p:nvPr/>
        </p:nvSpPr>
        <p:spPr>
          <a:xfrm>
            <a:off x="5813217" y="5022644"/>
            <a:ext cx="2842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TDE</a:t>
            </a:r>
          </a:p>
          <a:p>
            <a:r>
              <a:rPr lang="en-GB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 more…</a:t>
            </a:r>
            <a:endParaRPr lang="en-GB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4F5CB9-79B8-1040-BB40-9119BB46C8A8}"/>
              </a:ext>
            </a:extLst>
          </p:cNvPr>
          <p:cNvSpPr txBox="1"/>
          <p:nvPr/>
        </p:nvSpPr>
        <p:spPr>
          <a:xfrm>
            <a:off x="7805460" y="5632314"/>
            <a:ext cx="1098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Mattila et al., 2018</a:t>
            </a:r>
          </a:p>
        </p:txBody>
      </p:sp>
    </p:spTree>
    <p:extLst>
      <p:ext uri="{BB962C8B-B14F-4D97-AF65-F5344CB8AC3E}">
        <p14:creationId xmlns:p14="http://schemas.microsoft.com/office/powerpoint/2010/main" val="1383958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What SKA-VLBI can do for my science?</a:t>
            </a: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en-GB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67F19-8589-1A4B-A6B3-57A77E6B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GB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E56A9F35-70E7-A948-9F79-26CFE993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en-GB">
              <a:solidFill>
                <a:srgbClr val="004489"/>
              </a:solidFill>
            </a:endParaRPr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1BCE57A7-D1EF-5D41-9DA0-DBC90B193C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48" name="Picture 3" descr="logo_jive_small.jpg">
            <a:extLst>
              <a:ext uri="{FF2B5EF4-FFF2-40B4-BE49-F238E27FC236}">
                <a16:creationId xmlns:a16="http://schemas.microsoft.com/office/drawing/2014/main" id="{AB7BBA14-5EED-9C44-9A1E-CA2F2B42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ooter Placeholder 4">
            <a:extLst>
              <a:ext uri="{FF2B5EF4-FFF2-40B4-BE49-F238E27FC236}">
                <a16:creationId xmlns:a16="http://schemas.microsoft.com/office/drawing/2014/main" id="{AE006484-D97E-0B4E-8876-AFD5919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E25A951-3C6E-BB41-8132-E6C5A200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359D70-1936-E948-88DA-24B487CE122F}"/>
              </a:ext>
            </a:extLst>
          </p:cNvPr>
          <p:cNvSpPr txBox="1"/>
          <p:nvPr/>
        </p:nvSpPr>
        <p:spPr>
          <a:xfrm>
            <a:off x="533400" y="1081881"/>
            <a:ext cx="4408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4489"/>
                </a:solidFill>
              </a:rPr>
              <a:t>TRANSIENTS/PULSARS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AA9C2-3F89-4F44-921F-C9AD4124C633}"/>
              </a:ext>
            </a:extLst>
          </p:cNvPr>
          <p:cNvSpPr txBox="1"/>
          <p:nvPr/>
        </p:nvSpPr>
        <p:spPr>
          <a:xfrm>
            <a:off x="4343400" y="1387932"/>
            <a:ext cx="493037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Faint synchrotron radio transients in the local Universe </a:t>
            </a:r>
            <a:r>
              <a:rPr lang="en-GB" sz="1600" dirty="0">
                <a:latin typeface="+mn-lt"/>
              </a:rPr>
              <a:t>d </a:t>
            </a:r>
            <a:r>
              <a:rPr lang="en-US" sz="1600" dirty="0">
                <a:latin typeface="+mn-lt"/>
                <a:ea typeface="ヒラギノ角ゴ ProN W3" charset="0"/>
                <a:cs typeface="ヒラギノ角ゴ ProN W3" charset="0"/>
                <a:sym typeface="Symbol" charset="0"/>
              </a:rPr>
              <a:t> 200Mpc (z ~ 0.05) </a:t>
            </a:r>
          </a:p>
          <a:p>
            <a:pPr algn="ctr"/>
            <a:r>
              <a:rPr lang="en-US" sz="1400" dirty="0">
                <a:latin typeface="+mn-lt"/>
                <a:ea typeface="ヒラギノ角ゴ ProN W3" charset="0"/>
                <a:cs typeface="ヒラギノ角ゴ ProN W3" charset="0"/>
                <a:sym typeface="Symbol" charset="0"/>
              </a:rPr>
              <a:t>Faint collimated ejecta can be resolved within weeks! </a:t>
            </a:r>
          </a:p>
          <a:p>
            <a:pPr algn="ctr"/>
            <a:r>
              <a:rPr lang="en-US" sz="1400" dirty="0">
                <a:latin typeface="+mn-lt"/>
                <a:ea typeface="ヒラギノ角ゴ ProN W3" charset="0"/>
                <a:cs typeface="ヒラギノ角ゴ ProN W3" charset="0"/>
                <a:sym typeface="Symbol" charset="0"/>
              </a:rPr>
              <a:t>proper motions </a:t>
            </a:r>
            <a:r>
              <a:rPr lang="en-US" sz="1400" dirty="0">
                <a:latin typeface="+mn-lt"/>
                <a:ea typeface="ヒラギノ角ゴ ProN W3" charset="0"/>
                <a:cs typeface="ヒラギノ角ゴ ProN W3" charset="0"/>
                <a:sym typeface="Arial" charset="0"/>
              </a:rPr>
              <a:t>in the ~1 </a:t>
            </a:r>
            <a:r>
              <a:rPr lang="en-US" sz="1400" dirty="0">
                <a:latin typeface="+mn-lt"/>
                <a:ea typeface="ヒラギノ角ゴ ProN W3" charset="0"/>
                <a:cs typeface="ヒラギノ角ゴ ProN W3" charset="0"/>
                <a:sym typeface="Symbol" charset="0"/>
              </a:rPr>
              <a:t></a:t>
            </a:r>
            <a:r>
              <a:rPr lang="en-US" sz="1400" dirty="0">
                <a:latin typeface="+mn-lt"/>
                <a:ea typeface="ヒラギノ角ゴ ProN W3" charset="0"/>
                <a:cs typeface="ヒラギノ角ゴ ProN W3" charset="0"/>
                <a:sym typeface="Arial" charset="0"/>
              </a:rPr>
              <a:t>as regime</a:t>
            </a:r>
            <a:endParaRPr lang="en-US" sz="1400" dirty="0">
              <a:latin typeface="+mn-lt"/>
              <a:ea typeface="ヒラギノ角ゴ ProN W3" charset="0"/>
              <a:cs typeface="ヒラギノ角ゴ ProN W3" charset="0"/>
              <a:sym typeface="Symbol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sz="1600" dirty="0">
              <a:solidFill>
                <a:srgbClr val="004489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GW astronomy: </a:t>
            </a:r>
            <a:r>
              <a:rPr lang="en-GB" sz="1400" dirty="0">
                <a:latin typeface="+mn-lt"/>
              </a:rPr>
              <a:t>SKA-VLBI sensitivities and excellent calibration needed for resolving mildly relativistic outflows, long-term radio afterglows (BNS mergers, long-GRBs, etc.)</a:t>
            </a:r>
          </a:p>
          <a:p>
            <a:endParaRPr lang="en-GB" sz="14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FRBs: </a:t>
            </a:r>
            <a:r>
              <a:rPr lang="en-GB" sz="1400" dirty="0">
                <a:latin typeface="+mn-lt"/>
              </a:rPr>
              <a:t>SKA-VLBI for progenitor environments and high-z localisations.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4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Exoplanets: </a:t>
            </a:r>
            <a:r>
              <a:rPr lang="en-GB" sz="1400" dirty="0">
                <a:latin typeface="+mn-lt"/>
              </a:rPr>
              <a:t>orbital motions will be detectable with SKA-VLBI.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4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Magnetars: </a:t>
            </a:r>
            <a:r>
              <a:rPr lang="en-GB" sz="1400" dirty="0">
                <a:latin typeface="+mn-lt"/>
              </a:rPr>
              <a:t>SKA-VLBI reaches the GC and covers a very large galactic volume for proper motion measurements.</a:t>
            </a:r>
            <a:endParaRPr lang="en-GB" sz="16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FF15DF-B934-D642-BF35-B2037D3E5734}"/>
              </a:ext>
            </a:extLst>
          </p:cNvPr>
          <p:cNvGrpSpPr/>
          <p:nvPr/>
        </p:nvGrpSpPr>
        <p:grpSpPr>
          <a:xfrm>
            <a:off x="159216" y="1905000"/>
            <a:ext cx="3941763" cy="2614513"/>
            <a:chOff x="492125" y="1597240"/>
            <a:chExt cx="3941763" cy="2614513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4A4C41BD-4E87-C841-A2E9-196158A2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1836249"/>
              <a:ext cx="39417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B72DB1F4-196C-D244-AE0E-25CC2F65F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5" y="3811658"/>
              <a:ext cx="1539174" cy="40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5" tIns="45713" rIns="91425" bIns="45713">
              <a:spAutoFit/>
            </a:bodyPr>
            <a:lstStyle/>
            <a:p>
              <a:pPr>
                <a:spcBef>
                  <a:spcPts val="0"/>
                </a:spcBef>
                <a:buClr>
                  <a:schemeClr val="hlink"/>
                </a:buClr>
                <a:buSzPct val="80000"/>
                <a:defRPr/>
              </a:pPr>
              <a:r>
                <a:rPr lang="en-US" sz="1000" i="1" kern="0" dirty="0" err="1">
                  <a:latin typeface="+mn-lt"/>
                  <a:ea typeface="+mn-ea"/>
                  <a:cs typeface="+mn-cs"/>
                </a:rPr>
                <a:t>Chomiuk</a:t>
              </a:r>
              <a:r>
                <a:rPr lang="en-US" sz="1000" i="1" kern="0" dirty="0">
                  <a:latin typeface="+mn-lt"/>
                  <a:ea typeface="+mn-ea"/>
                  <a:cs typeface="+mn-cs"/>
                </a:rPr>
                <a:t> et al., Nature, </a:t>
              </a:r>
            </a:p>
            <a:p>
              <a:pPr>
                <a:spcBef>
                  <a:spcPts val="0"/>
                </a:spcBef>
                <a:buClr>
                  <a:schemeClr val="hlink"/>
                </a:buClr>
                <a:buSzPct val="80000"/>
                <a:defRPr/>
              </a:pPr>
              <a:r>
                <a:rPr lang="en-US" sz="1000" i="1" kern="0" dirty="0">
                  <a:latin typeface="+mn-lt"/>
                  <a:ea typeface="+mn-ea"/>
                  <a:cs typeface="+mn-cs"/>
                </a:rPr>
                <a:t>514, 339, 2014</a:t>
              </a:r>
            </a:p>
          </p:txBody>
        </p:sp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DCFB8649-7710-3E43-B3F5-0DDF17E0B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5" y="1597240"/>
              <a:ext cx="2361514" cy="27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5" tIns="45713" rIns="91425" bIns="45713">
              <a:spAutoFit/>
            </a:bodyPr>
            <a:lstStyle/>
            <a:p>
              <a:pPr>
                <a:spcBef>
                  <a:spcPts val="0"/>
                </a:spcBef>
                <a:buClr>
                  <a:schemeClr val="hlink"/>
                </a:buClr>
                <a:buSzPct val="80000"/>
                <a:defRPr/>
              </a:pPr>
              <a:r>
                <a:rPr lang="en-US" sz="1200" b="1" kern="0" dirty="0">
                  <a:latin typeface="+mn-lt"/>
                  <a:ea typeface="+mn-ea"/>
                  <a:cs typeface="+mn-cs"/>
                </a:rPr>
                <a:t>e-EVN, JVLA, VLBA, e-Merlin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2539046-4A18-E24F-AF16-F45D3A149A1B}"/>
              </a:ext>
            </a:extLst>
          </p:cNvPr>
          <p:cNvSpPr txBox="1"/>
          <p:nvPr/>
        </p:nvSpPr>
        <p:spPr>
          <a:xfrm>
            <a:off x="-238130" y="4799092"/>
            <a:ext cx="49303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489"/>
                </a:solidFill>
                <a:latin typeface="+mn-lt"/>
              </a:rPr>
              <a:t>SKA-VLBI </a:t>
            </a:r>
            <a:r>
              <a:rPr lang="en-GB" sz="1600" dirty="0">
                <a:solidFill>
                  <a:srgbClr val="004489"/>
                </a:solidFill>
                <a:latin typeface="+mn-lt"/>
              </a:rPr>
              <a:t>to measure very accurately:</a:t>
            </a:r>
          </a:p>
          <a:p>
            <a:pPr algn="ctr"/>
            <a:r>
              <a:rPr lang="en-GB" sz="1600" dirty="0">
                <a:latin typeface="+mn-lt"/>
              </a:rPr>
              <a:t>Source expansion / apparent jet speed</a:t>
            </a:r>
          </a:p>
          <a:p>
            <a:pPr algn="ctr"/>
            <a:r>
              <a:rPr lang="en-GB" sz="1600" dirty="0">
                <a:latin typeface="+mn-lt"/>
              </a:rPr>
              <a:t>Proper motions</a:t>
            </a:r>
          </a:p>
          <a:p>
            <a:pPr algn="ctr"/>
            <a:r>
              <a:rPr lang="en-GB" sz="1600" dirty="0">
                <a:latin typeface="+mn-lt"/>
              </a:rPr>
              <a:t>Parallax (distances)</a:t>
            </a:r>
          </a:p>
        </p:txBody>
      </p:sp>
    </p:spTree>
    <p:extLst>
      <p:ext uri="{BB962C8B-B14F-4D97-AF65-F5344CB8AC3E}">
        <p14:creationId xmlns:p14="http://schemas.microsoft.com/office/powerpoint/2010/main" val="184844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F442C-FB99-8743-91F0-7B959A9E6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53"/>
            <a:ext cx="9146408" cy="4120647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4B958-5D64-724C-8BDC-57E6468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103" y="108167"/>
            <a:ext cx="938768" cy="61994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E8A49-4101-584A-9586-D1ADA397543A}"/>
              </a:ext>
            </a:extLst>
          </p:cNvPr>
          <p:cNvGrpSpPr/>
          <p:nvPr/>
        </p:nvGrpSpPr>
        <p:grpSpPr>
          <a:xfrm>
            <a:off x="76200" y="108167"/>
            <a:ext cx="2707511" cy="653833"/>
            <a:chOff x="264289" y="177080"/>
            <a:chExt cx="2707511" cy="6538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08E94-D4B3-9948-9928-8842F0C3367F}"/>
                </a:ext>
              </a:extLst>
            </p:cNvPr>
            <p:cNvSpPr/>
            <p:nvPr/>
          </p:nvSpPr>
          <p:spPr bwMode="auto">
            <a:xfrm>
              <a:off x="381000" y="177080"/>
              <a:ext cx="2590800" cy="65383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D32773-57BF-CB41-863F-EA6F5BF7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289" y="177081"/>
              <a:ext cx="1792498" cy="6538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1F6B16-5680-5747-B556-CC9662DB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98" y="278719"/>
              <a:ext cx="673182" cy="450555"/>
            </a:xfrm>
            <a:prstGeom prst="rect">
              <a:avLst/>
            </a:prstGeom>
          </p:spPr>
        </p:pic>
      </p:grp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4724400"/>
            <a:ext cx="8763000" cy="2133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GB" sz="3200" b="1" kern="0" dirty="0">
                <a:solidFill>
                  <a:srgbClr val="004489"/>
                </a:solidFill>
                <a:cs typeface="Times New Roman" pitchFamily="18" charset="0"/>
              </a:rPr>
              <a:t>Enhancing the Square Kilometre Array with VLBI angular resolutions</a:t>
            </a:r>
            <a:endParaRPr lang="en-GB" sz="3200" kern="0" dirty="0">
              <a:solidFill>
                <a:srgbClr val="004489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GB" sz="2000" kern="0" dirty="0">
              <a:solidFill>
                <a:srgbClr val="004489"/>
              </a:solidFill>
              <a:latin typeface="+mj-lt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en-GB" sz="2400" kern="0" dirty="0">
                <a:solidFill>
                  <a:srgbClr val="004489"/>
                </a:solidFill>
                <a:latin typeface="+mj-lt"/>
                <a:ea typeface="+mj-ea"/>
                <a:cs typeface="Times New Roman" pitchFamily="18" charset="0"/>
              </a:rPr>
              <a:t>Cristina García Miró</a:t>
            </a:r>
          </a:p>
          <a:p>
            <a:pPr algn="ctr">
              <a:defRPr/>
            </a:pPr>
            <a:r>
              <a:rPr lang="en-GB" sz="2400" kern="0" dirty="0">
                <a:solidFill>
                  <a:srgbClr val="004489"/>
                </a:solidFill>
                <a:latin typeface="+mj-lt"/>
                <a:ea typeface="+mj-ea"/>
                <a:cs typeface="Times New Roman" pitchFamily="18" charset="0"/>
              </a:rPr>
              <a:t>JIVE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58E523E9-FC97-474C-B0BF-7E0CB7C22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22" y="5791200"/>
            <a:ext cx="113717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5CB44C-AD24-FB4C-AB44-010591836E25}"/>
              </a:ext>
            </a:extLst>
          </p:cNvPr>
          <p:cNvSpPr/>
          <p:nvPr/>
        </p:nvSpPr>
        <p:spPr>
          <a:xfrm rot="20481950">
            <a:off x="2479983" y="2286953"/>
            <a:ext cx="4041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675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A0A2DD-9367-8445-92B5-3484D1E1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41760"/>
            <a:ext cx="7772400" cy="53176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the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902370" y="5911723"/>
            <a:ext cx="16764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1200" i="1" dirty="0">
                <a:solidFill>
                  <a:srgbClr val="004489"/>
                </a:solidFill>
              </a:rPr>
              <a:t>Credit: Jack Radcliffe 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3" descr="logo_jive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DB1C93E-5D2B-D34A-A661-768C7E0E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BCE711-949C-6042-95FA-74500320C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2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A0A2DD-9367-8445-92B5-3484D1E1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41760"/>
            <a:ext cx="7772400" cy="531767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the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902370" y="5911723"/>
            <a:ext cx="16764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1200" i="1" dirty="0">
                <a:solidFill>
                  <a:srgbClr val="004489"/>
                </a:solidFill>
              </a:rPr>
              <a:t>Credit: Jack Radcliffe 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60615-6D07-734A-839E-D6F5728BEE1F}"/>
              </a:ext>
            </a:extLst>
          </p:cNvPr>
          <p:cNvSpPr txBox="1"/>
          <p:nvPr/>
        </p:nvSpPr>
        <p:spPr>
          <a:xfrm>
            <a:off x="5908661" y="455055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SKA2 science!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B7B4CE-96CA-5543-84FA-7140612916CB}"/>
              </a:ext>
            </a:extLst>
          </p:cNvPr>
          <p:cNvSpPr/>
          <p:nvPr/>
        </p:nvSpPr>
        <p:spPr>
          <a:xfrm>
            <a:off x="5791200" y="4259934"/>
            <a:ext cx="2012464" cy="17328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9CAD68-1561-2543-83E2-238B411C9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87011BE-F250-F145-A255-53AFC015A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F51B8DE-1299-5A4C-9651-4DC622AD25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8" name="Picture 3" descr="logo_jive_small.jpg">
            <a:extLst>
              <a:ext uri="{FF2B5EF4-FFF2-40B4-BE49-F238E27FC236}">
                <a16:creationId xmlns:a16="http://schemas.microsoft.com/office/drawing/2014/main" id="{5410B3F9-CBBC-D745-8C05-97C740A0A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83B73CE-0A7E-7349-BDA8-802651887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585322-81A2-224B-BBF9-AE9077DEA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23793A-BE73-484C-82AE-291D64ED9D08}"/>
              </a:ext>
            </a:extLst>
          </p:cNvPr>
          <p:cNvSpPr txBox="1"/>
          <p:nvPr/>
        </p:nvSpPr>
        <p:spPr>
          <a:xfrm>
            <a:off x="7499646" y="4024794"/>
            <a:ext cx="103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mas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resolutions</a:t>
            </a:r>
          </a:p>
        </p:txBody>
      </p:sp>
    </p:spTree>
    <p:extLst>
      <p:ext uri="{BB962C8B-B14F-4D97-AF65-F5344CB8AC3E}">
        <p14:creationId xmlns:p14="http://schemas.microsoft.com/office/powerpoint/2010/main" val="165216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BE770E7-ACE3-2547-A340-C8737D40B641}"/>
              </a:ext>
            </a:extLst>
          </p:cNvPr>
          <p:cNvSpPr/>
          <p:nvPr/>
        </p:nvSpPr>
        <p:spPr bwMode="auto">
          <a:xfrm>
            <a:off x="0" y="0"/>
            <a:ext cx="6060440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BD710-187D-9F44-BF81-61F4B7088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91" b="23211"/>
          <a:stretch/>
        </p:blipFill>
        <p:spPr>
          <a:xfrm>
            <a:off x="0" y="114399"/>
            <a:ext cx="6060440" cy="46862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21C745-9A89-F14F-A624-4B9FF3AEA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D0AE2C6E-20FC-A74F-9B38-A1C77819E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043A14F-5E10-3B4D-AA68-DCDFAA835C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21" name="Picture 3" descr="logo_jive_small.jpg">
            <a:extLst>
              <a:ext uri="{FF2B5EF4-FFF2-40B4-BE49-F238E27FC236}">
                <a16:creationId xmlns:a16="http://schemas.microsoft.com/office/drawing/2014/main" id="{52EFF629-96BD-7B43-837B-262329C86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9EA629B-15E2-C74A-8552-A7AB4B20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AF79F9-1AB5-7948-822F-3E7D1BDB0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				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the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9695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BE770E7-ACE3-2547-A340-C8737D40B641}"/>
              </a:ext>
            </a:extLst>
          </p:cNvPr>
          <p:cNvSpPr/>
          <p:nvPr/>
        </p:nvSpPr>
        <p:spPr bwMode="auto">
          <a:xfrm>
            <a:off x="0" y="0"/>
            <a:ext cx="6060440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BD710-187D-9F44-BF81-61F4B7088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91" b="23211"/>
          <a:stretch/>
        </p:blipFill>
        <p:spPr>
          <a:xfrm>
            <a:off x="0" y="114399"/>
            <a:ext cx="6060440" cy="4686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0993C9-F295-584C-AD9D-539220B8E010}"/>
              </a:ext>
            </a:extLst>
          </p:cNvPr>
          <p:cNvSpPr txBox="1"/>
          <p:nvPr/>
        </p:nvSpPr>
        <p:spPr>
          <a:xfrm>
            <a:off x="6244657" y="1228536"/>
            <a:ext cx="2752432" cy="28800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52"/>
              </a:spcAft>
            </a:pPr>
            <a:endParaRPr lang="en-GB" sz="506" b="1" dirty="0"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algn="ctr">
              <a:spcAft>
                <a:spcPts val="152"/>
              </a:spcAft>
            </a:pPr>
            <a:r>
              <a:rPr lang="en-GB" sz="1914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SKA provides …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endParaRPr lang="en-US" sz="708" b="1" dirty="0"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Independent MULTI-BEAM CAPABILITY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BOOST in SENSITIVITY to µ</a:t>
            </a:r>
            <a:r>
              <a:rPr lang="en-US" sz="1382" b="1" dirty="0" err="1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Jy</a:t>
            </a: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 regime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Access to SOUTHERN SKIES and GC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COMMENSALITY with other modes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Superior AMPLITUDE &amp; POLARISATION calibration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1C745-9A89-F14F-A624-4B9FF3AEA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D0AE2C6E-20FC-A74F-9B38-A1C77819E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043A14F-5E10-3B4D-AA68-DCDFAA835C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21" name="Picture 3" descr="logo_jive_small.jpg">
            <a:extLst>
              <a:ext uri="{FF2B5EF4-FFF2-40B4-BE49-F238E27FC236}">
                <a16:creationId xmlns:a16="http://schemas.microsoft.com/office/drawing/2014/main" id="{52EFF629-96BD-7B43-837B-262329C86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9EA629B-15E2-C74A-8552-A7AB4B20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AF79F9-1AB5-7948-822F-3E7D1BDB0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CAA8ED-B5C7-AA4B-840B-0489551002DA}"/>
              </a:ext>
            </a:extLst>
          </p:cNvPr>
          <p:cNvGrpSpPr>
            <a:grpSpLocks noChangeAspect="1"/>
          </p:cNvGrpSpPr>
          <p:nvPr/>
        </p:nvGrpSpPr>
        <p:grpSpPr>
          <a:xfrm>
            <a:off x="1932067" y="3733800"/>
            <a:ext cx="2944733" cy="3048000"/>
            <a:chOff x="218090" y="3254204"/>
            <a:chExt cx="4300425" cy="44512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F1A908-6F28-394E-A318-28CCBC291378}"/>
                </a:ext>
              </a:extLst>
            </p:cNvPr>
            <p:cNvGrpSpPr/>
            <p:nvPr/>
          </p:nvGrpSpPr>
          <p:grpSpPr>
            <a:xfrm>
              <a:off x="218090" y="3254204"/>
              <a:ext cx="4300425" cy="4451234"/>
              <a:chOff x="684213" y="1837653"/>
              <a:chExt cx="4300425" cy="445123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18BE7E-8531-7D4D-BD94-FE663A82D172}"/>
                  </a:ext>
                </a:extLst>
              </p:cNvPr>
              <p:cNvGrpSpPr/>
              <p:nvPr/>
            </p:nvGrpSpPr>
            <p:grpSpPr>
              <a:xfrm>
                <a:off x="684213" y="1837653"/>
                <a:ext cx="4300425" cy="4451234"/>
                <a:chOff x="232697" y="1514499"/>
                <a:chExt cx="4300425" cy="4451234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6FC3877-2923-7C4E-B231-A3FFA2B874CB}"/>
                    </a:ext>
                  </a:extLst>
                </p:cNvPr>
                <p:cNvGrpSpPr/>
                <p:nvPr/>
              </p:nvGrpSpPr>
              <p:grpSpPr>
                <a:xfrm>
                  <a:off x="232697" y="1514499"/>
                  <a:ext cx="4300425" cy="4451234"/>
                  <a:chOff x="232697" y="1514499"/>
                  <a:chExt cx="4300425" cy="4451234"/>
                </a:xfrm>
              </p:grpSpPr>
              <p:pic>
                <p:nvPicPr>
                  <p:cNvPr id="35" name="Picture 1" descr="page20image464">
                    <a:extLst>
                      <a:ext uri="{FF2B5EF4-FFF2-40B4-BE49-F238E27FC236}">
                        <a16:creationId xmlns:a16="http://schemas.microsoft.com/office/drawing/2014/main" id="{07C21708-83A3-0A48-8B30-6300ECC2A6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8115" y="1533433"/>
                    <a:ext cx="3937000" cy="44323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EB6F344-F6BC-8E46-A00A-F04C931D73A9}"/>
                      </a:ext>
                    </a:extLst>
                  </p:cNvPr>
                  <p:cNvSpPr/>
                  <p:nvPr/>
                </p:nvSpPr>
                <p:spPr>
                  <a:xfrm>
                    <a:off x="1950075" y="3038296"/>
                    <a:ext cx="865671" cy="851299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3F17584F-D47E-6D4E-BF1B-5BAB17523949}"/>
                      </a:ext>
                    </a:extLst>
                  </p:cNvPr>
                  <p:cNvSpPr/>
                  <p:nvPr/>
                </p:nvSpPr>
                <p:spPr>
                  <a:xfrm>
                    <a:off x="2300162" y="3368203"/>
                    <a:ext cx="165496" cy="171164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DF577273-2816-FE4C-BE4B-5BB7F071CC9B}"/>
                      </a:ext>
                    </a:extLst>
                  </p:cNvPr>
                  <p:cNvSpPr/>
                  <p:nvPr/>
                </p:nvSpPr>
                <p:spPr>
                  <a:xfrm>
                    <a:off x="232697" y="1514499"/>
                    <a:ext cx="4300425" cy="4013682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Left Bracket 38">
                    <a:extLst>
                      <a:ext uri="{FF2B5EF4-FFF2-40B4-BE49-F238E27FC236}">
                        <a16:creationId xmlns:a16="http://schemas.microsoft.com/office/drawing/2014/main" id="{756130B7-E591-274B-86A4-3EBACF24346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9662" y="5407022"/>
                    <a:ext cx="45719" cy="781415"/>
                  </a:xfrm>
                  <a:prstGeom prst="leftBracke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A1B31BC1-D7C5-4644-AE7F-082106CA6990}"/>
                      </a:ext>
                    </a:extLst>
                  </p:cNvPr>
                  <p:cNvSpPr txBox="1"/>
                  <p:nvPr/>
                </p:nvSpPr>
                <p:spPr>
                  <a:xfrm>
                    <a:off x="553237" y="5599062"/>
                    <a:ext cx="439544" cy="200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00" b="1" dirty="0"/>
                      <a:t>35 km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D96F1B3-2A61-244C-AE98-BDE744DDE108}"/>
                    </a:ext>
                  </a:extLst>
                </p:cNvPr>
                <p:cNvSpPr txBox="1"/>
                <p:nvPr/>
              </p:nvSpPr>
              <p:spPr>
                <a:xfrm>
                  <a:off x="393388" y="2560134"/>
                  <a:ext cx="1985630" cy="94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4 km </a:t>
                  </a:r>
                </a:p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(67-75%)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CDC4326-4A92-F146-9401-369F0F7E5182}"/>
                    </a:ext>
                  </a:extLst>
                </p:cNvPr>
                <p:cNvSpPr txBox="1"/>
                <p:nvPr/>
              </p:nvSpPr>
              <p:spPr>
                <a:xfrm>
                  <a:off x="553237" y="3568854"/>
                  <a:ext cx="1985630" cy="94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20 km </a:t>
                  </a:r>
                </a:p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(83-87%)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D8DBB7C-600E-A44C-9D24-3A6505E2E5F9}"/>
                    </a:ext>
                  </a:extLst>
                </p:cNvPr>
                <p:cNvSpPr txBox="1"/>
                <p:nvPr/>
              </p:nvSpPr>
              <p:spPr>
                <a:xfrm>
                  <a:off x="1100536" y="5409329"/>
                  <a:ext cx="1967204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15F209"/>
                      </a:solidFill>
                    </a:rPr>
                    <a:t>full array (100%)</a:t>
                  </a:r>
                </a:p>
              </p:txBody>
            </p:sp>
          </p:grpSp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AE7E92F4-5A38-5C46-B651-786E86289F1C}"/>
                  </a:ext>
                </a:extLst>
              </p:cNvPr>
              <p:cNvSpPr/>
              <p:nvPr/>
            </p:nvSpPr>
            <p:spPr>
              <a:xfrm rot="9461993">
                <a:off x="2529079" y="2155072"/>
                <a:ext cx="1371607" cy="1429976"/>
              </a:xfrm>
              <a:prstGeom prst="teardrop">
                <a:avLst>
                  <a:gd name="adj" fmla="val 101756"/>
                </a:avLst>
              </a:prstGeom>
              <a:noFill/>
              <a:ln w="22225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5C2D8038-C7B1-5C40-BF47-EF4B1373B176}"/>
                  </a:ext>
                </a:extLst>
              </p:cNvPr>
              <p:cNvSpPr/>
              <p:nvPr/>
            </p:nvSpPr>
            <p:spPr>
              <a:xfrm rot="6729739">
                <a:off x="2303488" y="2931500"/>
                <a:ext cx="1675938" cy="88561"/>
              </a:xfrm>
              <a:prstGeom prst="teardrop">
                <a:avLst/>
              </a:prstGeom>
              <a:gradFill flip="none" rotWithShape="1">
                <a:gsLst>
                  <a:gs pos="0">
                    <a:srgbClr val="92D050"/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26DAC40E-28CB-844C-9324-C2908A3202D9}"/>
                </a:ext>
              </a:extLst>
            </p:cNvPr>
            <p:cNvSpPr/>
            <p:nvPr/>
          </p:nvSpPr>
          <p:spPr>
            <a:xfrm rot="8174833">
              <a:off x="2194010" y="4620980"/>
              <a:ext cx="1485480" cy="92390"/>
            </a:xfrm>
            <a:prstGeom prst="teardrop">
              <a:avLst/>
            </a:prstGeom>
            <a:gradFill flip="none" rotWithShape="1">
              <a:gsLst>
                <a:gs pos="0">
                  <a:srgbClr val="92D05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ardrop 41">
              <a:extLst>
                <a:ext uri="{FF2B5EF4-FFF2-40B4-BE49-F238E27FC236}">
                  <a16:creationId xmlns:a16="http://schemas.microsoft.com/office/drawing/2014/main" id="{21591D4F-C846-4046-A5C6-636BE130CDAB}"/>
                </a:ext>
              </a:extLst>
            </p:cNvPr>
            <p:cNvSpPr/>
            <p:nvPr/>
          </p:nvSpPr>
          <p:spPr>
            <a:xfrm rot="5400000">
              <a:off x="1621671" y="4422885"/>
              <a:ext cx="1485480" cy="92390"/>
            </a:xfrm>
            <a:prstGeom prst="teardrop">
              <a:avLst/>
            </a:prstGeom>
            <a:gradFill flip="none" rotWithShape="1">
              <a:gsLst>
                <a:gs pos="0">
                  <a:srgbClr val="92D05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				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the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42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BE770E7-ACE3-2547-A340-C8737D40B641}"/>
              </a:ext>
            </a:extLst>
          </p:cNvPr>
          <p:cNvSpPr/>
          <p:nvPr/>
        </p:nvSpPr>
        <p:spPr bwMode="auto">
          <a:xfrm>
            <a:off x="0" y="0"/>
            <a:ext cx="6060440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BD710-187D-9F44-BF81-61F4B7088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91" b="23211"/>
          <a:stretch/>
        </p:blipFill>
        <p:spPr>
          <a:xfrm>
            <a:off x="0" y="114399"/>
            <a:ext cx="6060440" cy="4686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0993C9-F295-584C-AD9D-539220B8E010}"/>
              </a:ext>
            </a:extLst>
          </p:cNvPr>
          <p:cNvSpPr txBox="1"/>
          <p:nvPr/>
        </p:nvSpPr>
        <p:spPr>
          <a:xfrm>
            <a:off x="6244657" y="1228536"/>
            <a:ext cx="2752432" cy="28800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52"/>
              </a:spcAft>
            </a:pPr>
            <a:endParaRPr lang="en-GB" sz="506" b="1" dirty="0"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algn="ctr">
              <a:spcAft>
                <a:spcPts val="152"/>
              </a:spcAft>
            </a:pPr>
            <a:r>
              <a:rPr lang="en-GB" sz="1914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SKA provides …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endParaRPr lang="en-US" sz="708" b="1" dirty="0"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Independent MULTI-BEAM CAPABILITY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BOOST in SENSITIVITY to µ</a:t>
            </a:r>
            <a:r>
              <a:rPr lang="en-US" sz="1382" b="1" dirty="0" err="1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Jy</a:t>
            </a: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 regime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Access to SOUTHERN SKIES and GC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COMMENSALITY with other modes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Superior AMPLITUDE &amp; POLARISATION calibration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1C745-9A89-F14F-A624-4B9FF3AEA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D0AE2C6E-20FC-A74F-9B38-A1C77819E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043A14F-5E10-3B4D-AA68-DCDFAA835C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21" name="Picture 3" descr="logo_jive_small.jpg">
            <a:extLst>
              <a:ext uri="{FF2B5EF4-FFF2-40B4-BE49-F238E27FC236}">
                <a16:creationId xmlns:a16="http://schemas.microsoft.com/office/drawing/2014/main" id="{52EFF629-96BD-7B43-837B-262329C86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9EA629B-15E2-C74A-8552-A7AB4B20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AF79F9-1AB5-7948-822F-3E7D1BDB0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7276EC-3B24-644A-B5A9-D46C9DA3731F}"/>
              </a:ext>
            </a:extLst>
          </p:cNvPr>
          <p:cNvSpPr txBox="1"/>
          <p:nvPr/>
        </p:nvSpPr>
        <p:spPr>
          <a:xfrm>
            <a:off x="5246794" y="4320910"/>
            <a:ext cx="3750295" cy="2003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52"/>
              </a:spcAft>
            </a:pPr>
            <a:endParaRPr lang="en-GB" sz="506" b="1" dirty="0">
              <a:solidFill>
                <a:schemeClr val="bg2"/>
              </a:solidFill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algn="ctr">
              <a:spcAft>
                <a:spcPts val="152"/>
              </a:spcAft>
            </a:pPr>
            <a:r>
              <a:rPr lang="en-GB" sz="1914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VLBI provides …</a:t>
            </a:r>
          </a:p>
          <a:p>
            <a:pPr algn="ctr">
              <a:spcAft>
                <a:spcPts val="152"/>
              </a:spcAft>
            </a:pPr>
            <a:endParaRPr lang="en-GB" sz="708" b="1" dirty="0">
              <a:latin typeface="Arial" panose="020B0604020202020204" pitchFamily="34" charset="0"/>
              <a:ea typeface="Eurostile" charset="0"/>
              <a:cs typeface="Arial" panose="020B0604020202020204" pitchFamily="34" charset="0"/>
            </a:endParaRP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Images of sky at BROAD RANGE of ANGULAR SCALES RESOLUTIONS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mas resolution for SKA HPSOs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Independent COMMISIONING TOOL and early PR OPPORTUNITIES</a:t>
            </a:r>
          </a:p>
          <a:p>
            <a:pPr marL="231187" indent="-231187">
              <a:spcAft>
                <a:spcPts val="152"/>
              </a:spcAft>
              <a:buFont typeface="Arial" panose="020B0604020202020204" pitchFamily="34" charset="0"/>
              <a:buChar char="•"/>
            </a:pPr>
            <a:r>
              <a:rPr lang="en-US" sz="1382" b="1" dirty="0">
                <a:latin typeface="Arial" panose="020B0604020202020204" pitchFamily="34" charset="0"/>
                <a:ea typeface="Eurostile" charset="0"/>
                <a:cs typeface="Arial" panose="020B0604020202020204" pitchFamily="34" charset="0"/>
              </a:rPr>
              <a:t>AN ENTHUSIASTIC USER COMMUNITY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CAA8ED-B5C7-AA4B-840B-0489551002DA}"/>
              </a:ext>
            </a:extLst>
          </p:cNvPr>
          <p:cNvGrpSpPr>
            <a:grpSpLocks noChangeAspect="1"/>
          </p:cNvGrpSpPr>
          <p:nvPr/>
        </p:nvGrpSpPr>
        <p:grpSpPr>
          <a:xfrm>
            <a:off x="1932067" y="3733800"/>
            <a:ext cx="2944733" cy="3048000"/>
            <a:chOff x="218090" y="3254204"/>
            <a:chExt cx="4300425" cy="44512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F1A908-6F28-394E-A318-28CCBC291378}"/>
                </a:ext>
              </a:extLst>
            </p:cNvPr>
            <p:cNvGrpSpPr/>
            <p:nvPr/>
          </p:nvGrpSpPr>
          <p:grpSpPr>
            <a:xfrm>
              <a:off x="218090" y="3254204"/>
              <a:ext cx="4300425" cy="4451234"/>
              <a:chOff x="684213" y="1837653"/>
              <a:chExt cx="4300425" cy="445123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18BE7E-8531-7D4D-BD94-FE663A82D172}"/>
                  </a:ext>
                </a:extLst>
              </p:cNvPr>
              <p:cNvGrpSpPr/>
              <p:nvPr/>
            </p:nvGrpSpPr>
            <p:grpSpPr>
              <a:xfrm>
                <a:off x="684213" y="1837653"/>
                <a:ext cx="4300425" cy="4451234"/>
                <a:chOff x="232697" y="1514499"/>
                <a:chExt cx="4300425" cy="4451234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6FC3877-2923-7C4E-B231-A3FFA2B874CB}"/>
                    </a:ext>
                  </a:extLst>
                </p:cNvPr>
                <p:cNvGrpSpPr/>
                <p:nvPr/>
              </p:nvGrpSpPr>
              <p:grpSpPr>
                <a:xfrm>
                  <a:off x="232697" y="1514499"/>
                  <a:ext cx="4300425" cy="4451234"/>
                  <a:chOff x="232697" y="1514499"/>
                  <a:chExt cx="4300425" cy="4451234"/>
                </a:xfrm>
              </p:grpSpPr>
              <p:pic>
                <p:nvPicPr>
                  <p:cNvPr id="35" name="Picture 1" descr="page20image464">
                    <a:extLst>
                      <a:ext uri="{FF2B5EF4-FFF2-40B4-BE49-F238E27FC236}">
                        <a16:creationId xmlns:a16="http://schemas.microsoft.com/office/drawing/2014/main" id="{07C21708-83A3-0A48-8B30-6300ECC2A6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8115" y="1533433"/>
                    <a:ext cx="3937000" cy="44323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EB6F344-F6BC-8E46-A00A-F04C931D73A9}"/>
                      </a:ext>
                    </a:extLst>
                  </p:cNvPr>
                  <p:cNvSpPr/>
                  <p:nvPr/>
                </p:nvSpPr>
                <p:spPr>
                  <a:xfrm>
                    <a:off x="1950075" y="3038296"/>
                    <a:ext cx="865671" cy="851299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3F17584F-D47E-6D4E-BF1B-5BAB17523949}"/>
                      </a:ext>
                    </a:extLst>
                  </p:cNvPr>
                  <p:cNvSpPr/>
                  <p:nvPr/>
                </p:nvSpPr>
                <p:spPr>
                  <a:xfrm>
                    <a:off x="2300162" y="3368203"/>
                    <a:ext cx="165496" cy="171164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DF577273-2816-FE4C-BE4B-5BB7F071CC9B}"/>
                      </a:ext>
                    </a:extLst>
                  </p:cNvPr>
                  <p:cNvSpPr/>
                  <p:nvPr/>
                </p:nvSpPr>
                <p:spPr>
                  <a:xfrm>
                    <a:off x="232697" y="1514499"/>
                    <a:ext cx="4300425" cy="4013682"/>
                  </a:xfrm>
                  <a:prstGeom prst="ellipse">
                    <a:avLst/>
                  </a:prstGeom>
                  <a:noFill/>
                  <a:ln w="19050">
                    <a:solidFill>
                      <a:srgbClr val="15F209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Left Bracket 38">
                    <a:extLst>
                      <a:ext uri="{FF2B5EF4-FFF2-40B4-BE49-F238E27FC236}">
                        <a16:creationId xmlns:a16="http://schemas.microsoft.com/office/drawing/2014/main" id="{756130B7-E591-274B-86A4-3EBACF24346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9662" y="5407022"/>
                    <a:ext cx="45719" cy="781415"/>
                  </a:xfrm>
                  <a:prstGeom prst="leftBracke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A1B31BC1-D7C5-4644-AE7F-082106CA6990}"/>
                      </a:ext>
                    </a:extLst>
                  </p:cNvPr>
                  <p:cNvSpPr txBox="1"/>
                  <p:nvPr/>
                </p:nvSpPr>
                <p:spPr>
                  <a:xfrm>
                    <a:off x="553237" y="5599062"/>
                    <a:ext cx="439544" cy="200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00" b="1" dirty="0"/>
                      <a:t>35 km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D96F1B3-2A61-244C-AE98-BDE744DDE108}"/>
                    </a:ext>
                  </a:extLst>
                </p:cNvPr>
                <p:cNvSpPr txBox="1"/>
                <p:nvPr/>
              </p:nvSpPr>
              <p:spPr>
                <a:xfrm>
                  <a:off x="393388" y="2560134"/>
                  <a:ext cx="1985630" cy="94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4 km </a:t>
                  </a:r>
                </a:p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(67-75%)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CDC4326-4A92-F146-9401-369F0F7E5182}"/>
                    </a:ext>
                  </a:extLst>
                </p:cNvPr>
                <p:cNvSpPr txBox="1"/>
                <p:nvPr/>
              </p:nvSpPr>
              <p:spPr>
                <a:xfrm>
                  <a:off x="553237" y="3568854"/>
                  <a:ext cx="1985630" cy="94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20 km </a:t>
                  </a:r>
                </a:p>
                <a:p>
                  <a:pPr algn="ctr"/>
                  <a:r>
                    <a:rPr lang="en-US" b="1" dirty="0">
                      <a:solidFill>
                        <a:srgbClr val="15F209"/>
                      </a:solidFill>
                    </a:rPr>
                    <a:t>(83-87%)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D8DBB7C-600E-A44C-9D24-3A6505E2E5F9}"/>
                    </a:ext>
                  </a:extLst>
                </p:cNvPr>
                <p:cNvSpPr txBox="1"/>
                <p:nvPr/>
              </p:nvSpPr>
              <p:spPr>
                <a:xfrm>
                  <a:off x="1100536" y="5409329"/>
                  <a:ext cx="1967204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15F209"/>
                      </a:solidFill>
                    </a:rPr>
                    <a:t>full array (100%)</a:t>
                  </a:r>
                </a:p>
              </p:txBody>
            </p:sp>
          </p:grpSp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AE7E92F4-5A38-5C46-B651-786E86289F1C}"/>
                  </a:ext>
                </a:extLst>
              </p:cNvPr>
              <p:cNvSpPr/>
              <p:nvPr/>
            </p:nvSpPr>
            <p:spPr>
              <a:xfrm rot="9461993">
                <a:off x="2529079" y="2155072"/>
                <a:ext cx="1371607" cy="1429976"/>
              </a:xfrm>
              <a:prstGeom prst="teardrop">
                <a:avLst>
                  <a:gd name="adj" fmla="val 101756"/>
                </a:avLst>
              </a:prstGeom>
              <a:noFill/>
              <a:ln w="22225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5C2D8038-C7B1-5C40-BF47-EF4B1373B176}"/>
                  </a:ext>
                </a:extLst>
              </p:cNvPr>
              <p:cNvSpPr/>
              <p:nvPr/>
            </p:nvSpPr>
            <p:spPr>
              <a:xfrm rot="6729739">
                <a:off x="2303488" y="2931500"/>
                <a:ext cx="1675938" cy="88561"/>
              </a:xfrm>
              <a:prstGeom prst="teardrop">
                <a:avLst/>
              </a:prstGeom>
              <a:gradFill flip="none" rotWithShape="1">
                <a:gsLst>
                  <a:gs pos="0">
                    <a:srgbClr val="92D050"/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26DAC40E-28CB-844C-9324-C2908A3202D9}"/>
                </a:ext>
              </a:extLst>
            </p:cNvPr>
            <p:cNvSpPr/>
            <p:nvPr/>
          </p:nvSpPr>
          <p:spPr>
            <a:xfrm rot="8174833">
              <a:off x="2194010" y="4620980"/>
              <a:ext cx="1485480" cy="92390"/>
            </a:xfrm>
            <a:prstGeom prst="teardrop">
              <a:avLst/>
            </a:prstGeom>
            <a:gradFill flip="none" rotWithShape="1">
              <a:gsLst>
                <a:gs pos="0">
                  <a:srgbClr val="92D05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ardrop 41">
              <a:extLst>
                <a:ext uri="{FF2B5EF4-FFF2-40B4-BE49-F238E27FC236}">
                  <a16:creationId xmlns:a16="http://schemas.microsoft.com/office/drawing/2014/main" id="{21591D4F-C846-4046-A5C6-636BE130CDAB}"/>
                </a:ext>
              </a:extLst>
            </p:cNvPr>
            <p:cNvSpPr/>
            <p:nvPr/>
          </p:nvSpPr>
          <p:spPr>
            <a:xfrm rot="5400000">
              <a:off x="1621671" y="4422885"/>
              <a:ext cx="1485480" cy="92390"/>
            </a:xfrm>
            <a:prstGeom prst="teardrop">
              <a:avLst/>
            </a:prstGeom>
            <a:gradFill flip="none" rotWithShape="1">
              <a:gsLst>
                <a:gs pos="0">
                  <a:srgbClr val="92D05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				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Why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VLBI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with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</a:t>
            </a:r>
            <a:r>
              <a:rPr lang="nl-NL" sz="3200" kern="0" dirty="0" err="1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the</a:t>
            </a: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 SKA?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6211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638800" y="5715000"/>
            <a:ext cx="304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</a:rPr>
              <a:t>Cyg A (McKean et al. 2016)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B91988F-0485-CE47-A45E-0552E37246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		JUMPING JIVE Project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E2E267-1FD0-5B4F-A925-19E824CA6BCF}"/>
              </a:ext>
            </a:extLst>
          </p:cNvPr>
          <p:cNvSpPr txBox="1">
            <a:spLocks/>
          </p:cNvSpPr>
          <p:nvPr/>
        </p:nvSpPr>
        <p:spPr>
          <a:xfrm>
            <a:off x="990600" y="1676400"/>
            <a:ext cx="7666038" cy="4343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x-none" sz="2400" b="1" dirty="0"/>
              <a:t>“</a:t>
            </a:r>
            <a:r>
              <a:rPr lang="x-none" altLang="x-none" sz="2400" b="1" i="1"/>
              <a:t>J</a:t>
            </a:r>
            <a:r>
              <a:rPr lang="x-none" altLang="x-none" sz="2400" i="1"/>
              <a:t>oining up </a:t>
            </a:r>
            <a:r>
              <a:rPr lang="x-none" altLang="x-none" sz="2400" b="1" i="1"/>
              <a:t>U</a:t>
            </a:r>
            <a:r>
              <a:rPr lang="x-none" altLang="x-none" sz="2400" i="1"/>
              <a:t>sers for </a:t>
            </a:r>
            <a:r>
              <a:rPr lang="x-none" altLang="x-none" sz="2400" b="1" i="1"/>
              <a:t>M</a:t>
            </a:r>
            <a:r>
              <a:rPr lang="x-none" altLang="x-none" sz="2400" i="1"/>
              <a:t>aximizing</a:t>
            </a:r>
            <a:r>
              <a:rPr lang="x-none" altLang="x-none" sz="2400" b="1" i="1"/>
              <a:t> </a:t>
            </a:r>
            <a:r>
              <a:rPr lang="x-none" altLang="x-none" sz="2400" i="1"/>
              <a:t>the </a:t>
            </a:r>
            <a:r>
              <a:rPr lang="x-none" altLang="x-none" sz="2400" b="1" i="1"/>
              <a:t>P</a:t>
            </a:r>
            <a:r>
              <a:rPr lang="x-none" altLang="x-none" sz="2400" i="1"/>
              <a:t>rofile</a:t>
            </a:r>
            <a:r>
              <a:rPr lang="x-none" altLang="x-none" sz="2400" b="1" i="1"/>
              <a:t>, </a:t>
            </a:r>
            <a:r>
              <a:rPr lang="x-none" altLang="x-none" sz="2400" i="1"/>
              <a:t>the </a:t>
            </a:r>
            <a:r>
              <a:rPr lang="x-none" altLang="x-none" sz="2400" b="1" i="1"/>
              <a:t>I</a:t>
            </a:r>
            <a:r>
              <a:rPr lang="x-none" altLang="x-none" sz="2400" i="1"/>
              <a:t>nnovation and </a:t>
            </a:r>
            <a:r>
              <a:rPr lang="x-none" altLang="x-none" sz="2400" b="1" i="1"/>
              <a:t>N</a:t>
            </a:r>
            <a:r>
              <a:rPr lang="x-none" altLang="x-none" sz="2400" i="1"/>
              <a:t>ecessary</a:t>
            </a:r>
            <a:r>
              <a:rPr lang="x-none" altLang="x-none" sz="2400" b="1" i="1"/>
              <a:t> G</a:t>
            </a:r>
            <a:r>
              <a:rPr lang="x-none" altLang="x-none" sz="2400" i="1"/>
              <a:t>lobalization</a:t>
            </a:r>
            <a:r>
              <a:rPr lang="x-none" altLang="x-none" sz="2400" b="1" i="1"/>
              <a:t> </a:t>
            </a:r>
            <a:r>
              <a:rPr lang="x-none" altLang="x-none" sz="2400" i="1"/>
              <a:t>of </a:t>
            </a:r>
            <a:r>
              <a:rPr lang="x-none" altLang="x-none" sz="2400" b="1" i="1"/>
              <a:t>JIVE</a:t>
            </a:r>
            <a:r>
              <a:rPr lang="nl-NL" altLang="x-none" sz="2400" b="1" i="1" dirty="0"/>
              <a:t>”</a:t>
            </a:r>
          </a:p>
          <a:p>
            <a:pPr marL="0" indent="0" algn="ctr">
              <a:buNone/>
            </a:pPr>
            <a:endParaRPr lang="nl-NL" altLang="x-none" sz="1900" b="1" dirty="0"/>
          </a:p>
          <a:p>
            <a:pPr marL="0" indent="0" algn="ctr">
              <a:buNone/>
            </a:pPr>
            <a:r>
              <a:rPr lang="nl-NL" altLang="x-none" sz="1900" b="1" dirty="0"/>
              <a:t>European </a:t>
            </a:r>
            <a:r>
              <a:rPr lang="nl-NL" altLang="x-none" sz="1900" b="1" dirty="0" err="1"/>
              <a:t>Union’s</a:t>
            </a:r>
            <a:r>
              <a:rPr lang="nl-NL" altLang="x-none" sz="1900" b="1" dirty="0"/>
              <a:t> H2020 </a:t>
            </a:r>
            <a:r>
              <a:rPr lang="en-GB" sz="1900" dirty="0"/>
              <a:t>research and innovation programme under grant agreement No 730884</a:t>
            </a:r>
            <a:endParaRPr lang="nl-NL" altLang="x-none" sz="19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FFFF"/>
                </a:solidFill>
              </a:rPr>
              <a:t>Work package 10: “the SKA”</a:t>
            </a:r>
            <a:endParaRPr lang="en-GB" sz="2400" b="1" i="1" dirty="0">
              <a:solidFill>
                <a:srgbClr val="FFFF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>
              <a:solidFill>
                <a:srgbClr val="FFFFFF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FFFFFF"/>
                </a:solidFill>
                <a:cs typeface="Arial"/>
              </a:rPr>
              <a:t>Provide support for SKA integration and operations within a VLBI array</a:t>
            </a:r>
          </a:p>
          <a:p>
            <a:pPr>
              <a:buFont typeface="Wingdings" pitchFamily="2" charset="2"/>
              <a:buChar char="Ø"/>
            </a:pPr>
            <a:endParaRPr lang="en-GB" sz="1600" dirty="0">
              <a:solidFill>
                <a:srgbClr val="FFFFFF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FFFFFF"/>
                </a:solidFill>
                <a:cs typeface="Arial"/>
              </a:rPr>
              <a:t>Led by </a:t>
            </a:r>
            <a:r>
              <a:rPr lang="en-GB" sz="1600" dirty="0" err="1">
                <a:solidFill>
                  <a:srgbClr val="FFFFFF"/>
                </a:solidFill>
                <a:cs typeface="Arial"/>
              </a:rPr>
              <a:t>Zsolt</a:t>
            </a:r>
            <a:r>
              <a:rPr lang="en-GB" sz="1600" dirty="0">
                <a:solidFill>
                  <a:srgbClr val="FFFFFF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FFFFFF"/>
                </a:solidFill>
                <a:cs typeface="Arial"/>
              </a:rPr>
              <a:t>Paragi</a:t>
            </a:r>
            <a:r>
              <a:rPr lang="en-GB" sz="1600" dirty="0">
                <a:solidFill>
                  <a:srgbClr val="FFFFFF"/>
                </a:solidFill>
                <a:cs typeface="Arial"/>
              </a:rPr>
              <a:t> (JIVE) and Antonio </a:t>
            </a:r>
            <a:r>
              <a:rPr lang="en-GB" sz="1600" dirty="0" err="1">
                <a:solidFill>
                  <a:srgbClr val="FFFFFF"/>
                </a:solidFill>
                <a:cs typeface="Arial"/>
              </a:rPr>
              <a:t>Chrysostomou</a:t>
            </a:r>
            <a:r>
              <a:rPr lang="en-GB" sz="1600" dirty="0">
                <a:solidFill>
                  <a:srgbClr val="FFFFFF"/>
                </a:solidFill>
                <a:cs typeface="Arial"/>
              </a:rPr>
              <a:t> (SKAO)</a:t>
            </a:r>
          </a:p>
          <a:p>
            <a:pPr>
              <a:buFont typeface="Wingdings" pitchFamily="2" charset="2"/>
              <a:buChar char="Ø"/>
            </a:pPr>
            <a:endParaRPr lang="en-GB" sz="1600" dirty="0">
              <a:solidFill>
                <a:srgbClr val="FFFFFF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FFFFFF"/>
                </a:solidFill>
                <a:cs typeface="Arial"/>
              </a:rPr>
              <a:t>SKA-VLBI project scientist (Cristina García Miró) at SKAO (currently at JIVE)</a:t>
            </a:r>
          </a:p>
          <a:p>
            <a:pPr marL="0" indent="0">
              <a:buNone/>
            </a:pPr>
            <a:endParaRPr lang="en-GB" sz="1600" dirty="0"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FAE03F-EEA4-764C-A932-37AB00FD9302}"/>
              </a:ext>
            </a:extLst>
          </p:cNvPr>
          <p:cNvGrpSpPr/>
          <p:nvPr/>
        </p:nvGrpSpPr>
        <p:grpSpPr>
          <a:xfrm>
            <a:off x="533400" y="334226"/>
            <a:ext cx="2707511" cy="653833"/>
            <a:chOff x="264289" y="177080"/>
            <a:chExt cx="2707511" cy="6538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00A6E5-08C3-A942-8C1D-0C5C5F202B99}"/>
                </a:ext>
              </a:extLst>
            </p:cNvPr>
            <p:cNvSpPr/>
            <p:nvPr/>
          </p:nvSpPr>
          <p:spPr bwMode="auto">
            <a:xfrm>
              <a:off x="381000" y="177080"/>
              <a:ext cx="2590800" cy="65383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1F9F01-3FB2-E740-ABDB-63137A16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289" y="177081"/>
              <a:ext cx="1792498" cy="6538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5A56E9-145C-B749-8740-C3ACA4A81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98" y="278719"/>
              <a:ext cx="673182" cy="450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78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638800" y="5715000"/>
            <a:ext cx="304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</a:rPr>
              <a:t>Cyg A (McKean et al. 2016)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E96C5-CEEC-6141-B794-1AEAAB1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334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3997357-54B3-C04C-925D-E138492A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13" rIns="91425" bIns="45713"/>
          <a:lstStyle/>
          <a:p>
            <a:pPr eaLnBrk="0" hangingPunct="0"/>
            <a:endParaRPr lang="nl-NL">
              <a:solidFill>
                <a:srgbClr val="004489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D7831E1-C211-CE43-BBCF-DC6ABE1F3F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33400" y="6477000"/>
            <a:ext cx="2133600" cy="30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i="1" dirty="0">
                <a:solidFill>
                  <a:srgbClr val="004489"/>
                </a:solidFill>
                <a:effectLst/>
                <a:ea typeface="+mn-ea"/>
                <a:cs typeface="+mn-cs"/>
              </a:rPr>
              <a:t>2020 June 29</a:t>
            </a:r>
          </a:p>
        </p:txBody>
      </p:sp>
      <p:pic>
        <p:nvPicPr>
          <p:cNvPr id="19" name="Picture 3" descr="logo_jive_small.jpg">
            <a:extLst>
              <a:ext uri="{FF2B5EF4-FFF2-40B4-BE49-F238E27FC236}">
                <a16:creationId xmlns:a16="http://schemas.microsoft.com/office/drawing/2014/main" id="{D8BEA741-CA10-9242-8E9E-46804ED7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00800"/>
            <a:ext cx="487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0174AAB-F9F4-D844-B2D2-F3F68C57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295" y="6477000"/>
            <a:ext cx="6520505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004489"/>
                </a:solidFill>
                <a:effectLst/>
              </a:rPr>
              <a:t>EAS2020 – SS16 Registering the Universe at the highest spatial accuracy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A0967-8EBB-E645-820F-9E736CF5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11" y="6400800"/>
            <a:ext cx="1253426" cy="457200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B91988F-0485-CE47-A45E-0552E37246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nl-NL" sz="3200" kern="0" dirty="0">
                <a:solidFill>
                  <a:srgbClr val="004489"/>
                </a:solidFill>
                <a:latin typeface="+mj-lt"/>
                <a:ea typeface="+mj-ea"/>
                <a:cs typeface="Times New Roman"/>
              </a:rPr>
              <a:t>		JUMPING JIVE Project</a:t>
            </a: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defRPr/>
            </a:pPr>
            <a:endParaRPr lang="nl-NL" sz="1600" kern="0" dirty="0">
              <a:solidFill>
                <a:schemeClr val="accent2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E2E267-1FD0-5B4F-A925-19E824CA6BCF}"/>
              </a:ext>
            </a:extLst>
          </p:cNvPr>
          <p:cNvSpPr txBox="1">
            <a:spLocks/>
          </p:cNvSpPr>
          <p:nvPr/>
        </p:nvSpPr>
        <p:spPr>
          <a:xfrm>
            <a:off x="990600" y="1676400"/>
            <a:ext cx="7666038" cy="4343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x-none" sz="2400" b="1" dirty="0"/>
              <a:t>“</a:t>
            </a:r>
            <a:r>
              <a:rPr lang="x-none" altLang="x-none" sz="2400" b="1" i="1"/>
              <a:t>J</a:t>
            </a:r>
            <a:r>
              <a:rPr lang="x-none" altLang="x-none" sz="2400" i="1"/>
              <a:t>oining up </a:t>
            </a:r>
            <a:r>
              <a:rPr lang="x-none" altLang="x-none" sz="2400" b="1" i="1"/>
              <a:t>U</a:t>
            </a:r>
            <a:r>
              <a:rPr lang="x-none" altLang="x-none" sz="2400" i="1"/>
              <a:t>sers for </a:t>
            </a:r>
            <a:r>
              <a:rPr lang="x-none" altLang="x-none" sz="2400" b="1" i="1"/>
              <a:t>M</a:t>
            </a:r>
            <a:r>
              <a:rPr lang="x-none" altLang="x-none" sz="2400" i="1"/>
              <a:t>aximizing</a:t>
            </a:r>
            <a:r>
              <a:rPr lang="x-none" altLang="x-none" sz="2400" b="1" i="1"/>
              <a:t> </a:t>
            </a:r>
            <a:r>
              <a:rPr lang="x-none" altLang="x-none" sz="2400" i="1"/>
              <a:t>the </a:t>
            </a:r>
            <a:r>
              <a:rPr lang="x-none" altLang="x-none" sz="2400" b="1" i="1"/>
              <a:t>P</a:t>
            </a:r>
            <a:r>
              <a:rPr lang="x-none" altLang="x-none" sz="2400" i="1"/>
              <a:t>rofile</a:t>
            </a:r>
            <a:r>
              <a:rPr lang="x-none" altLang="x-none" sz="2400" b="1" i="1"/>
              <a:t>, </a:t>
            </a:r>
            <a:r>
              <a:rPr lang="x-none" altLang="x-none" sz="2400" i="1"/>
              <a:t>the </a:t>
            </a:r>
            <a:r>
              <a:rPr lang="x-none" altLang="x-none" sz="2400" b="1" i="1"/>
              <a:t>I</a:t>
            </a:r>
            <a:r>
              <a:rPr lang="x-none" altLang="x-none" sz="2400" i="1"/>
              <a:t>nnovation and </a:t>
            </a:r>
            <a:r>
              <a:rPr lang="x-none" altLang="x-none" sz="2400" b="1" i="1"/>
              <a:t>N</a:t>
            </a:r>
            <a:r>
              <a:rPr lang="x-none" altLang="x-none" sz="2400" i="1"/>
              <a:t>ecessary</a:t>
            </a:r>
            <a:r>
              <a:rPr lang="x-none" altLang="x-none" sz="2400" b="1" i="1"/>
              <a:t> G</a:t>
            </a:r>
            <a:r>
              <a:rPr lang="x-none" altLang="x-none" sz="2400" i="1"/>
              <a:t>lobalization</a:t>
            </a:r>
            <a:r>
              <a:rPr lang="x-none" altLang="x-none" sz="2400" b="1" i="1"/>
              <a:t> </a:t>
            </a:r>
            <a:r>
              <a:rPr lang="x-none" altLang="x-none" sz="2400" i="1"/>
              <a:t>of </a:t>
            </a:r>
            <a:r>
              <a:rPr lang="x-none" altLang="x-none" sz="2400" b="1" i="1"/>
              <a:t>JIVE</a:t>
            </a:r>
            <a:r>
              <a:rPr lang="nl-NL" altLang="x-none" sz="2400" b="1" i="1" dirty="0"/>
              <a:t>”</a:t>
            </a:r>
          </a:p>
          <a:p>
            <a:pPr marL="0" indent="0" algn="ctr">
              <a:buNone/>
            </a:pPr>
            <a:endParaRPr lang="nl-NL" altLang="x-none" sz="1900" b="1" dirty="0"/>
          </a:p>
          <a:p>
            <a:pPr marL="0" indent="0" algn="ctr">
              <a:buNone/>
            </a:pPr>
            <a:r>
              <a:rPr lang="nl-NL" altLang="x-none" sz="1900" b="1" dirty="0"/>
              <a:t>European </a:t>
            </a:r>
            <a:r>
              <a:rPr lang="nl-NL" altLang="x-none" sz="1900" b="1" dirty="0" err="1"/>
              <a:t>Union’s</a:t>
            </a:r>
            <a:r>
              <a:rPr lang="nl-NL" altLang="x-none" sz="1900" b="1" dirty="0"/>
              <a:t> H2020 </a:t>
            </a:r>
            <a:r>
              <a:rPr lang="en-GB" sz="1900" dirty="0"/>
              <a:t>research and innovation programme under grant agreement No 730884</a:t>
            </a:r>
            <a:endParaRPr lang="nl-NL" altLang="x-none" sz="19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004489"/>
                </a:solidFill>
              </a:rPr>
              <a:t>Work package 10: “VLBI with the SKA”</a:t>
            </a:r>
            <a:endParaRPr lang="en-GB" sz="2400" b="1" i="1" dirty="0">
              <a:solidFill>
                <a:srgbClr val="00448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>
              <a:solidFill>
                <a:srgbClr val="000000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cs typeface="Arial"/>
              </a:rPr>
              <a:t>Provide support for SKA integration and operations within a VLBI array</a:t>
            </a:r>
          </a:p>
          <a:p>
            <a:pPr>
              <a:buFont typeface="Wingdings" pitchFamily="2" charset="2"/>
              <a:buChar char="Ø"/>
            </a:pPr>
            <a:endParaRPr lang="en-GB" sz="1600" dirty="0">
              <a:solidFill>
                <a:srgbClr val="000000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cs typeface="Arial"/>
              </a:rPr>
              <a:t>Led by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Zsolt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Paragi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(JIVE) and Antonio </a:t>
            </a:r>
            <a:r>
              <a:rPr lang="en-GB" sz="1600" dirty="0" err="1">
                <a:solidFill>
                  <a:srgbClr val="000000"/>
                </a:solidFill>
                <a:cs typeface="Arial"/>
              </a:rPr>
              <a:t>Chrysostomou</a:t>
            </a:r>
            <a:r>
              <a:rPr lang="en-GB" sz="1600" dirty="0">
                <a:solidFill>
                  <a:srgbClr val="000000"/>
                </a:solidFill>
                <a:cs typeface="Arial"/>
              </a:rPr>
              <a:t> (SKAO)</a:t>
            </a:r>
          </a:p>
          <a:p>
            <a:pPr>
              <a:buFont typeface="Wingdings" pitchFamily="2" charset="2"/>
              <a:buChar char="Ø"/>
            </a:pPr>
            <a:endParaRPr lang="en-GB" sz="1600" dirty="0">
              <a:solidFill>
                <a:srgbClr val="000000"/>
              </a:solidFill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cs typeface="Arial"/>
              </a:rPr>
              <a:t>SKA-VLBI project scientist Cristina García-Miró (SKAO - currently at JIVE)</a:t>
            </a:r>
          </a:p>
          <a:p>
            <a:pPr marL="0" indent="0">
              <a:buNone/>
            </a:pPr>
            <a:endParaRPr lang="en-GB" sz="1600" dirty="0"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FAE03F-EEA4-764C-A932-37AB00FD9302}"/>
              </a:ext>
            </a:extLst>
          </p:cNvPr>
          <p:cNvGrpSpPr/>
          <p:nvPr/>
        </p:nvGrpSpPr>
        <p:grpSpPr>
          <a:xfrm>
            <a:off x="533400" y="334226"/>
            <a:ext cx="2707511" cy="653833"/>
            <a:chOff x="264289" y="177080"/>
            <a:chExt cx="2707511" cy="6538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00A6E5-08C3-A942-8C1D-0C5C5F202B99}"/>
                </a:ext>
              </a:extLst>
            </p:cNvPr>
            <p:cNvSpPr/>
            <p:nvPr/>
          </p:nvSpPr>
          <p:spPr bwMode="auto">
            <a:xfrm>
              <a:off x="381000" y="177080"/>
              <a:ext cx="2590800" cy="65383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1F9F01-3FB2-E740-ABDB-63137A16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289" y="177081"/>
              <a:ext cx="1792498" cy="6538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5A56E9-145C-B749-8740-C3ACA4A81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98" y="278719"/>
              <a:ext cx="673182" cy="450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157313"/>
      </p:ext>
    </p:extLst>
  </p:cSld>
  <p:clrMapOvr>
    <a:masterClrMapping/>
  </p:clrMapOvr>
</p:sld>
</file>

<file path=ppt/theme/theme1.xml><?xml version="1.0" encoding="utf-8"?>
<a:theme xmlns:a="http://schemas.openxmlformats.org/drawingml/2006/main" name="Slit">
  <a:themeElements>
    <a:clrScheme name="Slit 8">
      <a:dk1>
        <a:srgbClr val="000000"/>
      </a:dk1>
      <a:lt1>
        <a:srgbClr val="D0DAE2"/>
      </a:lt1>
      <a:dk2>
        <a:srgbClr val="000000"/>
      </a:dk2>
      <a:lt2>
        <a:srgbClr val="E7EDF1"/>
      </a:lt2>
      <a:accent1>
        <a:srgbClr val="33CCCC"/>
      </a:accent1>
      <a:accent2>
        <a:srgbClr val="0099CC"/>
      </a:accent2>
      <a:accent3>
        <a:srgbClr val="E4EAEE"/>
      </a:accent3>
      <a:accent4>
        <a:srgbClr val="000000"/>
      </a:accent4>
      <a:accent5>
        <a:srgbClr val="ADE2E2"/>
      </a:accent5>
      <a:accent6>
        <a:srgbClr val="008AB9"/>
      </a:accent6>
      <a:hlink>
        <a:srgbClr val="3333CC"/>
      </a:hlink>
      <a:folHlink>
        <a:srgbClr val="00808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45737</TotalTime>
  <Words>1346</Words>
  <Application>Microsoft Macintosh PowerPoint</Application>
  <PresentationFormat>On-screen Show (4:3)</PresentationFormat>
  <Paragraphs>333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Tahoma</vt:lpstr>
      <vt:lpstr>Times New Roman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ASTRON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Kristine Yun</dc:creator>
  <cp:lastModifiedBy>Garcia Miro, Cristina</cp:lastModifiedBy>
  <cp:revision>1785</cp:revision>
  <dcterms:created xsi:type="dcterms:W3CDTF">2006-09-13T07:40:25Z</dcterms:created>
  <dcterms:modified xsi:type="dcterms:W3CDTF">2020-06-29T06:06:46Z</dcterms:modified>
</cp:coreProperties>
</file>