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4" r:id="rId5"/>
    <p:sldId id="272" r:id="rId6"/>
    <p:sldId id="270" r:id="rId7"/>
    <p:sldId id="275" r:id="rId8"/>
    <p:sldId id="271" r:id="rId9"/>
    <p:sldId id="264" r:id="rId10"/>
    <p:sldId id="276" r:id="rId11"/>
    <p:sldId id="268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0"/>
    <p:restoredTop sz="77212"/>
  </p:normalViewPr>
  <p:slideViewPr>
    <p:cSldViewPr snapToGrid="0" snapToObjects="1">
      <p:cViewPr varScale="1">
        <p:scale>
          <a:sx n="87" d="100"/>
          <a:sy n="87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WP2 is related to outreach and advocacy. These are two tasks in the project plan. </a:t>
            </a:r>
            <a:br/>
            <a:r>
              <a:t>Outreach = awareness of general public and peers about JIVE and EVN (visibility, what it is, what it can do) —&gt; one way communication</a:t>
            </a:r>
          </a:p>
          <a:p>
            <a:r>
              <a:t>Advocacy = engaging policy makers and peers to join JIVE (new users, new JIVE members) —&gt; two way communication</a:t>
            </a:r>
          </a:p>
          <a:p>
            <a:r>
              <a:t>In this talk the two terms will be mixed.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7340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JIVE has been around for 25 years to support EVN science. It is well positioned to become a globally leading VLBI institute, but there are several wrinkles that we need to flatten out.</a:t>
            </a:r>
          </a:p>
          <a:p>
            <a:pPr marL="120315" indent="-120315">
              <a:buSzPct val="100000"/>
              <a:buChar char="-"/>
            </a:pPr>
            <a:r>
              <a:rPr dirty="0"/>
              <a:t>cool science results obtained with the EVN do not always reach a global (or even EU) audience</a:t>
            </a:r>
          </a:p>
          <a:p>
            <a:pPr marL="120315" indent="-120315">
              <a:buSzPct val="100000"/>
              <a:buChar char="-"/>
            </a:pPr>
            <a:r>
              <a:rPr dirty="0"/>
              <a:t>JIVE and the EVN require more visibility to potential new users and JIVE / EVN members</a:t>
            </a:r>
          </a:p>
          <a:p>
            <a:br>
              <a:rPr dirty="0"/>
            </a:br>
            <a:r>
              <a:rPr dirty="0"/>
              <a:t>The funding in WP2 allows JIVE to obtain resources (human, funding) to improve the situation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deliverables for the WP2 are the following:</a:t>
            </a:r>
          </a:p>
          <a:p>
            <a:r>
              <a:rPr lang="en-GB" dirty="0"/>
              <a:t>B</a:t>
            </a:r>
            <a:r>
              <a:rPr dirty="0" err="1"/>
              <a:t>rochure</a:t>
            </a:r>
            <a:r>
              <a:rPr lang="en-US" dirty="0"/>
              <a:t>, booth and</a:t>
            </a:r>
            <a:r>
              <a:rPr dirty="0"/>
              <a:t> report</a:t>
            </a:r>
            <a:r>
              <a:rPr lang="en-US" dirty="0"/>
              <a:t>s</a:t>
            </a:r>
            <a:r>
              <a:rPr dirty="0"/>
              <a:t> have been delivered on schedule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6445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COVID-19 forced us to change all the plans, biggest impact was on the CASA-VLBI workshop in November 2020, which started as an in-person meeting</a:t>
            </a:r>
          </a:p>
          <a:p>
            <a:r>
              <a:rPr lang="en-US" dirty="0"/>
              <a:t>But moving this online and the experience with subsequent online events was a very valuable experience.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1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For outreach and advocacy the online experience was mixed: we reached large numbers of people in regions we usually do not reach, but all our materials developed in JJ were useless</a:t>
            </a:r>
          </a:p>
          <a:p>
            <a:r>
              <a:rPr lang="en-NL" dirty="0"/>
              <a:t>Discussion on hybrid meetings: redevelop materials in digital formats, experiment with online socializing (EVN Gather meeting)</a:t>
            </a:r>
          </a:p>
          <a:p>
            <a:endParaRPr lang="en-NL" dirty="0"/>
          </a:p>
          <a:p>
            <a:r>
              <a:rPr lang="en-NL" dirty="0"/>
              <a:t>Moving forward: connection to TFOM team</a:t>
            </a:r>
          </a:p>
          <a:p>
            <a:r>
              <a:rPr lang="en-NL" dirty="0"/>
              <a:t>What can we use to our benefit in reaching a wider audience</a:t>
            </a:r>
          </a:p>
        </p:txBody>
      </p:sp>
    </p:spTree>
    <p:extLst>
      <p:ext uri="{BB962C8B-B14F-4D97-AF65-F5344CB8AC3E}">
        <p14:creationId xmlns:p14="http://schemas.microsoft.com/office/powerpoint/2010/main" val="168901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Organisations and impact of online meetings we attended or (partly) organised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4760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Diversity: CASA-VLBI attracted participants from Indonesia, Madagascar, Peru, Turkey</a:t>
            </a:r>
          </a:p>
          <a:p>
            <a:r>
              <a:rPr lang="en-NL" dirty="0"/>
              <a:t>But also from countries that are part of the WP3 efforts: Finland, Poland </a:t>
            </a:r>
          </a:p>
          <a:p>
            <a:r>
              <a:rPr lang="en-NL" dirty="0"/>
              <a:t>Overlap with DARA: several African countries where DARA efforts are also focused</a:t>
            </a:r>
          </a:p>
        </p:txBody>
      </p:sp>
    </p:spTree>
    <p:extLst>
      <p:ext uri="{BB962C8B-B14F-4D97-AF65-F5344CB8AC3E}">
        <p14:creationId xmlns:p14="http://schemas.microsoft.com/office/powerpoint/2010/main" val="400623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Experimenting with new platforms for scientific social interactions: Gather for the EVN mini-symposium poster room</a:t>
            </a:r>
          </a:p>
        </p:txBody>
      </p:sp>
    </p:spTree>
    <p:extLst>
      <p:ext uri="{BB962C8B-B14F-4D97-AF65-F5344CB8AC3E}">
        <p14:creationId xmlns:p14="http://schemas.microsoft.com/office/powerpoint/2010/main" val="137068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85800" y="150177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543" y="1988840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>
            <a:spLocks noGrp="1"/>
          </p:cNvSpPr>
          <p:nvPr>
            <p:ph type="body" sz="quarter" idx="13"/>
          </p:nvPr>
        </p:nvSpPr>
        <p:spPr>
          <a:xfrm>
            <a:off x="4644008" y="1988840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67543" y="1124744"/>
            <a:ext cx="3008315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1124744"/>
            <a:ext cx="5111750" cy="500142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Rectangle"/>
          <p:cNvSpPr>
            <a:spLocks noGrp="1"/>
          </p:cNvSpPr>
          <p:nvPr>
            <p:ph type="body" sz="quarter" idx="13"/>
          </p:nvPr>
        </p:nvSpPr>
        <p:spPr>
          <a:xfrm>
            <a:off x="457199" y="2420888"/>
            <a:ext cx="3008315" cy="370527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7" name="Image"/>
          <p:cNvSpPr>
            <a:spLocks noGrp="1"/>
          </p:cNvSpPr>
          <p:nvPr>
            <p:ph type="pic" sz="half" idx="13"/>
          </p:nvPr>
        </p:nvSpPr>
        <p:spPr>
          <a:xfrm>
            <a:off x="1792288" y="980726"/>
            <a:ext cx="5486401" cy="37468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rm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-75615" y="-140672"/>
            <a:ext cx="9295230" cy="774866"/>
          </a:xfrm>
          <a:prstGeom prst="rect">
            <a:avLst/>
          </a:prstGeom>
          <a:solidFill>
            <a:srgbClr val="99B0B6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254793" y="87707"/>
            <a:ext cx="6910389" cy="531813"/>
          </a:xfrm>
          <a:prstGeom prst="rect">
            <a:avLst/>
          </a:prstGeom>
        </p:spPr>
        <p:txBody>
          <a:bodyPr lIns="35718" tIns="35718" rIns="35718" bIns="35718">
            <a:noAutofit/>
          </a:bodyPr>
          <a:lstStyle>
            <a:lvl1pPr marL="40640" marR="40640" algn="l" defTabSz="910828">
              <a:defRPr sz="3000">
                <a:solidFill>
                  <a:srgbClr val="FFFFFF"/>
                </a:solidFill>
                <a:uFill>
                  <a:solidFill>
                    <a:srgbClr val="043882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xfrm>
            <a:off x="392128" y="890165"/>
            <a:ext cx="8590360" cy="5525609"/>
          </a:xfrm>
          <a:prstGeom prst="rect">
            <a:avLst/>
          </a:prstGeom>
        </p:spPr>
        <p:txBody>
          <a:bodyPr lIns="35718" tIns="35718" rIns="35718" bIns="35718">
            <a:noAutofit/>
          </a:bodyPr>
          <a:lstStyle>
            <a:lvl1pPr marL="225537" marR="40640" indent="-184897" defTabSz="910828">
              <a:spcBef>
                <a:spcPts val="500"/>
              </a:spcBef>
              <a:buFontTx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643890" marR="40640" indent="-127000" defTabSz="910828">
              <a:spcBef>
                <a:spcPts val="400"/>
              </a:spcBef>
              <a:buFontTx/>
              <a:buChar char="•"/>
              <a:defRPr sz="1600">
                <a:solidFill>
                  <a:srgbClr val="09417A"/>
                </a:solidFill>
                <a:uFill>
                  <a:solidFill>
                    <a:srgbClr val="043882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019117" marR="40640" indent="-121227" defTabSz="910828">
              <a:spcBef>
                <a:spcPts val="300"/>
              </a:spcBef>
              <a:buFontTx/>
              <a:defRPr sz="1400">
                <a:solidFill>
                  <a:srgbClr val="5DA3D6"/>
                </a:solidFill>
                <a:uFill>
                  <a:solidFill>
                    <a:srgbClr val="4C5A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342389" marR="40640" indent="-63500" defTabSz="910828">
              <a:spcBef>
                <a:spcPts val="300"/>
              </a:spcBef>
              <a:buFontTx/>
              <a:buChar char="•"/>
              <a:defRPr sz="1200">
                <a:solidFill>
                  <a:srgbClr val="9AB0B7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1630124" marR="40640" indent="-65484" defTabSz="910828">
              <a:spcBef>
                <a:spcPts val="200"/>
              </a:spcBef>
              <a:buFontTx/>
              <a:buChar char="•"/>
              <a:defRPr sz="1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Line"/>
          <p:cNvSpPr/>
          <p:nvPr/>
        </p:nvSpPr>
        <p:spPr>
          <a:xfrm flipH="1" flipV="1">
            <a:off x="36006" y="637378"/>
            <a:ext cx="8102122" cy="1"/>
          </a:xfrm>
          <a:prstGeom prst="line">
            <a:avLst/>
          </a:prstGeom>
          <a:ln w="25400">
            <a:solidFill>
              <a:srgbClr val="9AB0B7"/>
            </a:solidFill>
          </a:ln>
        </p:spPr>
        <p:txBody>
          <a:bodyPr lIns="0" tIns="0" rIns="0" bIns="0"/>
          <a:lstStyle/>
          <a:p>
            <a: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tar"/>
          <p:cNvSpPr/>
          <p:nvPr/>
        </p:nvSpPr>
        <p:spPr>
          <a:xfrm rot="20520000">
            <a:off x="7896449" y="14185"/>
            <a:ext cx="922616" cy="829658"/>
          </a:xfrm>
          <a:prstGeom prst="star5">
            <a:avLst>
              <a:gd name="adj" fmla="val 30423"/>
              <a:gd name="hf" fmla="val 105146"/>
              <a:gd name="vf" fmla="val 11055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1" name="Circle"/>
          <p:cNvSpPr/>
          <p:nvPr/>
        </p:nvSpPr>
        <p:spPr>
          <a:xfrm>
            <a:off x="8081219" y="246761"/>
            <a:ext cx="145091" cy="14391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2" name="logo_jive_relatiegeschenk_cmyk.pdf" descr="logo_jive_relatiegeschenk_cmy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655" y="-979722"/>
            <a:ext cx="5195030" cy="3673255"/>
          </a:xfrm>
          <a:prstGeom prst="rect">
            <a:avLst/>
          </a:prstGeom>
          <a:ln w="3175"/>
        </p:spPr>
      </p:pic>
      <p:sp>
        <p:nvSpPr>
          <p:cNvPr id="103" name="Line"/>
          <p:cNvSpPr/>
          <p:nvPr/>
        </p:nvSpPr>
        <p:spPr>
          <a:xfrm flipH="1" flipV="1">
            <a:off x="38749" y="748411"/>
            <a:ext cx="290305" cy="5764934"/>
          </a:xfrm>
          <a:prstGeom prst="line">
            <a:avLst/>
          </a:prstGeom>
          <a:ln w="25400">
            <a:solidFill>
              <a:srgbClr val="9AB0B7"/>
            </a:solidFill>
          </a:ln>
        </p:spPr>
        <p:txBody>
          <a:bodyPr lIns="0" tIns="0" rIns="0" bIns="0"/>
          <a:lstStyle/>
          <a:p>
            <a: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4" name="Line"/>
          <p:cNvSpPr/>
          <p:nvPr/>
        </p:nvSpPr>
        <p:spPr>
          <a:xfrm flipH="1" flipV="1">
            <a:off x="347140" y="6532099"/>
            <a:ext cx="8635102" cy="119136"/>
          </a:xfrm>
          <a:prstGeom prst="line">
            <a:avLst/>
          </a:prstGeom>
          <a:ln w="25400">
            <a:solidFill>
              <a:srgbClr val="9AB0B7"/>
            </a:solidFill>
          </a:ln>
        </p:spPr>
        <p:txBody>
          <a:bodyPr lIns="0" tIns="0" rIns="0" bIns="0"/>
          <a:lstStyle/>
          <a:p>
            <a: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5" name="Oval"/>
          <p:cNvSpPr/>
          <p:nvPr/>
        </p:nvSpPr>
        <p:spPr>
          <a:xfrm>
            <a:off x="161455" y="6359352"/>
            <a:ext cx="325981" cy="309737"/>
          </a:xfrm>
          <a:prstGeom prst="ellipse">
            <a:avLst/>
          </a:prstGeom>
          <a:solidFill>
            <a:srgbClr val="09417A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marL="40640" marR="40640" defTabSz="910828">
              <a:defRPr sz="2200">
                <a:solidFill>
                  <a:srgbClr val="09417A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6" name="Oval"/>
          <p:cNvSpPr/>
          <p:nvPr/>
        </p:nvSpPr>
        <p:spPr>
          <a:xfrm>
            <a:off x="-75615" y="548084"/>
            <a:ext cx="223243" cy="217091"/>
          </a:xfrm>
          <a:prstGeom prst="ellipse">
            <a:avLst/>
          </a:prstGeom>
          <a:solidFill>
            <a:srgbClr val="09417A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marL="40640" marR="40640" defTabSz="910828">
              <a:defRPr sz="2200">
                <a:solidFill>
                  <a:srgbClr val="09417A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7" name="Oval"/>
          <p:cNvSpPr/>
          <p:nvPr/>
        </p:nvSpPr>
        <p:spPr>
          <a:xfrm>
            <a:off x="8871121" y="6560542"/>
            <a:ext cx="223243" cy="217091"/>
          </a:xfrm>
          <a:prstGeom prst="ellipse">
            <a:avLst/>
          </a:prstGeom>
          <a:solidFill>
            <a:srgbClr val="09417A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marL="40640" marR="40640" defTabSz="910828">
              <a:defRPr sz="2200">
                <a:solidFill>
                  <a:srgbClr val="09417A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3764" y="6650700"/>
            <a:ext cx="347464" cy="198438"/>
          </a:xfrm>
          <a:prstGeom prst="rect">
            <a:avLst/>
          </a:prstGeom>
        </p:spPr>
        <p:txBody>
          <a:bodyPr wrap="square" lIns="35718" tIns="35718" rIns="35718" bIns="35718" anchor="t"/>
          <a:lstStyle>
            <a:lvl1pPr defTabSz="455414">
              <a:defRPr sz="800">
                <a:solidFill>
                  <a:srgbClr val="9AB0B7"/>
                </a:solidFill>
                <a:uFill>
                  <a:solidFill>
                    <a:srgbClr val="000000"/>
                  </a:solidFill>
                </a:u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6381327"/>
            <a:ext cx="9144000" cy="360041"/>
          </a:xfrm>
          <a:prstGeom prst="rect">
            <a:avLst/>
          </a:prstGeom>
          <a:solidFill>
            <a:srgbClr val="9DB7C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 descr="image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 flipV="1">
            <a:off x="8305800" y="116632"/>
            <a:ext cx="588369" cy="38949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Joining Up Users for Maximising the Profile, the Innovation and the Necessary Globalisation of JIVE…"/>
          <p:cNvSpPr txBox="1"/>
          <p:nvPr/>
        </p:nvSpPr>
        <p:spPr>
          <a:xfrm>
            <a:off x="2932584" y="95934"/>
            <a:ext cx="537321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 i="1">
                <a:solidFill>
                  <a:srgbClr val="808080"/>
                </a:solidFill>
              </a:defRPr>
            </a:pPr>
            <a:r>
              <a:t>Joining Up Users for Maximising the Profile, the Innovation and the Necessary Globalisation of JIVE</a:t>
            </a:r>
          </a:p>
          <a:p>
            <a:pPr algn="r">
              <a:defRPr sz="1200" b="1">
                <a:solidFill>
                  <a:srgbClr val="808080"/>
                </a:solidFill>
              </a:defRPr>
            </a:pPr>
            <a:r>
              <a:t>JUMPING JIVE </a:t>
            </a:r>
            <a:r>
              <a:rPr b="0" i="1"/>
              <a:t>-730884</a:t>
            </a:r>
          </a:p>
        </p:txBody>
      </p:sp>
      <p:pic>
        <p:nvPicPr>
          <p:cNvPr id="5" name="image2.jpg" descr="image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831" y="95934"/>
            <a:ext cx="604414" cy="76376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992219"/>
            <a:ext cx="8229600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9DB7C4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utreach &amp; Advocac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Outreach &amp; Advocacy</a:t>
            </a:r>
          </a:p>
        </p:txBody>
      </p:sp>
      <p:sp>
        <p:nvSpPr>
          <p:cNvPr id="118" name="Ilse van Bemmel (JIVE)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Ilse van Bemmel (JIVE)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ngoing and future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Ongoing and future work</a:t>
            </a:r>
          </a:p>
        </p:txBody>
      </p:sp>
      <p:sp>
        <p:nvSpPr>
          <p:cNvPr id="196" name="Brand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Cartoon (WP6)</a:t>
            </a:r>
            <a:endParaRPr dirty="0"/>
          </a:p>
          <a:p>
            <a:r>
              <a:rPr lang="en-GB" dirty="0"/>
              <a:t>Expand audiences: </a:t>
            </a:r>
            <a:r>
              <a:rPr lang="en-US" dirty="0"/>
              <a:t>URSI 2020-2021</a:t>
            </a:r>
          </a:p>
          <a:p>
            <a:r>
              <a:rPr lang="en-US" dirty="0"/>
              <a:t>EVN outreach network</a:t>
            </a:r>
          </a:p>
          <a:p>
            <a:r>
              <a:rPr lang="en-US" dirty="0"/>
              <a:t>Format of materials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Outreach is a continuous effort</a:t>
            </a:r>
            <a:endParaRPr dirty="0"/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198" name="Screenshot 2018-10-05 16.24.53.png" descr="Screenshot 2018-10-05 16.24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614" y="3194141"/>
            <a:ext cx="2811979" cy="2772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hank you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evious sit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Goals of WP2</a:t>
            </a:r>
            <a:endParaRPr dirty="0"/>
          </a:p>
        </p:txBody>
      </p:sp>
      <p:sp>
        <p:nvSpPr>
          <p:cNvPr id="124" name="coordination and follow-up of results…"/>
          <p:cNvSpPr txBox="1">
            <a:spLocks noGrp="1"/>
          </p:cNvSpPr>
          <p:nvPr>
            <p:ph type="body" idx="1"/>
          </p:nvPr>
        </p:nvSpPr>
        <p:spPr>
          <a:xfrm>
            <a:off x="1069975" y="1988840"/>
            <a:ext cx="7616825" cy="41373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Visibility</a:t>
            </a:r>
            <a:r>
              <a:rPr dirty="0"/>
              <a:t> of JIVE and EVN</a:t>
            </a:r>
            <a:endParaRPr lang="en-US" dirty="0"/>
          </a:p>
          <a:p>
            <a:r>
              <a:rPr lang="en-NL" dirty="0"/>
              <a:t>Outreach and advocacy towards:</a:t>
            </a:r>
            <a:endParaRPr lang="en-US" dirty="0"/>
          </a:p>
          <a:p>
            <a:pPr lvl="1"/>
            <a:r>
              <a:rPr lang="en-US" dirty="0"/>
              <a:t>Peers</a:t>
            </a:r>
          </a:p>
          <a:p>
            <a:pPr lvl="1"/>
            <a:r>
              <a:rPr lang="en-US" dirty="0"/>
              <a:t>Public</a:t>
            </a:r>
          </a:p>
          <a:p>
            <a:pPr lvl="1"/>
            <a:r>
              <a:rPr lang="en-US" dirty="0"/>
              <a:t>Policy makers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126" name="Screenshot 2018-10-05 16.25.10.png" descr="Screenshot 2018-10-05 16.25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78" y="3549958"/>
            <a:ext cx="2489192" cy="2448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Deliver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Deliverables</a:t>
            </a:r>
          </a:p>
        </p:txBody>
      </p:sp>
      <p:sp>
        <p:nvSpPr>
          <p:cNvPr id="131" name="D2.1: brochure…"/>
          <p:cNvSpPr txBox="1">
            <a:spLocks noGrp="1"/>
          </p:cNvSpPr>
          <p:nvPr>
            <p:ph type="body" idx="1"/>
          </p:nvPr>
        </p:nvSpPr>
        <p:spPr>
          <a:xfrm>
            <a:off x="910431" y="1988840"/>
            <a:ext cx="7776369" cy="4137324"/>
          </a:xfrm>
          <a:prstGeom prst="rect">
            <a:avLst/>
          </a:prstGeom>
        </p:spPr>
        <p:txBody>
          <a:bodyPr/>
          <a:lstStyle/>
          <a:p>
            <a:r>
              <a:t>D2.1: brochure</a:t>
            </a:r>
          </a:p>
          <a:p>
            <a:r>
              <a:t>D2.2: booth</a:t>
            </a:r>
          </a:p>
          <a:p>
            <a:r>
              <a:t>D2.3: report</a:t>
            </a:r>
          </a:p>
          <a:p>
            <a:r>
              <a:t>D2.4: final report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8" name="Screenshot 2018-10-05 13.49.58.png" descr="Screenshot 2018-10-05 13.49.58.png">
            <a:extLst>
              <a:ext uri="{FF2B5EF4-FFF2-40B4-BE49-F238E27FC236}">
                <a16:creationId xmlns:a16="http://schemas.microsoft.com/office/drawing/2014/main" id="{CA37CDFD-B7B4-6549-8C11-4E0AD40D5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02">
            <a:off x="4503899" y="1956504"/>
            <a:ext cx="2607223" cy="3702148"/>
          </a:xfrm>
          <a:prstGeom prst="rect">
            <a:avLst/>
          </a:prstGeom>
          <a:ln w="12700">
            <a:miter lim="400000"/>
          </a:ln>
          <a:effectLst>
            <a:outerShdw blurRad="190500" dist="38100" dir="1669301" rotWithShape="0">
              <a:srgbClr val="000000"/>
            </a:outerShdw>
          </a:effectLst>
        </p:spPr>
      </p:pic>
      <p:grpSp>
        <p:nvGrpSpPr>
          <p:cNvPr id="9" name="Banner 1 JIVE.png">
            <a:extLst>
              <a:ext uri="{FF2B5EF4-FFF2-40B4-BE49-F238E27FC236}">
                <a16:creationId xmlns:a16="http://schemas.microsoft.com/office/drawing/2014/main" id="{304F4C04-9BFC-CB4B-84ED-D7F2982B1076}"/>
              </a:ext>
            </a:extLst>
          </p:cNvPr>
          <p:cNvGrpSpPr/>
          <p:nvPr/>
        </p:nvGrpSpPr>
        <p:grpSpPr>
          <a:xfrm rot="480000">
            <a:off x="6726736" y="1177722"/>
            <a:ext cx="2231179" cy="4816619"/>
            <a:chOff x="0" y="0"/>
            <a:chExt cx="2231177" cy="4816618"/>
          </a:xfrm>
        </p:grpSpPr>
        <p:pic>
          <p:nvPicPr>
            <p:cNvPr id="10" name="Banner 1 JIVE.png" descr="Banner 1 JIVE.png">
              <a:extLst>
                <a:ext uri="{FF2B5EF4-FFF2-40B4-BE49-F238E27FC236}">
                  <a16:creationId xmlns:a16="http://schemas.microsoft.com/office/drawing/2014/main" id="{48257B05-B933-7B43-ACF4-8EDE5D84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200" y="203199"/>
              <a:ext cx="1824778" cy="4372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Banner 1 JIVE.png" descr="Banner 1 JIVE.png">
              <a:extLst>
                <a:ext uri="{FF2B5EF4-FFF2-40B4-BE49-F238E27FC236}">
                  <a16:creationId xmlns:a16="http://schemas.microsoft.com/office/drawing/2014/main" id="{B047C3E9-9739-8C4D-AC53-FBE44931837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2231178" cy="48166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7DE456A-3C17-EA49-9861-ADC591978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6" y="850486"/>
            <a:ext cx="3949148" cy="5265531"/>
          </a:xfrm>
          <a:prstGeom prst="rect">
            <a:avLst/>
          </a:prstGeom>
        </p:spPr>
      </p:pic>
      <p:pic>
        <p:nvPicPr>
          <p:cNvPr id="7" name="Picture 6" descr="A picture containing text, indoor, floor, electronics&#10;&#10;Description automatically generated">
            <a:extLst>
              <a:ext uri="{FF2B5EF4-FFF2-40B4-BE49-F238E27FC236}">
                <a16:creationId xmlns:a16="http://schemas.microsoft.com/office/drawing/2014/main" id="{A5994061-081C-BB48-8D24-B87747204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1801467"/>
            <a:ext cx="4683540" cy="35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347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evious sit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Goals of WP2</a:t>
            </a:r>
            <a:endParaRPr dirty="0"/>
          </a:p>
        </p:txBody>
      </p:sp>
      <p:sp>
        <p:nvSpPr>
          <p:cNvPr id="124" name="coordination and follow-up of results…"/>
          <p:cNvSpPr txBox="1">
            <a:spLocks noGrp="1"/>
          </p:cNvSpPr>
          <p:nvPr>
            <p:ph type="body" idx="1"/>
          </p:nvPr>
        </p:nvSpPr>
        <p:spPr>
          <a:xfrm>
            <a:off x="1069975" y="1988840"/>
            <a:ext cx="7616825" cy="41373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Visibility</a:t>
            </a:r>
            <a:r>
              <a:rPr dirty="0"/>
              <a:t> of JIVE and EVN</a:t>
            </a:r>
            <a:endParaRPr lang="en-US" dirty="0"/>
          </a:p>
          <a:p>
            <a:r>
              <a:rPr lang="en-NL" dirty="0"/>
              <a:t>Outreach and advocacy towards:</a:t>
            </a:r>
            <a:endParaRPr lang="en-US" dirty="0"/>
          </a:p>
          <a:p>
            <a:pPr lvl="1"/>
            <a:r>
              <a:rPr lang="en-US" dirty="0"/>
              <a:t>Peers</a:t>
            </a:r>
          </a:p>
          <a:p>
            <a:pPr lvl="1"/>
            <a:r>
              <a:rPr lang="en-US" dirty="0"/>
              <a:t>Public</a:t>
            </a:r>
          </a:p>
          <a:p>
            <a:pPr lvl="1"/>
            <a:r>
              <a:rPr lang="en-US" dirty="0"/>
              <a:t>Policy makers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26" name="Screenshot 2018-10-05 16.25.10.png" descr="Screenshot 2018-10-05 16.25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78" y="3549958"/>
            <a:ext cx="2489192" cy="2448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hand, decorated, close, plant&#10;&#10;Description automatically generated">
            <a:extLst>
              <a:ext uri="{FF2B5EF4-FFF2-40B4-BE49-F238E27FC236}">
                <a16:creationId xmlns:a16="http://schemas.microsoft.com/office/drawing/2014/main" id="{E40D84C6-5D3E-D740-8DFE-A1F7D6D99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1078">
            <a:off x="1754388" y="647700"/>
            <a:ext cx="554475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58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reenshot 2018-10-05 16.24.53.png" descr="Screenshot 2018-10-05 16.24.53.png">
            <a:extLst>
              <a:ext uri="{FF2B5EF4-FFF2-40B4-BE49-F238E27FC236}">
                <a16:creationId xmlns:a16="http://schemas.microsoft.com/office/drawing/2014/main" id="{7E4E06A6-41F0-E44F-BEC9-5EAB14B9A0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3112" y="1856316"/>
            <a:ext cx="3550911" cy="35005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10378-900A-354A-87FF-275D0FC2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Online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70F2D-E693-9049-9574-FCD965C0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114800" cy="4137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L" dirty="0"/>
          </a:p>
          <a:p>
            <a:r>
              <a:rPr lang="en-NL" dirty="0"/>
              <a:t>Diversity</a:t>
            </a:r>
          </a:p>
          <a:p>
            <a:r>
              <a:rPr lang="en-NL" dirty="0"/>
              <a:t>Flexibility</a:t>
            </a:r>
          </a:p>
          <a:p>
            <a:r>
              <a:rPr lang="en-NL" dirty="0"/>
              <a:t>Available long term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1A8334-5540-EE4F-92E7-C81FA18958FE}"/>
              </a:ext>
            </a:extLst>
          </p:cNvPr>
          <p:cNvSpPr txBox="1">
            <a:spLocks/>
          </p:cNvSpPr>
          <p:nvPr/>
        </p:nvSpPr>
        <p:spPr>
          <a:xfrm>
            <a:off x="5062330" y="1988840"/>
            <a:ext cx="3624470" cy="4137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endParaRPr lang="en-NL" dirty="0"/>
          </a:p>
          <a:p>
            <a:pPr hangingPunct="1"/>
            <a:r>
              <a:rPr lang="en-NL" dirty="0"/>
              <a:t>Coffee chat</a:t>
            </a:r>
          </a:p>
          <a:p>
            <a:pPr hangingPunct="1"/>
            <a:r>
              <a:rPr lang="en-NL" dirty="0"/>
              <a:t>Socializing</a:t>
            </a:r>
          </a:p>
          <a:p>
            <a:pPr hangingPunct="1"/>
            <a:r>
              <a:rPr lang="en-NL" dirty="0"/>
              <a:t>Paper materials</a:t>
            </a:r>
          </a:p>
          <a:p>
            <a:pPr marL="0" indent="0" hangingPunct="1">
              <a:buNone/>
            </a:pPr>
            <a:endParaRPr lang="en-NL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4305FA8-715F-9143-AA8C-771043E29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6" y="4408970"/>
            <a:ext cx="1391688" cy="14641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1C6FD-2C7D-F54A-9402-24932C811ABB}"/>
              </a:ext>
            </a:extLst>
          </p:cNvPr>
          <p:cNvGrpSpPr>
            <a:grpSpLocks noChangeAspect="1"/>
          </p:cNvGrpSpPr>
          <p:nvPr/>
        </p:nvGrpSpPr>
        <p:grpSpPr>
          <a:xfrm>
            <a:off x="5722798" y="4704519"/>
            <a:ext cx="1205918" cy="1155371"/>
            <a:chOff x="5749302" y="4278467"/>
            <a:chExt cx="2120900" cy="2032000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39FAD85-7486-AE4D-97DA-8A5862B3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302" y="4278467"/>
              <a:ext cx="2120900" cy="2032000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E7C64B9-DAB3-B14B-9C56-B79A63339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080" y="4494181"/>
              <a:ext cx="14478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2180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reenshot 2018-09-26 13.08.13.png" descr="Screenshot 2018-09-26 13.08.13.png">
            <a:extLst>
              <a:ext uri="{FF2B5EF4-FFF2-40B4-BE49-F238E27FC236}">
                <a16:creationId xmlns:a16="http://schemas.microsoft.com/office/drawing/2014/main" id="{DD7721EF-BEF1-B244-877B-8125560A6A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3948" y="2122856"/>
            <a:ext cx="4187687" cy="3947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Impa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Impact</a:t>
            </a:r>
          </a:p>
        </p:txBody>
      </p:sp>
      <p:sp>
        <p:nvSpPr>
          <p:cNvPr id="176" name="EWASS Liverpool: 1000+ participa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EAS2020, EAS2021: </a:t>
            </a:r>
          </a:p>
          <a:p>
            <a:pPr lvl="1"/>
            <a:r>
              <a:rPr lang="en-US" sz="2400" dirty="0"/>
              <a:t>2000+ registered participants</a:t>
            </a:r>
          </a:p>
          <a:p>
            <a:pPr lvl="1"/>
            <a:r>
              <a:rPr lang="en-US" sz="2400" dirty="0"/>
              <a:t>50-100 attending VLBI sessions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CASA-VLBI workshop</a:t>
            </a:r>
          </a:p>
          <a:p>
            <a:pPr lvl="1"/>
            <a:r>
              <a:rPr lang="en-US" sz="2400" dirty="0"/>
              <a:t>200 registrations, very diverse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EVN mini-symposium</a:t>
            </a:r>
          </a:p>
          <a:p>
            <a:pPr lvl="1"/>
            <a:r>
              <a:rPr lang="en-US" sz="2400" dirty="0"/>
              <a:t>120 participants</a:t>
            </a:r>
          </a:p>
          <a:p>
            <a:endParaRPr lang="en-US" dirty="0"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6346-29FC-004E-B02E-80461055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70C79-5E58-474D-93D8-1FDB3769A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9F8C10-2BB7-084C-83CA-58C4E7C4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521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mpa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Gather</a:t>
            </a:r>
            <a:endParaRPr dirty="0"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1992365-D974-5E4B-B56C-631997692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992219"/>
            <a:ext cx="7500730" cy="50619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4556</TotalTime>
  <Words>504</Words>
  <Application>Microsoft Macintosh PowerPoint</Application>
  <PresentationFormat>On-screen Show (4:3)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Helvetica</vt:lpstr>
      <vt:lpstr>Lucida Sans</vt:lpstr>
      <vt:lpstr>Office Theme</vt:lpstr>
      <vt:lpstr>Outreach &amp; Advocacy</vt:lpstr>
      <vt:lpstr>Goals of WP2</vt:lpstr>
      <vt:lpstr>Deliverables</vt:lpstr>
      <vt:lpstr>PowerPoint Presentation</vt:lpstr>
      <vt:lpstr>Goals of WP2</vt:lpstr>
      <vt:lpstr>Online experience</vt:lpstr>
      <vt:lpstr>Impact</vt:lpstr>
      <vt:lpstr>PowerPoint Presentation</vt:lpstr>
      <vt:lpstr>Gather</vt:lpstr>
      <vt:lpstr>Ongoing and future 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&amp; Advocacy</dc:title>
  <cp:lastModifiedBy>bemmel@jive.eu</cp:lastModifiedBy>
  <cp:revision>10</cp:revision>
  <dcterms:modified xsi:type="dcterms:W3CDTF">2021-10-04T10:25:36Z</dcterms:modified>
</cp:coreProperties>
</file>